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0" r:id="rId1"/>
  </p:sldMasterIdLst>
  <p:notesMasterIdLst>
    <p:notesMasterId r:id="rId5"/>
  </p:notesMasterIdLst>
  <p:handoutMasterIdLst>
    <p:handoutMasterId r:id="rId6"/>
  </p:handoutMasterIdLst>
  <p:sldIdLst>
    <p:sldId id="308" r:id="rId2"/>
    <p:sldId id="319" r:id="rId3"/>
    <p:sldId id="318" r:id="rId4"/>
  </p:sldIdLst>
  <p:sldSz cx="12192000" cy="6858000"/>
  <p:notesSz cx="7010400" cy="9296400"/>
  <p:embeddedFontLst>
    <p:embeddedFont>
      <p:font typeface="Tahoma" panose="020B0604030504040204" pitchFamily="34" charset="0"/>
      <p:regular r:id="rId7"/>
      <p:bold r:id="rId8"/>
    </p:embeddedFont>
    <p:embeddedFont>
      <p:font typeface="Arial Black" panose="020B0A04020102020204" pitchFamily="34" charset="0"/>
      <p:bold r:id="rId9"/>
    </p:embeddedFont>
    <p:embeddedFont>
      <p:font typeface="Webdings" panose="05030102010509060703" pitchFamily="18" charset="2"/>
      <p:regular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99CCFF"/>
    <a:srgbClr val="66CCFF"/>
    <a:srgbClr val="6699FF"/>
    <a:srgbClr val="FFCC99"/>
    <a:srgbClr val="FFCC66"/>
    <a:srgbClr val="009900"/>
    <a:srgbClr val="0067B1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83" autoAdjust="0"/>
    <p:restoredTop sz="94660"/>
  </p:normalViewPr>
  <p:slideViewPr>
    <p:cSldViewPr>
      <p:cViewPr varScale="1">
        <p:scale>
          <a:sx n="71" d="100"/>
          <a:sy n="71" d="100"/>
        </p:scale>
        <p:origin x="84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518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tags" Target="tags/tag1.xml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5138"/>
          </a:xfrm>
          <a:prstGeom prst="rect">
            <a:avLst/>
          </a:prstGeom>
        </p:spPr>
        <p:txBody>
          <a:bodyPr vert="horz" lIns="91771" tIns="45885" rIns="91771" bIns="458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5138"/>
          </a:xfrm>
          <a:prstGeom prst="rect">
            <a:avLst/>
          </a:prstGeom>
        </p:spPr>
        <p:txBody>
          <a:bodyPr vert="horz" lIns="91771" tIns="45885" rIns="91771" bIns="45885" rtlCol="0"/>
          <a:lstStyle>
            <a:lvl1pPr algn="r">
              <a:defRPr sz="1200"/>
            </a:lvl1pPr>
          </a:lstStyle>
          <a:p>
            <a:fld id="{FB07068D-7D2B-4A7F-8217-CE0B1CDFF7EC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7840" cy="465138"/>
          </a:xfrm>
          <a:prstGeom prst="rect">
            <a:avLst/>
          </a:prstGeom>
        </p:spPr>
        <p:txBody>
          <a:bodyPr vert="horz" lIns="91771" tIns="45885" rIns="91771" bIns="458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675"/>
            <a:ext cx="3037840" cy="465138"/>
          </a:xfrm>
          <a:prstGeom prst="rect">
            <a:avLst/>
          </a:prstGeom>
        </p:spPr>
        <p:txBody>
          <a:bodyPr vert="horz" lIns="91771" tIns="45885" rIns="91771" bIns="45885" rtlCol="0" anchor="b"/>
          <a:lstStyle>
            <a:lvl1pPr algn="r">
              <a:defRPr sz="1200"/>
            </a:lvl1pPr>
          </a:lstStyle>
          <a:p>
            <a:fld id="{F7BD55A3-FCED-48A4-8B42-AD066346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86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464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8" tIns="46314" rIns="92628" bIns="46314" numCol="1" anchor="t" anchorCtr="0" compatLnSpc="1">
            <a:prstTxWarp prst="textNoShape">
              <a:avLst/>
            </a:prstTxWarp>
          </a:bodyPr>
          <a:lstStyle>
            <a:lvl1pPr defTabSz="9263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317" y="0"/>
            <a:ext cx="3039464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8" tIns="46314" rIns="92628" bIns="46314" numCol="1" anchor="t" anchorCtr="0" compatLnSpc="1">
            <a:prstTxWarp prst="textNoShape">
              <a:avLst/>
            </a:prstTxWarp>
          </a:bodyPr>
          <a:lstStyle>
            <a:lvl1pPr algn="r" defTabSz="9263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64" y="4416428"/>
            <a:ext cx="5605074" cy="418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8" tIns="46314" rIns="92628" bIns="463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9464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8" tIns="46314" rIns="92628" bIns="46314" numCol="1" anchor="b" anchorCtr="0" compatLnSpc="1">
            <a:prstTxWarp prst="textNoShape">
              <a:avLst/>
            </a:prstTxWarp>
          </a:bodyPr>
          <a:lstStyle>
            <a:lvl1pPr defTabSz="9263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317" y="8829675"/>
            <a:ext cx="3039464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8" tIns="46314" rIns="92628" bIns="46314" numCol="1" anchor="b" anchorCtr="0" compatLnSpc="1">
            <a:prstTxWarp prst="textNoShape">
              <a:avLst/>
            </a:prstTxWarp>
          </a:bodyPr>
          <a:lstStyle>
            <a:lvl1pPr algn="r" defTabSz="926370">
              <a:defRPr sz="1200"/>
            </a:lvl1pPr>
          </a:lstStyle>
          <a:p>
            <a:pPr>
              <a:defRPr/>
            </a:pPr>
            <a:fld id="{9B65162B-9AAE-41AB-95D1-3077095A5B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18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6C1729E-A566-432B-8238-71BB6B0A66C1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583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782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9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8448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81000"/>
            <a:ext cx="83312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92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1379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0" y="1828800"/>
            <a:ext cx="11379200" cy="4267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62604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9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33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582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828800"/>
            <a:ext cx="5588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828800"/>
            <a:ext cx="5588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0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7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7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17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24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771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woopSecondPagePresentation"/>
          <p:cNvPicPr>
            <a:picLocks noChangeAspect="1" noChangeArrowheads="1"/>
          </p:cNvPicPr>
          <p:nvPr/>
        </p:nvPicPr>
        <p:blipFill>
          <a:blip r:embed="rId15">
            <a:lum bright="60000" contrast="-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81000"/>
            <a:ext cx="1137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828800"/>
            <a:ext cx="11379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0261600" y="6308726"/>
            <a:ext cx="162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dirty="0" smtClean="0">
                <a:solidFill>
                  <a:srgbClr val="7E8082"/>
                </a:solidFill>
                <a:latin typeface="Arial" charset="0"/>
              </a:rPr>
              <a:t>Page </a:t>
            </a:r>
            <a:fld id="{E3C28791-0AFB-456B-A089-31AADA09F183}" type="slidenum">
              <a:rPr lang="en-US" sz="1000" smtClean="0">
                <a:solidFill>
                  <a:srgbClr val="7E8082"/>
                </a:solidFill>
                <a:latin typeface="Arial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 smtClean="0">
              <a:solidFill>
                <a:srgbClr val="7E8082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20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7E8082"/>
        </a:buClr>
        <a:buSzPct val="95000"/>
        <a:buFont typeface="Webdings" pitchFamily="18" charset="2"/>
        <a:buChar char="4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7E8082"/>
        </a:buClr>
        <a:buSzPct val="95000"/>
        <a:buFont typeface="Symbol" pitchFamily="18" charset="2"/>
        <a:buChar char="-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7E8082"/>
        </a:buClr>
        <a:buSzPct val="85000"/>
        <a:buFont typeface="Webdings" pitchFamily="18" charset="2"/>
        <a:buChar char="4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7E8082"/>
        </a:buClr>
        <a:buSzPct val="85000"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7E8082"/>
        </a:buClr>
        <a:buSzPct val="80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7E8082"/>
        </a:buClr>
        <a:buSzPct val="80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7E8082"/>
        </a:buClr>
        <a:buSzPct val="80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7E8082"/>
        </a:buClr>
        <a:buSzPct val="80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7E8082"/>
        </a:buClr>
        <a:buSzPct val="80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05139" y="4114801"/>
            <a:ext cx="4458505" cy="136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dirty="0">
                <a:solidFill>
                  <a:srgbClr val="0066FF"/>
                </a:solidFill>
                <a:latin typeface="Verdana" pitchFamily="34" charset="0"/>
              </a:rPr>
              <a:t>April 25-28, 2016</a:t>
            </a:r>
          </a:p>
          <a:p>
            <a:pPr algn="ctr" eaLnBrk="1" hangingPunct="1"/>
            <a:r>
              <a:rPr lang="en-US" b="1" dirty="0">
                <a:solidFill>
                  <a:srgbClr val="0066FF"/>
                </a:solidFill>
                <a:latin typeface="Verdana" pitchFamily="34" charset="0"/>
              </a:rPr>
              <a:t>Hyatt Hotel</a:t>
            </a:r>
          </a:p>
          <a:p>
            <a:pPr algn="ctr" eaLnBrk="1" hangingPunct="1"/>
            <a:r>
              <a:rPr lang="en-US" b="1" dirty="0">
                <a:solidFill>
                  <a:srgbClr val="0066FF"/>
                </a:solidFill>
                <a:latin typeface="Verdana" pitchFamily="34" charset="0"/>
              </a:rPr>
              <a:t>Atlanta, Georgia</a:t>
            </a:r>
            <a:endParaRPr lang="en-US" dirty="0">
              <a:solidFill>
                <a:srgbClr val="0066FF"/>
              </a:solidFill>
              <a:latin typeface="Verdana" pitchFamily="34" charset="0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590801" y="3342789"/>
            <a:ext cx="68548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548DD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-180" dirty="0">
                <a:gradFill rotWithShape="0">
                  <a:gsLst>
                    <a:gs pos="0">
                      <a:srgbClr val="548DD4"/>
                    </a:gs>
                    <a:gs pos="100000">
                      <a:srgbClr val="0033CC">
                        <a:alpha val="80000"/>
                      </a:srgbClr>
                    </a:gs>
                  </a:gsLst>
                  <a:lin ang="5400000" scaled="1"/>
                </a:gradFill>
                <a:latin typeface="Arial Black"/>
              </a:rPr>
              <a:t>AEEC | AMC 2016</a:t>
            </a:r>
          </a:p>
        </p:txBody>
      </p:sp>
      <p:pic>
        <p:nvPicPr>
          <p:cNvPr id="1029" name="Picture 5" descr="AeecAmc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984128"/>
            <a:ext cx="1295400" cy="120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587580"/>
            <a:ext cx="3855478" cy="604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6" r="8000" b="20080"/>
          <a:stretch/>
        </p:blipFill>
        <p:spPr>
          <a:xfrm>
            <a:off x="2133600" y="553787"/>
            <a:ext cx="7975008" cy="238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7" name="Group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1112419"/>
              </p:ext>
            </p:extLst>
          </p:nvPr>
        </p:nvGraphicFramePr>
        <p:xfrm>
          <a:off x="2438400" y="1638301"/>
          <a:ext cx="7132320" cy="4351019"/>
        </p:xfrm>
        <a:graphic>
          <a:graphicData uri="http://schemas.openxmlformats.org/drawingml/2006/table">
            <a:tbl>
              <a:tblPr/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43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Monday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April 25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Tuesday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April 26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Wednesday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April 27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70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1600" b="1" i="0" u="none" strike="noStrike" baseline="0" dirty="0" smtClean="0">
                          <a:solidFill>
                            <a:srgbClr val="0067B1"/>
                          </a:solidFill>
                          <a:latin typeface="Verdana" pitchFamily="34" charset="0"/>
                          <a:cs typeface="Times New Roman" pitchFamily="18" charset="0"/>
                        </a:rPr>
                        <a:t>Aircraft Health Monitoring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US" sz="1600" b="1" i="0" u="none" strike="noStrike" baseline="0" dirty="0" smtClean="0">
                        <a:solidFill>
                          <a:srgbClr val="0067B1"/>
                        </a:solidFill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1600" b="1" i="0" u="none" strike="noStrike" baseline="0" dirty="0" smtClean="0">
                          <a:solidFill>
                            <a:srgbClr val="0067B1"/>
                          </a:solidFill>
                          <a:latin typeface="Verdana" pitchFamily="34" charset="0"/>
                          <a:cs typeface="Times New Roman" pitchFamily="18" charset="0"/>
                        </a:rPr>
                        <a:t>AEEC/AMC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7B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10:30am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baseline="0" dirty="0" smtClean="0">
                          <a:solidFill>
                            <a:srgbClr val="0067B1"/>
                          </a:solidFill>
                          <a:latin typeface="Verdana" pitchFamily="34" charset="0"/>
                          <a:cs typeface="Times New Roman" pitchFamily="18" charset="0"/>
                        </a:rPr>
                        <a:t>Enhanced Vision and</a:t>
                      </a:r>
                    </a:p>
                    <a:p>
                      <a:pPr algn="ctr"/>
                      <a:r>
                        <a:rPr lang="en-US" sz="1600" b="1" i="0" u="none" strike="noStrike" baseline="0" dirty="0" smtClean="0">
                          <a:solidFill>
                            <a:srgbClr val="0067B1"/>
                          </a:solidFill>
                          <a:latin typeface="Verdana" pitchFamily="34" charset="0"/>
                          <a:cs typeface="Times New Roman" pitchFamily="18" charset="0"/>
                        </a:rPr>
                        <a:t>Synthetic Vision</a:t>
                      </a:r>
                    </a:p>
                    <a:p>
                      <a:pPr algn="ctr"/>
                      <a:endParaRPr lang="en-US" sz="1600" b="1" i="0" u="none" strike="noStrike" baseline="0" dirty="0" smtClean="0">
                        <a:solidFill>
                          <a:srgbClr val="0067B1"/>
                        </a:solidFill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600" b="1" i="0" u="none" strike="noStrike" baseline="0" dirty="0" smtClean="0">
                          <a:solidFill>
                            <a:srgbClr val="0067B1"/>
                          </a:solidFill>
                          <a:latin typeface="Verdana" pitchFamily="34" charset="0"/>
                          <a:cs typeface="Times New Roman" pitchFamily="18" charset="0"/>
                        </a:rPr>
                        <a:t>AEEC ballroom</a:t>
                      </a:r>
                    </a:p>
                    <a:p>
                      <a:pPr algn="ctr"/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7B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10:30am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baseline="0" dirty="0" smtClean="0">
                          <a:solidFill>
                            <a:srgbClr val="0067B1"/>
                          </a:solidFill>
                          <a:latin typeface="Verdana" pitchFamily="34" charset="0"/>
                          <a:cs typeface="Times New Roman" pitchFamily="18" charset="0"/>
                        </a:rPr>
                        <a:t>Aircraft Tracking </a:t>
                      </a:r>
                    </a:p>
                    <a:p>
                      <a:pPr algn="ctr"/>
                      <a:r>
                        <a:rPr lang="en-US" sz="1600" b="1" i="0" u="none" strike="noStrike" baseline="0" dirty="0" smtClean="0">
                          <a:solidFill>
                            <a:srgbClr val="0067B1"/>
                          </a:solidFill>
                          <a:latin typeface="Verdana" pitchFamily="34" charset="0"/>
                          <a:cs typeface="Times New Roman" pitchFamily="18" charset="0"/>
                        </a:rPr>
                        <a:t>Space-based</a:t>
                      </a:r>
                    </a:p>
                    <a:p>
                      <a:pPr algn="ctr"/>
                      <a:r>
                        <a:rPr lang="en-US" sz="1600" b="1" i="0" u="none" strike="noStrike" baseline="0" dirty="0" smtClean="0">
                          <a:solidFill>
                            <a:srgbClr val="0067B1"/>
                          </a:solidFill>
                          <a:latin typeface="Verdana" pitchFamily="34" charset="0"/>
                          <a:cs typeface="Times New Roman" pitchFamily="18" charset="0"/>
                        </a:rPr>
                        <a:t>ADS-B</a:t>
                      </a:r>
                    </a:p>
                    <a:p>
                      <a:pPr algn="ctr"/>
                      <a:endParaRPr lang="en-US" sz="1600" b="1" i="0" u="none" strike="noStrike" baseline="0" dirty="0" smtClean="0">
                        <a:solidFill>
                          <a:srgbClr val="0067B1"/>
                        </a:solidFill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600" b="1" i="0" u="none" strike="noStrike" baseline="0" dirty="0" smtClean="0">
                          <a:solidFill>
                            <a:srgbClr val="0067B1"/>
                          </a:solidFill>
                          <a:latin typeface="Verdana" pitchFamily="34" charset="0"/>
                          <a:cs typeface="Times New Roman" pitchFamily="18" charset="0"/>
                        </a:rPr>
                        <a:t>AEEC ballroom</a:t>
                      </a:r>
                    </a:p>
                    <a:p>
                      <a:pPr algn="ctr"/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7B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10:30am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96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1600" b="1" i="0" u="none" strike="noStrike" baseline="0" dirty="0" smtClean="0">
                          <a:solidFill>
                            <a:srgbClr val="0067B1"/>
                          </a:solidFill>
                          <a:latin typeface="Verdana" pitchFamily="34" charset="0"/>
                          <a:cs typeface="Times New Roman" pitchFamily="18" charset="0"/>
                        </a:rPr>
                        <a:t>Trending 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1600" b="1" i="0" u="none" strike="noStrike" baseline="0" dirty="0" smtClean="0">
                          <a:solidFill>
                            <a:srgbClr val="0067B1"/>
                          </a:solidFill>
                          <a:latin typeface="Verdana" pitchFamily="34" charset="0"/>
                          <a:cs typeface="Times New Roman" pitchFamily="18" charset="0"/>
                        </a:rPr>
                        <a:t>Aviation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US" sz="1600" b="1" i="0" u="none" strike="noStrike" baseline="0" dirty="0" smtClean="0">
                        <a:solidFill>
                          <a:srgbClr val="0067B1"/>
                        </a:solidFill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1600" b="1" i="0" u="none" strike="noStrike" baseline="0" dirty="0" smtClean="0">
                          <a:solidFill>
                            <a:srgbClr val="0067B1"/>
                          </a:solidFill>
                          <a:latin typeface="Verdana" pitchFamily="34" charset="0"/>
                          <a:cs typeface="Times New Roman" pitchFamily="18" charset="0"/>
                        </a:rPr>
                        <a:t>AEEC ballroom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7B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3:20pm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1600" b="1" i="0" u="none" strike="noStrike" baseline="0" dirty="0" smtClean="0">
                          <a:solidFill>
                            <a:srgbClr val="0067B1"/>
                          </a:solidFill>
                          <a:latin typeface="Verdana" pitchFamily="34" charset="0"/>
                          <a:cs typeface="Times New Roman" pitchFamily="18" charset="0"/>
                        </a:rPr>
                        <a:t>PMA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1600" b="1" i="0" u="none" strike="noStrike" baseline="0" dirty="0" smtClean="0">
                          <a:solidFill>
                            <a:srgbClr val="0067B1"/>
                          </a:solidFill>
                          <a:latin typeface="Verdana" pitchFamily="34" charset="0"/>
                          <a:cs typeface="Times New Roman" pitchFamily="18" charset="0"/>
                        </a:rPr>
                        <a:t>The Continuing Saga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US" sz="1600" b="1" i="0" u="none" strike="noStrike" baseline="0" dirty="0" smtClean="0">
                        <a:solidFill>
                          <a:srgbClr val="0067B1"/>
                        </a:solidFill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1600" b="1" i="0" u="none" strike="noStrike" baseline="0" dirty="0" smtClean="0">
                          <a:solidFill>
                            <a:srgbClr val="0067B1"/>
                          </a:solidFill>
                          <a:latin typeface="Verdana" pitchFamily="34" charset="0"/>
                          <a:cs typeface="Times New Roman" pitchFamily="18" charset="0"/>
                        </a:rPr>
                        <a:t>AMC ballroom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7B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3:20pm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baseline="0" dirty="0" smtClean="0">
                          <a:solidFill>
                            <a:srgbClr val="0067B1"/>
                          </a:solidFill>
                          <a:latin typeface="Verdana" pitchFamily="34" charset="0"/>
                          <a:cs typeface="Times New Roman" pitchFamily="18" charset="0"/>
                        </a:rPr>
                        <a:t>Lessons Learned in Supporting Avionics after Production Ends</a:t>
                      </a:r>
                    </a:p>
                    <a:p>
                      <a:pPr algn="ctr"/>
                      <a:endParaRPr lang="en-US" sz="1600" b="1" i="0" u="none" strike="noStrike" baseline="0" dirty="0" smtClean="0">
                        <a:solidFill>
                          <a:srgbClr val="0067B1"/>
                        </a:solidFill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7B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AMC ballroom</a:t>
                      </a:r>
                    </a:p>
                    <a:p>
                      <a:pPr algn="ctr"/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7B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3:20pm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609600"/>
            <a:ext cx="7277100" cy="647700"/>
          </a:xfrm>
        </p:spPr>
        <p:txBody>
          <a:bodyPr/>
          <a:lstStyle/>
          <a:p>
            <a:pPr algn="l">
              <a:defRPr/>
            </a:pPr>
            <a:r>
              <a:rPr lang="en-US" sz="3200" i="1" dirty="0">
                <a:latin typeface="Tahoma" panose="020B0604030504040204" pitchFamily="34" charset="0"/>
                <a:cs typeface="Tahoma" panose="020B0604030504040204" pitchFamily="34" charset="0"/>
              </a:rPr>
              <a:t>AEEC | AMC Symposium Schedule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333286"/>
            <a:ext cx="7277100" cy="647700"/>
          </a:xfrm>
        </p:spPr>
        <p:txBody>
          <a:bodyPr/>
          <a:lstStyle/>
          <a:p>
            <a:pPr algn="l">
              <a:defRPr/>
            </a:pPr>
            <a:r>
              <a:rPr lang="en-US" sz="3200" i="1" dirty="0">
                <a:latin typeface="Tahoma" panose="020B0604030504040204" pitchFamily="34" charset="0"/>
                <a:cs typeface="Tahoma" panose="020B0604030504040204" pitchFamily="34" charset="0"/>
              </a:rPr>
              <a:t>AEEC | AMC Agenda Overview</a:t>
            </a:r>
            <a:endParaRPr lang="en-US" sz="20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76300"/>
            <a:ext cx="7325747" cy="650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eeting Attendance Backup&amp;quot;&quot;/&gt;&lt;property id=&quot;20307&quot; value=&quot;258&quot;/&gt;&lt;/object&gt;&lt;object type=&quot;3&quot; unique_id=&quot;10005&quot;&gt;&lt;property id=&quot;20148&quot; value=&quot;5&quot;/&gt;&lt;property id=&quot;20300&quot; value=&quot;Slide 2 - &amp;quot;Contents&amp;quot;&quot;/&gt;&lt;property id=&quot;20307&quot; value=&quot;260&quot;/&gt;&lt;/object&gt;&lt;object type=&quot;3&quot; unique_id=&quot;10006&quot;&gt;&lt;property id=&quot;20148&quot; value=&quot;5&quot;/&gt;&lt;property id=&quot;20300&quot; value=&quot;Slide 3 - &amp;quot;Prospects for New Membership (Top 40)&amp;quot;&quot;/&gt;&lt;property id=&quot;20307&quot; value=&quot;261&quot;/&gt;&lt;/object&gt;&lt;object type=&quot;3&quot; unique_id=&quot;10007&quot;&gt;&lt;property id=&quot;20148&quot; value=&quot;5&quot;/&gt;&lt;property id=&quot;20300&quot; value=&quot;Slide 4 - &amp;quot;Non-Members in Global Alliance&amp;quot;&quot;/&gt;&lt;property id=&quot;20307&quot; value=&quot;262&quot;/&gt;&lt;/object&gt;&lt;object type=&quot;3&quot; unique_id=&quot;10008&quot;&gt;&lt;property id=&quot;20148&quot; value=&quot;5&quot;/&gt;&lt;property id=&quot;20300&quot; value=&quot;Slide 5 - &amp;quot;Non-Members in One World&amp;quot;&quot;/&gt;&lt;property id=&quot;20307&quot; value=&quot;263&quot;/&gt;&lt;/object&gt;&lt;object type=&quot;3&quot; unique_id=&quot;10009&quot;&gt;&lt;property id=&quot;20148&quot; value=&quot;5&quot;/&gt;&lt;property id=&quot;20300&quot; value=&quot;Slide 6 - &amp;quot;Non-Members in SkyTeam Alliance&amp;quot;&quot;/&gt;&lt;property id=&quot;20307&quot; value=&quot;264&quot;/&gt;&lt;/object&gt;&lt;object type=&quot;3&quot; unique_id=&quot;10010&quot;&gt;&lt;property id=&quot;20148&quot; value=&quot;5&quot;/&gt;&lt;property id=&quot;20300&quot; value=&quot;Slide 7 - &amp;quot;Non-Members in Star Alliance&amp;quot;&quot;/&gt;&lt;property id=&quot;20307&quot; value=&quot;265&quot;/&gt;&lt;/object&gt;&lt;object type=&quot;3&quot; unique_id=&quot;10011&quot;&gt;&lt;property id=&quot;20148&quot; value=&quot;5&quot;/&gt;&lt;property id=&quot;20300&quot; value=&quot;Slide 8 - &amp;quot;AEEC/AMC 2010 Meetings in Phoenix, AZ &amp;#x0D;&amp;#x0A;Non-Corporate Sponsors&amp;quot;&quot;/&gt;&lt;property id=&quot;20307&quot; value=&quot;266&quot;/&gt;&lt;/object&gt;&lt;object type=&quot;3&quot; unique_id=&quot;10012&quot;&gt;&lt;property id=&quot;20148&quot; value=&quot;5&quot;/&gt;&lt;property id=&quot;20300&quot; value=&quot;Slide 9 - &amp;quot;AEEC/AMC 2010 Meetings in Phoenix, AZ &amp;#x0D;&amp;#x0A;Non-Corporate Sponsors&amp;quot;&quot;/&gt;&lt;property id=&quot;20307&quot; value=&quot;267&quot;/&gt;&lt;/object&gt;&lt;object type=&quot;3&quot; unique_id=&quot;10013&quot;&gt;&lt;property id=&quot;20148&quot; value=&quot;5&quot;/&gt;&lt;property id=&quot;20300&quot; value=&quot;Slide 10 - &amp;quot;AEEC/AMC 2010 Meetings in Phoenix, AZ &amp;#x0D;&amp;#x0A;Non-Corporate Sponsors&amp;quot;&quot;/&gt;&lt;property id=&quot;20307&quot; value=&quot;268&quot;/&gt;&lt;/object&gt;&lt;object type=&quot;3&quot; unique_id=&quot;10014&quot;&gt;&lt;property id=&quot;20148&quot; value=&quot;5&quot;/&gt;&lt;property id=&quot;20300&quot; value=&quot;Slide 11 - &amp;quot;AEEC/AMC 2010 Meetings in Phoenix, AZ &amp;#x0D;&amp;#x0A;Non-Corporate Sponsors&amp;quot;&quot;/&gt;&lt;property id=&quot;20307&quot; value=&quot;269&quot;/&gt;&lt;/object&gt;&lt;object type=&quot;3&quot; unique_id=&quot;10015&quot;&gt;&lt;property id=&quot;20148&quot; value=&quot;5&quot;/&gt;&lt;property id=&quot;20300&quot; value=&quot;Slide 12 - &amp;quot;AEEC/AMC 2010 Meetings in Phoenix, AZ &amp;#x0D;&amp;#x0A;Non-Member Airlines&amp;quot;&quot;/&gt;&lt;property id=&quot;20307&quot; value=&quot;270&quot;/&gt;&lt;/object&gt;&lt;object type=&quot;3&quot; unique_id=&quot;10016&quot;&gt;&lt;property id=&quot;20148&quot; value=&quot;5&quot;/&gt;&lt;property id=&quot;20300&quot; value=&quot;Slide 13 - &amp;quot;FSEMC 2009&amp;#x0D;&amp;#x0A;Non-Corporate Sponsors&amp;quot;&quot;/&gt;&lt;property id=&quot;20307&quot; value=&quot;271&quot;/&gt;&lt;/object&gt;&lt;object type=&quot;3&quot; unique_id=&quot;10017&quot;&gt;&lt;property id=&quot;20148&quot; value=&quot;5&quot;/&gt;&lt;property id=&quot;20300&quot; value=&quot;Slide 14 - &amp;quot;FSEMC 2009&amp;#x0D;&amp;#x0A;Non-FSEMC Membership (Airlines)&amp;quot;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Standard_IA_Presentation</Template>
  <TotalTime>3572</TotalTime>
  <Words>77</Words>
  <Application>Microsoft Office PowerPoint</Application>
  <PresentationFormat>Widescreen</PresentationFormat>
  <Paragraphs>42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Times New Roman</vt:lpstr>
      <vt:lpstr>Tahoma</vt:lpstr>
      <vt:lpstr>Arial Black</vt:lpstr>
      <vt:lpstr>Webdings</vt:lpstr>
      <vt:lpstr>Symbol</vt:lpstr>
      <vt:lpstr>Arial</vt:lpstr>
      <vt:lpstr>Wingdings</vt:lpstr>
      <vt:lpstr>Verdana</vt:lpstr>
      <vt:lpstr>1_Blank</vt:lpstr>
      <vt:lpstr>PowerPoint Presentation</vt:lpstr>
      <vt:lpstr>AEEC | AMC Symposium Schedule</vt:lpstr>
      <vt:lpstr>AEEC | AMC Agenda Overview</vt:lpstr>
    </vt:vector>
  </TitlesOfParts>
  <Company>ARINC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AEEC Work Program</dc:title>
  <dc:creator>PJP</dc:creator>
  <cp:lastModifiedBy>Paul J. Prisaznuk</cp:lastModifiedBy>
  <cp:revision>390</cp:revision>
  <cp:lastPrinted>2015-09-30T19:10:22Z</cp:lastPrinted>
  <dcterms:created xsi:type="dcterms:W3CDTF">2010-03-24T19:13:31Z</dcterms:created>
  <dcterms:modified xsi:type="dcterms:W3CDTF">2016-02-26T20:46:27Z</dcterms:modified>
</cp:coreProperties>
</file>