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  <p:sldMasterId id="2147483653" r:id="rId2"/>
    <p:sldMasterId id="2147483654" r:id="rId3"/>
  </p:sldMasterIdLst>
  <p:notesMasterIdLst>
    <p:notesMasterId r:id="rId12"/>
  </p:notesMasterIdLst>
  <p:sldIdLst>
    <p:sldId id="256" r:id="rId4"/>
    <p:sldId id="337" r:id="rId5"/>
    <p:sldId id="338" r:id="rId6"/>
    <p:sldId id="339" r:id="rId7"/>
    <p:sldId id="346" r:id="rId8"/>
    <p:sldId id="345" r:id="rId9"/>
    <p:sldId id="344" r:id="rId10"/>
    <p:sldId id="279" r:id="rId11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000"/>
    <a:srgbClr val="FF33CC"/>
    <a:srgbClr val="0066CC"/>
    <a:srgbClr val="FF7F00"/>
    <a:srgbClr val="FF0000"/>
    <a:srgbClr val="008000"/>
    <a:srgbClr val="C0C0C0"/>
    <a:srgbClr val="3333CC"/>
    <a:srgbClr val="00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4" autoAdjust="0"/>
    <p:restoredTop sz="95520" autoAdjust="0"/>
  </p:normalViewPr>
  <p:slideViewPr>
    <p:cSldViewPr>
      <p:cViewPr varScale="1">
        <p:scale>
          <a:sx n="103" d="100"/>
          <a:sy n="103" d="100"/>
        </p:scale>
        <p:origin x="102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878" y="-90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1910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6" tIns="46514" rIns="93026" bIns="46514" numCol="1" anchor="t" anchorCtr="0" compatLnSpc="1">
            <a:prstTxWarp prst="textNoShape">
              <a:avLst/>
            </a:prstTxWarp>
          </a:bodyPr>
          <a:lstStyle>
            <a:lvl1pPr defTabSz="930716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4191" y="0"/>
            <a:ext cx="3031910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6" tIns="46514" rIns="93026" bIns="46514" numCol="1" anchor="t" anchorCtr="0" compatLnSpc="1">
            <a:prstTxWarp prst="textNoShape">
              <a:avLst/>
            </a:prstTxWarp>
          </a:bodyPr>
          <a:lstStyle>
            <a:lvl1pPr algn="r" defTabSz="930716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410" y="4409758"/>
            <a:ext cx="5596881" cy="417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6" tIns="46514" rIns="93026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7926"/>
            <a:ext cx="3031910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6" tIns="46514" rIns="93026" bIns="46514" numCol="1" anchor="b" anchorCtr="0" compatLnSpc="1">
            <a:prstTxWarp prst="textNoShape">
              <a:avLst/>
            </a:prstTxWarp>
          </a:bodyPr>
          <a:lstStyle>
            <a:lvl1pPr defTabSz="930716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4191" y="8817926"/>
            <a:ext cx="3031910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6" tIns="46514" rIns="93026" bIns="46514" numCol="1" anchor="b" anchorCtr="0" compatLnSpc="1">
            <a:prstTxWarp prst="textNoShape">
              <a:avLst/>
            </a:prstTxWarp>
          </a:bodyPr>
          <a:lstStyle>
            <a:lvl1pPr algn="r" defTabSz="930716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1CEC448-8701-4F84-9C8E-30B733750A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645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421A9-02C4-4217-B064-C60D819F2B9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1627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421A9-02C4-4217-B064-C60D819F2B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72508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421A9-02C4-4217-B064-C60D819F2B9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168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421A9-02C4-4217-B064-C60D819F2B9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7105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421A9-02C4-4217-B064-C60D819F2B9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630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421A9-02C4-4217-B064-C60D819F2B9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2274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132BC2-1F29-4C86-8174-BB6722FDB10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4580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088" y="914399"/>
            <a:ext cx="8458200" cy="5715000"/>
          </a:xfrm>
        </p:spPr>
        <p:txBody>
          <a:bodyPr/>
          <a:lstStyle>
            <a:lvl1pPr marL="228600" indent="-228600">
              <a:spcAft>
                <a:spcPts val="400"/>
              </a:spcAft>
              <a:defRPr sz="3000">
                <a:solidFill>
                  <a:srgbClr val="0066CC"/>
                </a:solidFill>
                <a:latin typeface="Calibri" pitchFamily="34" charset="0"/>
              </a:defRPr>
            </a:lvl1pPr>
            <a:lvl2pPr marL="457200" indent="-228600">
              <a:spcAft>
                <a:spcPts val="400"/>
              </a:spcAft>
              <a:defRPr sz="2600">
                <a:solidFill>
                  <a:srgbClr val="0066CC"/>
                </a:solidFill>
                <a:latin typeface="Calibri" pitchFamily="34" charset="0"/>
              </a:defRPr>
            </a:lvl2pPr>
            <a:lvl3pPr marL="685800" indent="-228600">
              <a:spcAft>
                <a:spcPts val="400"/>
              </a:spcAft>
              <a:defRPr sz="2200">
                <a:solidFill>
                  <a:srgbClr val="0066CC"/>
                </a:solidFill>
                <a:latin typeface="Calibri" pitchFamily="34" charset="0"/>
              </a:defRPr>
            </a:lvl3pPr>
            <a:lvl4pPr marL="914400" indent="-228600">
              <a:spcAft>
                <a:spcPts val="400"/>
              </a:spcAft>
              <a:buSzPct val="100000"/>
              <a:buFont typeface="Calibri" pitchFamily="34" charset="0"/>
              <a:buChar char="◦"/>
              <a:defRPr sz="2000">
                <a:solidFill>
                  <a:srgbClr val="0066CC"/>
                </a:solidFill>
                <a:latin typeface="Calibri" pitchFamily="34" charset="0"/>
              </a:defRPr>
            </a:lvl4pPr>
            <a:lvl5pPr marL="1143000" indent="-228600">
              <a:spcAft>
                <a:spcPts val="400"/>
              </a:spcAft>
              <a:buFont typeface="Wingdings" pitchFamily="2" charset="2"/>
              <a:buChar char="§"/>
              <a:defRPr sz="1800">
                <a:solidFill>
                  <a:srgbClr val="0066CC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9088" y="958851"/>
            <a:ext cx="4038600" cy="548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0088" y="958851"/>
            <a:ext cx="4038600" cy="548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1288" y="319090"/>
            <a:ext cx="2057400" cy="6124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9088" y="319090"/>
            <a:ext cx="6019800" cy="6124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295" name="Rectangle 7"/>
          <p:cNvSpPr>
            <a:spLocks noChangeArrowheads="1"/>
          </p:cNvSpPr>
          <p:nvPr userDrawn="1"/>
        </p:nvSpPr>
        <p:spPr bwMode="auto">
          <a:xfrm>
            <a:off x="8648700" y="6505575"/>
            <a:ext cx="495300" cy="274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sz="1400" b="1" dirty="0">
              <a:latin typeface="Calibri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 userDrawn="1"/>
        </p:nvSpPr>
        <p:spPr bwMode="auto">
          <a:xfrm>
            <a:off x="457200" y="6583680"/>
            <a:ext cx="228600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r>
              <a:rPr lang="en-US" sz="800" dirty="0" smtClean="0">
                <a:latin typeface="Calibri" pitchFamily="34" charset="0"/>
                <a:ea typeface="ヒラギノ角ゴ Pro W3" pitchFamily="1" charset="-128"/>
              </a:rPr>
              <a:t>Copyright © 2016</a:t>
            </a:r>
            <a:r>
              <a:rPr lang="en-US" sz="800" baseline="0" dirty="0" smtClean="0">
                <a:latin typeface="Calibri" pitchFamily="34" charset="0"/>
                <a:ea typeface="ヒラギノ角ゴ Pro W3" pitchFamily="1" charset="-128"/>
              </a:rPr>
              <a:t> </a:t>
            </a:r>
            <a:r>
              <a:rPr lang="en-US" sz="800" dirty="0" smtClean="0">
                <a:latin typeface="Calibri" pitchFamily="34" charset="0"/>
                <a:ea typeface="ヒラギノ角ゴ Pro W3" pitchFamily="1" charset="-128"/>
              </a:rPr>
              <a:t>Boeing.  </a:t>
            </a:r>
            <a:r>
              <a:rPr lang="en-US" sz="800" baseline="0" dirty="0" smtClean="0">
                <a:latin typeface="Calibri" pitchFamily="34" charset="0"/>
                <a:ea typeface="ヒラギノ角ゴ Pro W3" pitchFamily="1" charset="-128"/>
              </a:rPr>
              <a:t>All rights reserved.</a:t>
            </a:r>
            <a:endParaRPr lang="en-US" sz="800" dirty="0">
              <a:latin typeface="Calibri" pitchFamily="34" charset="0"/>
              <a:ea typeface="ヒラギノ角ゴ Pro W3" pitchFamily="1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9090" y="319088"/>
            <a:ext cx="822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404040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457200" y="6583680"/>
            <a:ext cx="228600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r>
              <a:rPr lang="en-US" sz="800" dirty="0" smtClean="0">
                <a:latin typeface="Calibri" pitchFamily="34" charset="0"/>
                <a:ea typeface="ヒラギノ角ゴ Pro W3" pitchFamily="1" charset="-128"/>
              </a:rPr>
              <a:t>Copyright © 2016 Boeing.  </a:t>
            </a:r>
            <a:r>
              <a:rPr lang="en-US" sz="800" baseline="0" dirty="0" smtClean="0">
                <a:latin typeface="Calibri" pitchFamily="34" charset="0"/>
                <a:ea typeface="ヒラギノ角ゴ Pro W3" pitchFamily="1" charset="-128"/>
              </a:rPr>
              <a:t>All rights reserved.</a:t>
            </a:r>
            <a:endParaRPr lang="en-US" sz="800" dirty="0">
              <a:latin typeface="Calibri" pitchFamily="34" charset="0"/>
              <a:ea typeface="ヒラギノ角ゴ Pro W3" pitchFamily="1" charset="-128"/>
            </a:endParaRPr>
          </a:p>
        </p:txBody>
      </p:sp>
      <p:sp>
        <p:nvSpPr>
          <p:cNvPr id="205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9088" y="914400"/>
            <a:ext cx="8458200" cy="548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7230" name="Text Box 14"/>
          <p:cNvSpPr txBox="1">
            <a:spLocks noChangeArrowheads="1"/>
          </p:cNvSpPr>
          <p:nvPr userDrawn="1"/>
        </p:nvSpPr>
        <p:spPr bwMode="auto">
          <a:xfrm>
            <a:off x="8229600" y="6583680"/>
            <a:ext cx="45720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r">
              <a:spcBef>
                <a:spcPts val="0"/>
              </a:spcBef>
              <a:defRPr/>
            </a:pPr>
            <a:fld id="{4D3FD32A-9D89-472E-A7D2-F94D0C6B7C54}" type="slidenum">
              <a:rPr lang="en-US" sz="800">
                <a:latin typeface="Calibri" pitchFamily="34" charset="0"/>
                <a:cs typeface="Calibri" pitchFamily="34" charset="0"/>
              </a:rPr>
              <a:pPr algn="r">
                <a:spcBef>
                  <a:spcPts val="0"/>
                </a:spcBef>
                <a:defRPr/>
              </a:pPr>
              <a:t>‹#›</a:t>
            </a:fld>
            <a:endParaRPr lang="en-US" sz="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 userDrawn="1"/>
        </p:nvSpPr>
        <p:spPr bwMode="auto">
          <a:xfrm>
            <a:off x="457200" y="6583680"/>
            <a:ext cx="822960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ECCN: 7E994 </a:t>
            </a: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0"/>
        </a:spcBef>
        <a:spcAft>
          <a:spcPct val="15000"/>
        </a:spcAft>
        <a:buClr>
          <a:srgbClr val="0066CC"/>
        </a:buClr>
        <a:buSzPct val="67000"/>
        <a:buFont typeface="Wingdings" pitchFamily="2" charset="2"/>
        <a:buChar char="§"/>
        <a:defRPr sz="2800">
          <a:solidFill>
            <a:srgbClr val="0066CC"/>
          </a:solidFill>
          <a:latin typeface="Calibri" pitchFamily="34" charset="0"/>
          <a:ea typeface="+mn-ea"/>
          <a:cs typeface="+mn-cs"/>
        </a:defRPr>
      </a:lvl1pPr>
      <a:lvl2pPr marL="568325" indent="-219075" algn="l" rtl="0" eaLnBrk="0" fontAlgn="base" hangingPunct="0">
        <a:spcBef>
          <a:spcPct val="0"/>
        </a:spcBef>
        <a:spcAft>
          <a:spcPct val="15000"/>
        </a:spcAft>
        <a:buClr>
          <a:srgbClr val="0066CC"/>
        </a:buClr>
        <a:buSzPct val="67000"/>
        <a:buFont typeface="Wingdings" pitchFamily="2" charset="2"/>
        <a:buChar char=""/>
        <a:defRPr sz="2600">
          <a:solidFill>
            <a:srgbClr val="0066CC"/>
          </a:solidFill>
          <a:latin typeface="Calibri" pitchFamily="34" charset="0"/>
        </a:defRPr>
      </a:lvl2pPr>
      <a:lvl3pPr marL="904875" indent="-212725" algn="l" rtl="0" eaLnBrk="0" fontAlgn="base" hangingPunct="0">
        <a:spcBef>
          <a:spcPct val="0"/>
        </a:spcBef>
        <a:spcAft>
          <a:spcPct val="15000"/>
        </a:spcAft>
        <a:buClr>
          <a:srgbClr val="0066CC"/>
        </a:buClr>
        <a:buSzPct val="67000"/>
        <a:buFont typeface="Wingdings" pitchFamily="2" charset="2"/>
        <a:buChar char="ú"/>
        <a:defRPr sz="2400">
          <a:solidFill>
            <a:srgbClr val="0066CC"/>
          </a:solidFill>
          <a:latin typeface="Calibri" pitchFamily="34" charset="0"/>
        </a:defRPr>
      </a:lvl3pPr>
      <a:lvl4pPr marL="1257300" indent="-234950" algn="l" rtl="0" eaLnBrk="0" fontAlgn="base" hangingPunct="0">
        <a:spcBef>
          <a:spcPct val="0"/>
        </a:spcBef>
        <a:spcAft>
          <a:spcPct val="15000"/>
        </a:spcAft>
        <a:buClr>
          <a:srgbClr val="0066CC"/>
        </a:buClr>
        <a:buSzPct val="67000"/>
        <a:buFont typeface="Arial" charset="0"/>
        <a:buChar char="○"/>
        <a:defRPr sz="2200">
          <a:solidFill>
            <a:srgbClr val="0066CC"/>
          </a:solidFill>
          <a:latin typeface="Calibri" pitchFamily="34" charset="0"/>
        </a:defRPr>
      </a:lvl4pPr>
      <a:lvl5pPr marL="1606550" indent="-234950" algn="l" rtl="0" eaLnBrk="0" fontAlgn="base" hangingPunct="0">
        <a:spcBef>
          <a:spcPct val="0"/>
        </a:spcBef>
        <a:spcAft>
          <a:spcPct val="15000"/>
        </a:spcAft>
        <a:buClr>
          <a:srgbClr val="0066CC"/>
        </a:buClr>
        <a:buSzPct val="67000"/>
        <a:buChar char="•"/>
        <a:defRPr sz="2000">
          <a:solidFill>
            <a:srgbClr val="0066CC"/>
          </a:solidFill>
          <a:latin typeface="Calibri" pitchFamily="34" charset="0"/>
        </a:defRPr>
      </a:lvl5pPr>
      <a:lvl6pPr marL="2063750" indent="-234950" algn="l" rtl="0" fontAlgn="base">
        <a:spcBef>
          <a:spcPct val="0"/>
        </a:spcBef>
        <a:spcAft>
          <a:spcPct val="15000"/>
        </a:spcAft>
        <a:buClr>
          <a:srgbClr val="0066CC"/>
        </a:buClr>
        <a:buChar char="•"/>
        <a:defRPr sz="2000">
          <a:solidFill>
            <a:srgbClr val="0066CC"/>
          </a:solidFill>
          <a:latin typeface="+mn-lt"/>
        </a:defRPr>
      </a:lvl6pPr>
      <a:lvl7pPr marL="2520950" indent="-234950" algn="l" rtl="0" fontAlgn="base">
        <a:spcBef>
          <a:spcPct val="0"/>
        </a:spcBef>
        <a:spcAft>
          <a:spcPct val="15000"/>
        </a:spcAft>
        <a:buClr>
          <a:srgbClr val="0066CC"/>
        </a:buClr>
        <a:buChar char="•"/>
        <a:defRPr sz="2000">
          <a:solidFill>
            <a:srgbClr val="0066CC"/>
          </a:solidFill>
          <a:latin typeface="+mn-lt"/>
        </a:defRPr>
      </a:lvl7pPr>
      <a:lvl8pPr marL="2978150" indent="-234950" algn="l" rtl="0" fontAlgn="base">
        <a:spcBef>
          <a:spcPct val="0"/>
        </a:spcBef>
        <a:spcAft>
          <a:spcPct val="15000"/>
        </a:spcAft>
        <a:buClr>
          <a:srgbClr val="0066CC"/>
        </a:buClr>
        <a:buChar char="•"/>
        <a:defRPr sz="2000">
          <a:solidFill>
            <a:srgbClr val="0066CC"/>
          </a:solidFill>
          <a:latin typeface="+mn-lt"/>
        </a:defRPr>
      </a:lvl8pPr>
      <a:lvl9pPr marL="3435350" indent="-234950" algn="l" rtl="0" fontAlgn="base">
        <a:spcBef>
          <a:spcPct val="0"/>
        </a:spcBef>
        <a:spcAft>
          <a:spcPct val="15000"/>
        </a:spcAft>
        <a:buClr>
          <a:srgbClr val="0066CC"/>
        </a:buClr>
        <a:buChar char="•"/>
        <a:defRPr sz="2000">
          <a:solidFill>
            <a:srgbClr val="0066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oeing_RGBblue_largePP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17802" y="2990850"/>
            <a:ext cx="3692525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457200" y="6583680"/>
            <a:ext cx="228600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r>
              <a:rPr lang="en-US" sz="800" dirty="0" smtClean="0">
                <a:latin typeface="Calibri" pitchFamily="34" charset="0"/>
                <a:ea typeface="ヒラギノ角ゴ Pro W3" pitchFamily="1" charset="-128"/>
              </a:rPr>
              <a:t>Copyright © 2016</a:t>
            </a:r>
            <a:r>
              <a:rPr lang="en-US" sz="800" baseline="0" dirty="0" smtClean="0">
                <a:latin typeface="Calibri" pitchFamily="34" charset="0"/>
                <a:ea typeface="ヒラギノ角ゴ Pro W3" pitchFamily="1" charset="-128"/>
              </a:rPr>
              <a:t> </a:t>
            </a:r>
            <a:r>
              <a:rPr lang="en-US" sz="800" dirty="0" smtClean="0">
                <a:latin typeface="Calibri" pitchFamily="34" charset="0"/>
                <a:ea typeface="ヒラギノ角ゴ Pro W3" pitchFamily="1" charset="-128"/>
              </a:rPr>
              <a:t>Boeing.  </a:t>
            </a:r>
            <a:r>
              <a:rPr lang="en-US" sz="800" baseline="0" dirty="0" smtClean="0">
                <a:latin typeface="Calibri" pitchFamily="34" charset="0"/>
                <a:ea typeface="ヒラギノ角ゴ Pro W3" pitchFamily="1" charset="-128"/>
              </a:rPr>
              <a:t>All rights reserved.</a:t>
            </a:r>
            <a:endParaRPr lang="en-US" sz="800" dirty="0">
              <a:latin typeface="Calibri" pitchFamily="34" charset="0"/>
              <a:ea typeface="ヒラギノ角ゴ Pro W3" pitchFamily="1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 userDrawn="1"/>
        </p:nvSpPr>
        <p:spPr bwMode="auto">
          <a:xfrm>
            <a:off x="457200" y="6583680"/>
            <a:ext cx="822960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ECCN: 7E994 </a:t>
            </a: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371600"/>
          </a:xfrm>
          <a:noFill/>
        </p:spPr>
        <p:txBody>
          <a:bodyPr lIns="0" tIns="0" rIns="0" bIns="0"/>
          <a:lstStyle/>
          <a:p>
            <a:pPr eaLnBrk="1" hangingPunct="1"/>
            <a:r>
              <a:rPr lang="en-US" sz="4800" b="0" i="0" dirty="0" smtClean="0">
                <a:solidFill>
                  <a:srgbClr val="0066CC"/>
                </a:solidFill>
              </a:rPr>
              <a:t>A631-8 APIM Proposal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14800"/>
            <a:ext cx="9144000" cy="1371600"/>
          </a:xfrm>
          <a:noFill/>
        </p:spPr>
        <p:txBody>
          <a:bodyPr lIns="0" tIns="0" rIns="0" bIns="0" anchor="ctr"/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0066CC"/>
                </a:solidFill>
              </a:rPr>
              <a:t>Mike Matyas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0066CC"/>
                </a:solidFill>
              </a:rPr>
              <a:t>November 2016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57150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 smtClean="0">
                <a:latin typeface="Calibri" pitchFamily="34" charset="0"/>
                <a:cs typeface="Calibri" pitchFamily="34" charset="0"/>
              </a:rPr>
              <a:t>Export of this technology is controlled under the United States Export Administration Regulations (EAR) (15 CFR 300-774). No Export License is required for the dissemination of the commercial information contained herein to non-US persons other than those from or in US government imposed embargoed / sanctioned countries identified in the Supplement 1 to Part 740 (Country Group E) of the EAR. However, an export license is required when dissemination to non-US persons from or in those embargoed / sanctioned countries. It is the responsibility of the individual in control of this data to abide by the U.S. export laws. Export Control Classification Number (ECCN): 7E994.</a:t>
            </a:r>
            <a:endParaRPr lang="en-US" sz="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9" y="319088"/>
            <a:ext cx="8683625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A631-8 APIM Proposal</a:t>
            </a:r>
            <a:endParaRPr lang="en-US" sz="2800" dirty="0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9090" y="914400"/>
            <a:ext cx="8455025" cy="5484813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A631-7</a:t>
            </a:r>
          </a:p>
          <a:p>
            <a:pPr lvl="1" eaLnBrk="1" hangingPunct="1"/>
            <a:r>
              <a:rPr lang="en-US" dirty="0" smtClean="0"/>
              <a:t>On path toward adoption at 2017 AEEC General Session</a:t>
            </a:r>
          </a:p>
          <a:p>
            <a:pPr lvl="1" eaLnBrk="1" hangingPunct="1"/>
            <a:r>
              <a:rPr lang="en-US" dirty="0" smtClean="0"/>
              <a:t>Given implemented ATN B1 CPDLC </a:t>
            </a:r>
            <a:r>
              <a:rPr lang="en-US" dirty="0"/>
              <a:t>situation in </a:t>
            </a:r>
            <a:r>
              <a:rPr lang="en-US" dirty="0" smtClean="0"/>
              <a:t>Europe, A631-7 schedule and scope should not be expanded</a:t>
            </a:r>
          </a:p>
          <a:p>
            <a:pPr eaLnBrk="1" hangingPunct="1"/>
            <a:r>
              <a:rPr lang="en-US" dirty="0" smtClean="0"/>
              <a:t>A631-8 APIM proposal</a:t>
            </a:r>
          </a:p>
          <a:p>
            <a:pPr lvl="1" eaLnBrk="1" hangingPunct="1"/>
            <a:r>
              <a:rPr lang="en-US" dirty="0" smtClean="0"/>
              <a:t>Includes two sets of changes:</a:t>
            </a:r>
          </a:p>
          <a:p>
            <a:pPr lvl="2" eaLnBrk="1" hangingPunct="1"/>
            <a:r>
              <a:rPr lang="en-US" dirty="0"/>
              <a:t>VDL Mode 2 air-ground interoperability </a:t>
            </a:r>
            <a:r>
              <a:rPr lang="en-US" dirty="0" smtClean="0"/>
              <a:t>tests</a:t>
            </a:r>
          </a:p>
          <a:p>
            <a:pPr lvl="2" eaLnBrk="1" hangingPunct="1"/>
            <a:r>
              <a:rPr lang="en-US" dirty="0" smtClean="0"/>
              <a:t>Implementation </a:t>
            </a:r>
            <a:r>
              <a:rPr lang="en-US" dirty="0"/>
              <a:t>provisions for </a:t>
            </a:r>
            <a:r>
              <a:rPr lang="en-US" dirty="0" smtClean="0"/>
              <a:t>connectionless </a:t>
            </a:r>
            <a:r>
              <a:rPr lang="en-US" dirty="0"/>
              <a:t>VDL Mode </a:t>
            </a:r>
            <a:r>
              <a:rPr lang="en-US" dirty="0" smtClean="0"/>
              <a:t>2</a:t>
            </a:r>
          </a:p>
          <a:p>
            <a:pPr lvl="1" eaLnBrk="1" hangingPunct="1"/>
            <a:r>
              <a:rPr lang="en-US" dirty="0"/>
              <a:t>These changes are intended to further improve VDL Mode 2 operation </a:t>
            </a:r>
            <a:r>
              <a:rPr lang="en-US" dirty="0" smtClean="0"/>
              <a:t>beyond those made with A631-7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9" y="319088"/>
            <a:ext cx="8683625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Air-Ground Interoperability Tests</a:t>
            </a:r>
            <a:endParaRPr lang="en-US" sz="3600" dirty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9090" y="914400"/>
            <a:ext cx="8455025" cy="5484813"/>
          </a:xfrm>
          <a:noFill/>
        </p:spPr>
        <p:txBody>
          <a:bodyPr/>
          <a:lstStyle/>
          <a:p>
            <a:pPr eaLnBrk="1" hangingPunct="1"/>
            <a:r>
              <a:rPr lang="en-US" dirty="0"/>
              <a:t>Experience </a:t>
            </a:r>
            <a:r>
              <a:rPr lang="en-US" dirty="0" smtClean="0"/>
              <a:t>in </a:t>
            </a:r>
            <a:r>
              <a:rPr lang="en-US" dirty="0"/>
              <a:t>Europe has shown that VDL Mode 2 air-ground </a:t>
            </a:r>
            <a:r>
              <a:rPr lang="en-US" dirty="0" smtClean="0"/>
              <a:t>interoperability tests are desirable</a:t>
            </a:r>
          </a:p>
          <a:p>
            <a:pPr eaLnBrk="1" hangingPunct="1"/>
            <a:r>
              <a:rPr lang="en-US" dirty="0" smtClean="0"/>
              <a:t>Such tests </a:t>
            </a:r>
            <a:r>
              <a:rPr lang="en-US" dirty="0" smtClean="0"/>
              <a:t>will:</a:t>
            </a:r>
            <a:endParaRPr lang="en-US" dirty="0" smtClean="0"/>
          </a:p>
          <a:p>
            <a:pPr lvl="1" eaLnBrk="1" hangingPunct="1"/>
            <a:r>
              <a:rPr lang="en-US" dirty="0" smtClean="0"/>
              <a:t>Provide greater assurance that VDL Mode 2 will work as intended</a:t>
            </a:r>
          </a:p>
          <a:p>
            <a:pPr lvl="1" eaLnBrk="1" hangingPunct="1"/>
            <a:r>
              <a:rPr lang="en-US" dirty="0" smtClean="0"/>
              <a:t>Allow early detection of potential interoperability issues</a:t>
            </a:r>
          </a:p>
        </p:txBody>
      </p:sp>
    </p:spTree>
    <p:extLst>
      <p:ext uri="{BB962C8B-B14F-4D97-AF65-F5344CB8AC3E}">
        <p14:creationId xmlns:p14="http://schemas.microsoft.com/office/powerpoint/2010/main" val="991338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9" y="319088"/>
            <a:ext cx="8683625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Connectionless VDL Mode 2  </a:t>
            </a:r>
            <a:r>
              <a:rPr lang="en-US" sz="2800" dirty="0" smtClean="0"/>
              <a:t>(1/3)</a:t>
            </a:r>
            <a:endParaRPr lang="en-US" sz="2800" dirty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9090" y="914400"/>
            <a:ext cx="8455025" cy="5484813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What</a:t>
            </a:r>
          </a:p>
          <a:p>
            <a:pPr lvl="1" eaLnBrk="1" hangingPunct="1"/>
            <a:r>
              <a:rPr lang="en-US" dirty="0" smtClean="0"/>
              <a:t>Allow airplanes and ground stations to exchange messages without having to establish an explicit connection</a:t>
            </a:r>
          </a:p>
          <a:p>
            <a:pPr lvl="2" eaLnBrk="1" hangingPunct="1"/>
            <a:r>
              <a:rPr lang="en-US" dirty="0" smtClean="0"/>
              <a:t>Similar to POA (VDL Mode 0/A)</a:t>
            </a:r>
          </a:p>
          <a:p>
            <a:pPr lvl="1" eaLnBrk="1" hangingPunct="1"/>
            <a:r>
              <a:rPr lang="en-US" dirty="0" smtClean="0"/>
              <a:t>Exercise previously unused connectionless message exchange capability already described in </a:t>
            </a:r>
            <a:r>
              <a:rPr lang="en-US" dirty="0" smtClean="0"/>
              <a:t>relevant </a:t>
            </a:r>
            <a:r>
              <a:rPr lang="en-US" dirty="0" smtClean="0"/>
              <a:t>standards</a:t>
            </a:r>
            <a:endParaRPr lang="en-US" dirty="0" smtClean="0"/>
          </a:p>
          <a:p>
            <a:pPr lvl="2" eaLnBrk="1" hangingPunct="1"/>
            <a:r>
              <a:rPr lang="en-US" dirty="0" smtClean="0"/>
              <a:t>ISO 4335/7809, ICAO Doc 9776 (“VDL Tech Manual</a:t>
            </a:r>
            <a:r>
              <a:rPr lang="en-US" dirty="0"/>
              <a:t>”) </a:t>
            </a:r>
            <a:r>
              <a:rPr lang="en-US" dirty="0" smtClean="0"/>
              <a:t>define Unnumbered </a:t>
            </a:r>
            <a:r>
              <a:rPr lang="en-US" dirty="0"/>
              <a:t>Information (UI) frame</a:t>
            </a:r>
            <a:endParaRPr lang="en-US" dirty="0" smtClean="0"/>
          </a:p>
          <a:p>
            <a:pPr lvl="1" eaLnBrk="1" hangingPunct="1"/>
            <a:r>
              <a:rPr lang="en-US" dirty="0" smtClean="0"/>
              <a:t>Fully compatible with existing VDL Mode 2</a:t>
            </a:r>
          </a:p>
          <a:p>
            <a:pPr lvl="2" eaLnBrk="1" hangingPunct="1"/>
            <a:r>
              <a:rPr lang="en-US" dirty="0" smtClean="0"/>
              <a:t>Both variants </a:t>
            </a:r>
            <a:r>
              <a:rPr lang="en-US" dirty="0" smtClean="0"/>
              <a:t>will </a:t>
            </a:r>
            <a:r>
              <a:rPr lang="en-US" dirty="0" smtClean="0"/>
              <a:t>work on same frequency at same time</a:t>
            </a:r>
          </a:p>
          <a:p>
            <a:pPr lvl="2" eaLnBrk="1" hangingPunct="1"/>
            <a:r>
              <a:rPr lang="en-US" dirty="0" smtClean="0"/>
              <a:t>Airplane could potentially use both variants at same time</a:t>
            </a:r>
          </a:p>
        </p:txBody>
      </p:sp>
    </p:spTree>
    <p:extLst>
      <p:ext uri="{BB962C8B-B14F-4D97-AF65-F5344CB8AC3E}">
        <p14:creationId xmlns:p14="http://schemas.microsoft.com/office/powerpoint/2010/main" val="3520737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9" y="319088"/>
            <a:ext cx="8683625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Connectionless VDL Mode 2  </a:t>
            </a:r>
            <a:r>
              <a:rPr lang="en-US" sz="2800" dirty="0" smtClean="0"/>
              <a:t>(2/3)</a:t>
            </a:r>
            <a:endParaRPr lang="en-US" sz="2800" dirty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9090" y="914400"/>
            <a:ext cx="8455025" cy="5484813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Why</a:t>
            </a:r>
          </a:p>
          <a:p>
            <a:pPr lvl="1" eaLnBrk="1" hangingPunct="1"/>
            <a:r>
              <a:rPr lang="en-US" dirty="0" smtClean="0"/>
              <a:t>Existing VDL Mode 2 requires airplane and ground station </a:t>
            </a:r>
            <a:r>
              <a:rPr lang="en-US" dirty="0"/>
              <a:t>to </a:t>
            </a:r>
            <a:r>
              <a:rPr lang="en-US" dirty="0" smtClean="0"/>
              <a:t>establish explicit connection</a:t>
            </a:r>
          </a:p>
          <a:p>
            <a:pPr lvl="2" eaLnBrk="1" hangingPunct="1"/>
            <a:r>
              <a:rPr lang="en-US" dirty="0" smtClean="0"/>
              <a:t>Less efficient because of resulting overhead message traffic for link establishment, ground station handoff, etc.</a:t>
            </a:r>
          </a:p>
          <a:p>
            <a:pPr lvl="2" eaLnBrk="1" hangingPunct="1"/>
            <a:r>
              <a:rPr lang="en-US" dirty="0" smtClean="0"/>
              <a:t>Less robust because airplane </a:t>
            </a:r>
            <a:r>
              <a:rPr lang="en-US" dirty="0"/>
              <a:t>accepts </a:t>
            </a:r>
            <a:r>
              <a:rPr lang="en-US" dirty="0" smtClean="0"/>
              <a:t>uplinks only from connected </a:t>
            </a:r>
            <a:r>
              <a:rPr lang="en-US" dirty="0"/>
              <a:t>ground </a:t>
            </a:r>
            <a:r>
              <a:rPr lang="en-US" dirty="0" smtClean="0"/>
              <a:t>station and only connected </a:t>
            </a:r>
            <a:r>
              <a:rPr lang="en-US" dirty="0"/>
              <a:t>ground station accepts </a:t>
            </a:r>
            <a:r>
              <a:rPr lang="en-US" dirty="0" smtClean="0"/>
              <a:t>downlinks from airplane</a:t>
            </a:r>
          </a:p>
          <a:p>
            <a:pPr lvl="1" eaLnBrk="1" hangingPunct="1"/>
            <a:r>
              <a:rPr lang="en-US" dirty="0"/>
              <a:t>Connectionless VDL Mode 2 is intended to further </a:t>
            </a:r>
            <a:r>
              <a:rPr lang="en-US" dirty="0" smtClean="0"/>
              <a:t>improve VDL Mode 2 performance</a:t>
            </a:r>
            <a:endParaRPr lang="en-US" dirty="0"/>
          </a:p>
          <a:p>
            <a:pPr lvl="2" eaLnBrk="1" hangingPunct="1"/>
            <a:r>
              <a:rPr lang="en-US" dirty="0" smtClean="0"/>
              <a:t>Airplane </a:t>
            </a:r>
            <a:r>
              <a:rPr lang="en-US" dirty="0" smtClean="0"/>
              <a:t>will </a:t>
            </a:r>
            <a:r>
              <a:rPr lang="en-US" dirty="0" smtClean="0"/>
              <a:t>accept uplinks from any ground station and all ground </a:t>
            </a:r>
            <a:r>
              <a:rPr lang="en-US" dirty="0"/>
              <a:t>stations </a:t>
            </a:r>
            <a:r>
              <a:rPr lang="en-US" dirty="0" smtClean="0"/>
              <a:t>will </a:t>
            </a:r>
            <a:r>
              <a:rPr lang="en-US" dirty="0" smtClean="0"/>
              <a:t>accept downlinks from airplane</a:t>
            </a:r>
          </a:p>
          <a:p>
            <a:pPr lvl="2" eaLnBrk="1" hangingPunct="1"/>
            <a:r>
              <a:rPr lang="en-US" dirty="0" smtClean="0"/>
              <a:t>Connectionless data exchange </a:t>
            </a:r>
            <a:r>
              <a:rPr lang="en-US" dirty="0" smtClean="0"/>
              <a:t>will </a:t>
            </a:r>
            <a:r>
              <a:rPr lang="en-US" dirty="0"/>
              <a:t>make </a:t>
            </a:r>
            <a:r>
              <a:rPr lang="en-US" dirty="0" smtClean="0"/>
              <a:t>ELSA “peer </a:t>
            </a:r>
            <a:r>
              <a:rPr lang="en-US" dirty="0"/>
              <a:t>loss of communication” (a.k.a., </a:t>
            </a:r>
            <a:r>
              <a:rPr lang="en-US" dirty="0" smtClean="0"/>
              <a:t>“N2 </a:t>
            </a:r>
            <a:r>
              <a:rPr lang="en-US" dirty="0"/>
              <a:t>events”) </a:t>
            </a:r>
            <a:r>
              <a:rPr lang="en-US" dirty="0" smtClean="0"/>
              <a:t>less </a:t>
            </a:r>
            <a:r>
              <a:rPr lang="en-US" dirty="0"/>
              <a:t>likely to </a:t>
            </a:r>
            <a:r>
              <a:rPr lang="en-US" dirty="0" smtClean="0"/>
              <a:t>occur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88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9" y="319088"/>
            <a:ext cx="8683625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Connectionless VDL Mode 2  </a:t>
            </a:r>
            <a:r>
              <a:rPr lang="en-US" sz="2800" dirty="0" smtClean="0"/>
              <a:t>(3/3)</a:t>
            </a:r>
            <a:endParaRPr lang="en-US" sz="2800" dirty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9090" y="914400"/>
            <a:ext cx="8455025" cy="5484813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Why  </a:t>
            </a:r>
            <a:r>
              <a:rPr lang="en-US" i="1" dirty="0" smtClean="0"/>
              <a:t>(continued)</a:t>
            </a:r>
            <a:endParaRPr lang="en-US" dirty="0" smtClean="0"/>
          </a:p>
          <a:p>
            <a:pPr lvl="1" eaLnBrk="1" hangingPunct="1"/>
            <a:r>
              <a:rPr lang="en-US" dirty="0" smtClean="0"/>
              <a:t>Greater </a:t>
            </a:r>
            <a:r>
              <a:rPr lang="en-US" dirty="0"/>
              <a:t>efficiency of </a:t>
            </a:r>
            <a:r>
              <a:rPr lang="en-US" dirty="0" smtClean="0"/>
              <a:t>connectionless VDL Mode 2 </a:t>
            </a:r>
            <a:r>
              <a:rPr lang="en-US" dirty="0" smtClean="0"/>
              <a:t>will </a:t>
            </a:r>
            <a:r>
              <a:rPr lang="en-US" dirty="0" smtClean="0"/>
              <a:t>increase </a:t>
            </a:r>
            <a:r>
              <a:rPr lang="en-US" dirty="0"/>
              <a:t>effective </a:t>
            </a:r>
            <a:r>
              <a:rPr lang="en-US" dirty="0" smtClean="0"/>
              <a:t>capacity </a:t>
            </a:r>
            <a:r>
              <a:rPr lang="en-US" dirty="0"/>
              <a:t>and accordingly </a:t>
            </a:r>
            <a:r>
              <a:rPr lang="en-US" dirty="0" smtClean="0"/>
              <a:t>sustainability</a:t>
            </a:r>
            <a:endParaRPr lang="en-US" dirty="0"/>
          </a:p>
          <a:p>
            <a:pPr lvl="2" eaLnBrk="1" hangingPunct="1"/>
            <a:r>
              <a:rPr lang="en-US" dirty="0"/>
              <a:t>VDL Mode 2 capacity limits are </a:t>
            </a:r>
            <a:r>
              <a:rPr lang="en-US" dirty="0" smtClean="0"/>
              <a:t>valid </a:t>
            </a:r>
            <a:r>
              <a:rPr lang="en-US" dirty="0"/>
              <a:t>concern in Europe and </a:t>
            </a:r>
            <a:r>
              <a:rPr lang="en-US" dirty="0" smtClean="0"/>
              <a:t>US</a:t>
            </a:r>
            <a:endParaRPr lang="en-US" dirty="0"/>
          </a:p>
          <a:p>
            <a:pPr lvl="1" eaLnBrk="1" hangingPunct="1"/>
            <a:r>
              <a:rPr lang="en-US" dirty="0" smtClean="0"/>
              <a:t>Connectionless VDL Mode 2 </a:t>
            </a:r>
            <a:r>
              <a:rPr lang="en-US" dirty="0" smtClean="0"/>
              <a:t>will </a:t>
            </a:r>
            <a:r>
              <a:rPr lang="en-US" dirty="0" smtClean="0"/>
              <a:t>leverage </a:t>
            </a:r>
            <a:r>
              <a:rPr lang="en-US" dirty="0"/>
              <a:t>investments already made in VDL Mode </a:t>
            </a:r>
            <a:r>
              <a:rPr lang="en-US" dirty="0" smtClean="0"/>
              <a:t>2</a:t>
            </a:r>
          </a:p>
          <a:p>
            <a:pPr lvl="2" eaLnBrk="1" hangingPunct="1"/>
            <a:r>
              <a:rPr lang="en-US" dirty="0" smtClean="0"/>
              <a:t>As </a:t>
            </a:r>
            <a:r>
              <a:rPr lang="en-US" dirty="0"/>
              <a:t>opposed to starting over with new </a:t>
            </a:r>
            <a:r>
              <a:rPr lang="en-US" dirty="0" smtClean="0"/>
              <a:t>technology</a:t>
            </a:r>
          </a:p>
          <a:p>
            <a:pPr lvl="1" eaLnBrk="1" hangingPunct="1"/>
            <a:r>
              <a:rPr lang="en-US" dirty="0" smtClean="0"/>
              <a:t>Connectionless VDL Mode 2 </a:t>
            </a:r>
            <a:r>
              <a:rPr lang="en-US" dirty="0" smtClean="0"/>
              <a:t>will </a:t>
            </a:r>
            <a:r>
              <a:rPr lang="en-US" dirty="0" smtClean="0"/>
              <a:t>be beneficial </a:t>
            </a:r>
            <a:r>
              <a:rPr lang="en-US" dirty="0"/>
              <a:t>for IPS</a:t>
            </a:r>
          </a:p>
          <a:p>
            <a:pPr lvl="2" eaLnBrk="1" hangingPunct="1"/>
            <a:r>
              <a:rPr lang="en-US" dirty="0"/>
              <a:t>Boeing, Honeywell, and SITA have performed lab and flight tests of </a:t>
            </a:r>
            <a:r>
              <a:rPr lang="en-US" dirty="0" smtClean="0"/>
              <a:t>IPS-over-connectionless VDL Mode 2 </a:t>
            </a:r>
            <a:r>
              <a:rPr lang="en-US" dirty="0"/>
              <a:t>with </a:t>
            </a:r>
            <a:r>
              <a:rPr lang="en-US" dirty="0" smtClean="0"/>
              <a:t>positive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255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9" y="319088"/>
            <a:ext cx="8683625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A631-8 APIM Proposal</a:t>
            </a:r>
            <a:endParaRPr lang="en-US" sz="2800" dirty="0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9090" y="914400"/>
            <a:ext cx="8455025" cy="5484813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Conclusion</a:t>
            </a:r>
          </a:p>
          <a:p>
            <a:pPr lvl="1" eaLnBrk="1" hangingPunct="1"/>
            <a:r>
              <a:rPr lang="en-US" dirty="0" smtClean="0"/>
              <a:t>A631-8 APIM proposal includes two sets of changes:</a:t>
            </a:r>
          </a:p>
          <a:p>
            <a:pPr lvl="2" eaLnBrk="1" hangingPunct="1"/>
            <a:r>
              <a:rPr lang="en-US" dirty="0"/>
              <a:t>VDL Mode 2 air-ground interoperability </a:t>
            </a:r>
            <a:r>
              <a:rPr lang="en-US" dirty="0" smtClean="0"/>
              <a:t>tests</a:t>
            </a:r>
          </a:p>
          <a:p>
            <a:pPr lvl="2" eaLnBrk="1" hangingPunct="1"/>
            <a:r>
              <a:rPr lang="en-US" dirty="0" smtClean="0"/>
              <a:t>Implementation </a:t>
            </a:r>
            <a:r>
              <a:rPr lang="en-US" dirty="0"/>
              <a:t>provisions for </a:t>
            </a:r>
            <a:r>
              <a:rPr lang="en-US" dirty="0" smtClean="0"/>
              <a:t>connectionless </a:t>
            </a:r>
            <a:r>
              <a:rPr lang="en-US" dirty="0"/>
              <a:t>VDL Mode </a:t>
            </a:r>
            <a:r>
              <a:rPr lang="en-US" dirty="0" smtClean="0"/>
              <a:t>2</a:t>
            </a:r>
          </a:p>
          <a:p>
            <a:pPr lvl="1" eaLnBrk="1" hangingPunct="1"/>
            <a:r>
              <a:rPr lang="en-US" dirty="0"/>
              <a:t>These changes are intended to further improve VDL Mode 2 </a:t>
            </a:r>
            <a:r>
              <a:rPr lang="en-US" dirty="0" smtClean="0"/>
              <a:t>operation</a:t>
            </a:r>
          </a:p>
          <a:p>
            <a:pPr lvl="1" eaLnBrk="1" hangingPunct="1"/>
            <a:r>
              <a:rPr lang="en-US" dirty="0" smtClean="0"/>
              <a:t>Please support the proposal</a:t>
            </a:r>
          </a:p>
        </p:txBody>
      </p:sp>
    </p:spTree>
    <p:extLst>
      <p:ext uri="{BB962C8B-B14F-4D97-AF65-F5344CB8AC3E}">
        <p14:creationId xmlns:p14="http://schemas.microsoft.com/office/powerpoint/2010/main" val="556024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80808"/>
      </a:hlink>
      <a:folHlink>
        <a:srgbClr val="080808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80808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80808"/>
        </a:hlink>
        <a:folHlink>
          <a:srgbClr val="0808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amily">
  <a:themeElements>
    <a:clrScheme name="1_family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990099"/>
      </a:hlink>
      <a:folHlink>
        <a:srgbClr val="990099"/>
      </a:folHlink>
    </a:clrScheme>
    <a:fontScheme name="1_fami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ami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ami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ami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ami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ami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ami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mi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mi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mi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mi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mi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mi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mily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amily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990099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B2B2B2"/>
      </a:accent1>
      <a:accent2>
        <a:srgbClr val="FF0000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0000"/>
      </a:accent6>
      <a:hlink>
        <a:srgbClr val="0038A8"/>
      </a:hlink>
      <a:folHlink>
        <a:srgbClr val="EAEAE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0000"/>
        </a:accent6>
        <a:hlink>
          <a:srgbClr val="0038A8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13791</TotalTime>
  <Words>567</Words>
  <Application>Microsoft Office PowerPoint</Application>
  <PresentationFormat>On-screen Show (4:3)</PresentationFormat>
  <Paragraphs>57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Wingdings</vt:lpstr>
      <vt:lpstr>ヒラギノ角ゴ Pro W3</vt:lpstr>
      <vt:lpstr>1_Default Design</vt:lpstr>
      <vt:lpstr>1_family</vt:lpstr>
      <vt:lpstr>Custom Design</vt:lpstr>
      <vt:lpstr>A631-8 APIM Proposal</vt:lpstr>
      <vt:lpstr>A631-8 APIM Proposal</vt:lpstr>
      <vt:lpstr>Air-Ground Interoperability Tests</vt:lpstr>
      <vt:lpstr>Connectionless VDL Mode 2  (1/3)</vt:lpstr>
      <vt:lpstr>Connectionless VDL Mode 2  (2/3)</vt:lpstr>
      <vt:lpstr>Connectionless VDL Mode 2  (3/3)</vt:lpstr>
      <vt:lpstr>A631-8 APIM Proposal</vt:lpstr>
      <vt:lpstr>PowerPoint Presentation</vt:lpstr>
    </vt:vector>
  </TitlesOfParts>
  <Company>The Boeing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Traffic Services (ATS) Data Link</dc:title>
  <dc:creator>Matyas, Michael</dc:creator>
  <cp:lastModifiedBy>Matyas, Michael</cp:lastModifiedBy>
  <cp:revision>1069</cp:revision>
  <dcterms:created xsi:type="dcterms:W3CDTF">2009-05-01T19:52:05Z</dcterms:created>
  <dcterms:modified xsi:type="dcterms:W3CDTF">2016-11-23T22:38:34Z</dcterms:modified>
</cp:coreProperties>
</file>