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0" r:id="rId5"/>
    <p:sldMasterId id="2147483918" r:id="rId6"/>
    <p:sldMasterId id="2147483839" r:id="rId7"/>
    <p:sldMasterId id="2147483841" r:id="rId8"/>
    <p:sldMasterId id="2147483843" r:id="rId9"/>
    <p:sldMasterId id="2147483845" r:id="rId10"/>
    <p:sldMasterId id="2147483663" r:id="rId11"/>
    <p:sldMasterId id="2147483669" r:id="rId12"/>
  </p:sldMasterIdLst>
  <p:notesMasterIdLst>
    <p:notesMasterId r:id="rId25"/>
  </p:notesMasterIdLst>
  <p:handoutMasterIdLst>
    <p:handoutMasterId r:id="rId26"/>
  </p:handoutMasterIdLst>
  <p:sldIdLst>
    <p:sldId id="256" r:id="rId13"/>
    <p:sldId id="279" r:id="rId14"/>
    <p:sldId id="281" r:id="rId15"/>
    <p:sldId id="280" r:id="rId16"/>
    <p:sldId id="282" r:id="rId17"/>
    <p:sldId id="285" r:id="rId18"/>
    <p:sldId id="286" r:id="rId19"/>
    <p:sldId id="287" r:id="rId20"/>
    <p:sldId id="288" r:id="rId21"/>
    <p:sldId id="289" r:id="rId22"/>
    <p:sldId id="290" r:id="rId23"/>
    <p:sldId id="284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B2A"/>
    <a:srgbClr val="57A947"/>
    <a:srgbClr val="63AE44"/>
    <a:srgbClr val="68A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328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956"/>
    </p:cViewPr>
  </p:sorterViewPr>
  <p:notesViewPr>
    <p:cSldViewPr snapToGrid="0" snapToObjects="1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C3EB29-1514-544A-85EC-8A45F76EB97E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7A86E7-B5BE-344B-8A49-B977D076C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6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CFB23-4E97-46A4-B3E5-2FD3C94E010C}" type="datetimeFigureOut">
              <a:rPr lang="en-GB" smtClean="0"/>
              <a:t>14/06/2020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0A403-8B23-4D8A-A19D-02F1C8B14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19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00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06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24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2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65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5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82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0A403-8B23-4D8A-A19D-02F1C8B14F2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0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212351" y="1411450"/>
            <a:ext cx="3183277" cy="2796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16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 Tabl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5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8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pic>
        <p:nvPicPr>
          <p:cNvPr id="5" name="Picture 4" descr="SITAONAIR_w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1" y="436629"/>
            <a:ext cx="2924069" cy="8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74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08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pic>
        <p:nvPicPr>
          <p:cNvPr id="5" name="Picture 4" descr="SITAONAIR_w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1" y="436629"/>
            <a:ext cx="2924069" cy="8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45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pic>
        <p:nvPicPr>
          <p:cNvPr id="5" name="Picture 4" descr="SITAONAIR_w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1" y="436629"/>
            <a:ext cx="2924069" cy="8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66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12351" y="1411452"/>
            <a:ext cx="3183279" cy="2796430"/>
          </a:xfrm>
        </p:spPr>
        <p:txBody>
          <a:bodyPr anchor="t">
            <a:normAutofit/>
          </a:bodyPr>
          <a:lstStyle>
            <a:lvl1pPr algn="r">
              <a:defRPr sz="36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BE38-1470-D84F-A345-040CF62A0C81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pic>
        <p:nvPicPr>
          <p:cNvPr id="5" name="Picture 4" descr="SITAONAIR_wo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1" y="436629"/>
            <a:ext cx="2924069" cy="83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7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98" y="227266"/>
            <a:ext cx="5913111" cy="2378333"/>
          </a:xfrm>
        </p:spPr>
        <p:txBody>
          <a:bodyPr anchor="b">
            <a:normAutofit/>
          </a:bodyPr>
          <a:lstStyle>
            <a:lvl1pPr algn="l">
              <a:defRPr lang="en-GB" sz="3600" baseline="0" smtClean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2250" y="2605088"/>
            <a:ext cx="5913438" cy="2401887"/>
          </a:xfrm>
        </p:spPr>
        <p:txBody>
          <a:bodyPr>
            <a:normAutofit/>
          </a:bodyPr>
          <a:lstStyle>
            <a:lvl1pPr>
              <a:defRPr sz="1600" b="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09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Agenda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079013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6700" marR="0" lvl="0" indent="-635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  <a:defRPr sz="16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19138" marR="0" lvl="1" indent="-109537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2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7122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98" y="227266"/>
            <a:ext cx="5913111" cy="2378333"/>
          </a:xfrm>
        </p:spPr>
        <p:txBody>
          <a:bodyPr anchor="b">
            <a:normAutofit/>
          </a:bodyPr>
          <a:lstStyle>
            <a:lvl1pPr algn="l">
              <a:defRPr lang="en-GB" sz="3600" baseline="0" smtClean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238126" y="3367883"/>
            <a:ext cx="3034510" cy="253604"/>
          </a:xfrm>
        </p:spPr>
        <p:txBody>
          <a:bodyPr anchor="b">
            <a:normAutofit/>
          </a:bodyPr>
          <a:lstStyle>
            <a:lvl1pPr>
              <a:defRPr sz="1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>
          <a:xfrm>
            <a:off x="238126" y="3552033"/>
            <a:ext cx="3034510" cy="253604"/>
          </a:xfrm>
        </p:spPr>
        <p:txBody>
          <a:bodyPr anchor="b">
            <a:normAutofit/>
          </a:bodyPr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9860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Rectangle arrow graphic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3"/>
          </p:nvPr>
        </p:nvSpPr>
        <p:spPr>
          <a:xfrm>
            <a:off x="1343463" y="1260929"/>
            <a:ext cx="2428983" cy="698501"/>
          </a:xfr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26"/>
          </p:nvPr>
        </p:nvSpPr>
        <p:spPr>
          <a:xfrm>
            <a:off x="1342793" y="2076808"/>
            <a:ext cx="2428983" cy="698501"/>
          </a:xfr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Content Placeholder 8"/>
          <p:cNvSpPr>
            <a:spLocks noGrp="1"/>
          </p:cNvSpPr>
          <p:nvPr>
            <p:ph sz="quarter" idx="27"/>
          </p:nvPr>
        </p:nvSpPr>
        <p:spPr>
          <a:xfrm>
            <a:off x="1342793" y="2900384"/>
            <a:ext cx="2428983" cy="698501"/>
          </a:xfr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Content Placeholder 8"/>
          <p:cNvSpPr>
            <a:spLocks noGrp="1"/>
          </p:cNvSpPr>
          <p:nvPr>
            <p:ph sz="quarter" idx="28"/>
          </p:nvPr>
        </p:nvSpPr>
        <p:spPr>
          <a:xfrm>
            <a:off x="1342793" y="3716262"/>
            <a:ext cx="2428983" cy="698501"/>
          </a:xfr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Picture Placeholder 24"/>
          <p:cNvSpPr>
            <a:spLocks noGrp="1"/>
          </p:cNvSpPr>
          <p:nvPr>
            <p:ph type="pic" sz="quarter" idx="21"/>
          </p:nvPr>
        </p:nvSpPr>
        <p:spPr>
          <a:xfrm>
            <a:off x="544852" y="1264332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1"/>
          </p:nvPr>
        </p:nvSpPr>
        <p:spPr>
          <a:xfrm>
            <a:off x="4040909" y="1264332"/>
            <a:ext cx="4504377" cy="69464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/>
              <a:defRPr sz="1400" b="0" i="0">
                <a:latin typeface="+mn-lt"/>
                <a:cs typeface="Arial MT"/>
              </a:defRPr>
            </a:lvl1pPr>
            <a:lvl2pPr marL="8001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32"/>
          </p:nvPr>
        </p:nvSpPr>
        <p:spPr>
          <a:xfrm>
            <a:off x="4040909" y="2080666"/>
            <a:ext cx="4504377" cy="69464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 startAt="2"/>
              <a:defRPr sz="1400" b="0" i="0">
                <a:latin typeface="+mn-lt"/>
                <a:cs typeface="Arial MT"/>
              </a:defRPr>
            </a:lvl1pPr>
            <a:lvl2pPr marL="8001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half" idx="33"/>
          </p:nvPr>
        </p:nvSpPr>
        <p:spPr>
          <a:xfrm>
            <a:off x="4040909" y="2904242"/>
            <a:ext cx="4504377" cy="69464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 startAt="3"/>
              <a:defRPr sz="1400" b="0" i="0">
                <a:latin typeface="+mn-lt"/>
                <a:cs typeface="Arial MT"/>
              </a:defRPr>
            </a:lvl1pPr>
            <a:lvl2pPr marL="8001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34"/>
          </p:nvPr>
        </p:nvSpPr>
        <p:spPr>
          <a:xfrm>
            <a:off x="4040909" y="3720120"/>
            <a:ext cx="4504377" cy="69464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 startAt="4"/>
              <a:defRPr sz="1400" b="0" i="0">
                <a:latin typeface="+mn-lt"/>
                <a:cs typeface="Arial MT"/>
              </a:defRPr>
            </a:lvl1pPr>
            <a:lvl2pPr marL="8001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35"/>
          </p:nvPr>
        </p:nvSpPr>
        <p:spPr>
          <a:xfrm>
            <a:off x="544852" y="2076354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36"/>
          </p:nvPr>
        </p:nvSpPr>
        <p:spPr>
          <a:xfrm>
            <a:off x="544852" y="2899930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32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544852" y="3715808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000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60475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35000" y="4540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079014" cy="3394075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20000"/>
              </a:lnSpc>
              <a:buFont typeface="+mj-lt"/>
              <a:buAutoNum type="arabicPeriod"/>
              <a:defRPr sz="1600" b="0" i="0">
                <a:latin typeface="+mn-lt"/>
                <a:cs typeface="Arial M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12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60475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079014" cy="3394075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20000"/>
              </a:lnSpc>
              <a:buFont typeface="Lucida Grande"/>
              <a:buChar char="•"/>
              <a:defRPr sz="1600" b="0" i="0">
                <a:latin typeface="+mn-lt"/>
                <a:cs typeface="Arial M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8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points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475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5000" y="4540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079014" cy="2265136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20000"/>
              </a:lnSpc>
              <a:buFont typeface="Lucida Grande"/>
              <a:buChar char="•"/>
              <a:defRPr sz="1600" b="0" i="0">
                <a:latin typeface="+mn-lt"/>
                <a:cs typeface="Arial M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1"/>
          </p:nvPr>
        </p:nvSpPr>
        <p:spPr>
          <a:xfrm>
            <a:off x="457200" y="3592513"/>
            <a:ext cx="8078788" cy="852487"/>
          </a:xfrm>
          <a:solidFill>
            <a:schemeClr val="bg2"/>
          </a:solidFill>
        </p:spPr>
        <p:txBody>
          <a:bodyPr anchor="ctr"/>
          <a:lstStyle>
            <a:lvl1pPr algn="ctr"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2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 points + Right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60475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3960000" cy="3394075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Lucida Grande"/>
              <a:buChar char="•"/>
              <a:tabLst>
                <a:tab pos="266700" algn="l"/>
              </a:tabLst>
              <a:defRPr sz="1600" b="0" i="0">
                <a:latin typeface="+mn-lt"/>
                <a:cs typeface="Arial M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672013" y="1200150"/>
            <a:ext cx="3960000" cy="3394075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41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60475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635000" y="4540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079014" cy="3394075"/>
          </a:xfrm>
          <a:prstGeom prst="rect">
            <a:avLst/>
          </a:prstGeom>
        </p:spPr>
        <p:txBody>
          <a:bodyPr/>
          <a:lstStyle>
            <a:lvl1pPr marL="266700" indent="-266700">
              <a:lnSpc>
                <a:spcPct val="120000"/>
              </a:lnSpc>
              <a:buFont typeface="+mj-lt"/>
              <a:buAutoNum type="arabicPeriod"/>
              <a:defRPr sz="1600" b="0" i="0">
                <a:latin typeface="+mn-lt"/>
                <a:cs typeface="Arial M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81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ectangle Graphics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"/>
          <p:cNvSpPr>
            <a:spLocks noGrp="1"/>
          </p:cNvSpPr>
          <p:nvPr>
            <p:ph type="body" sz="half" idx="11"/>
          </p:nvPr>
        </p:nvSpPr>
        <p:spPr>
          <a:xfrm>
            <a:off x="665843" y="1820862"/>
            <a:ext cx="3697515" cy="2624138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+mn-l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endParaRPr lang="en-GB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665163" y="1265237"/>
            <a:ext cx="3698875" cy="55562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29843" y="1820862"/>
            <a:ext cx="3697515" cy="2624138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+mn-lt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endParaRPr lang="en-GB" dirty="0"/>
          </a:p>
        </p:txBody>
      </p:sp>
      <p:sp>
        <p:nvSpPr>
          <p:cNvPr id="13" name="Text Placeholder 39"/>
          <p:cNvSpPr>
            <a:spLocks noGrp="1"/>
          </p:cNvSpPr>
          <p:nvPr>
            <p:ph type="body" sz="quarter" idx="22"/>
          </p:nvPr>
        </p:nvSpPr>
        <p:spPr>
          <a:xfrm>
            <a:off x="4729163" y="1265237"/>
            <a:ext cx="3698875" cy="555625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51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Rectangle graphic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half" idx="21"/>
          </p:nvPr>
        </p:nvSpPr>
        <p:spPr>
          <a:xfrm>
            <a:off x="656776" y="1820862"/>
            <a:ext cx="2406313" cy="2624138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endParaRPr lang="en-GB" dirty="0"/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656097" y="1265237"/>
            <a:ext cx="2407198" cy="555625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990775" y="1820862"/>
            <a:ext cx="2406313" cy="2624138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endParaRPr lang="en-GB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5990096" y="1265237"/>
            <a:ext cx="2407198" cy="555625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4"/>
          </p:nvPr>
        </p:nvSpPr>
        <p:spPr>
          <a:xfrm>
            <a:off x="3323775" y="1820862"/>
            <a:ext cx="2406313" cy="2624138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>
                <a:tab pos="625475" algn="l"/>
              </a:tabLst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0"/>
            <a:endParaRPr lang="en-GB" dirty="0"/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3323096" y="1265237"/>
            <a:ext cx="2407198" cy="555625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32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Rectangle graphics 3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1"/>
          </p:nvPr>
        </p:nvSpPr>
        <p:spPr>
          <a:xfrm>
            <a:off x="3078169" y="1265237"/>
            <a:ext cx="5303831" cy="911906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665168" y="1265237"/>
            <a:ext cx="2407198" cy="911906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2"/>
          </p:nvPr>
        </p:nvSpPr>
        <p:spPr>
          <a:xfrm>
            <a:off x="3078169" y="3460523"/>
            <a:ext cx="5303831" cy="911906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665168" y="3460523"/>
            <a:ext cx="2407198" cy="911906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4"/>
          </p:nvPr>
        </p:nvSpPr>
        <p:spPr>
          <a:xfrm>
            <a:off x="3078169" y="2371951"/>
            <a:ext cx="5303831" cy="911906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latin typeface="Arial"/>
              </a:defRPr>
            </a:lvl1pPr>
            <a:lvl2pPr marL="625475" marR="0" indent="-168275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665168" y="2371951"/>
            <a:ext cx="2407198" cy="911906"/>
          </a:xfrm>
          <a:solidFill>
            <a:srgbClr val="86BC25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2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Rectangle Graphics 2up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>
            <a:spLocks noGrp="1"/>
          </p:cNvSpPr>
          <p:nvPr>
            <p:ph type="body" idx="1"/>
          </p:nvPr>
        </p:nvSpPr>
        <p:spPr>
          <a:xfrm>
            <a:off x="665843" y="1820860"/>
            <a:ext cx="3697514" cy="2624137"/>
          </a:xfrm>
          <a:prstGeom prst="rect">
            <a:avLst/>
          </a:prstGeom>
          <a:noFill/>
          <a:ln w="9525" cap="flat" cmpd="sng">
            <a:solidFill>
              <a:srgbClr val="A4A9A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19138" marR="0" lvl="1" indent="-109537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9" name="Shape 639"/>
          <p:cNvSpPr txBox="1">
            <a:spLocks noGrp="1"/>
          </p:cNvSpPr>
          <p:nvPr>
            <p:ph type="body" idx="2"/>
          </p:nvPr>
        </p:nvSpPr>
        <p:spPr>
          <a:xfrm>
            <a:off x="665162" y="1265237"/>
            <a:ext cx="3698873" cy="55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0" name="Shape 640"/>
          <p:cNvSpPr txBox="1">
            <a:spLocks noGrp="1"/>
          </p:cNvSpPr>
          <p:nvPr>
            <p:ph type="body" idx="3"/>
          </p:nvPr>
        </p:nvSpPr>
        <p:spPr>
          <a:xfrm>
            <a:off x="4729842" y="1820860"/>
            <a:ext cx="3697514" cy="2624137"/>
          </a:xfrm>
          <a:prstGeom prst="rect">
            <a:avLst/>
          </a:prstGeom>
          <a:noFill/>
          <a:ln w="9525" cap="flat" cmpd="sng">
            <a:solidFill>
              <a:srgbClr val="A4A9A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19138" marR="0" lvl="1" indent="-109537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4"/>
          </p:nvPr>
        </p:nvSpPr>
        <p:spPr>
          <a:xfrm>
            <a:off x="4729162" y="1265237"/>
            <a:ext cx="3698873" cy="555625"/>
          </a:xfrm>
          <a:prstGeom prst="rect">
            <a:avLst/>
          </a:prstGeom>
          <a:solidFill>
            <a:srgbClr val="86BC25"/>
          </a:solidFill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type="body" idx="5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524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Rectangle arrow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81525" y="1514475"/>
            <a:ext cx="3900488" cy="284003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Pentagon 8"/>
          <p:cNvSpPr/>
          <p:nvPr/>
        </p:nvSpPr>
        <p:spPr>
          <a:xfrm>
            <a:off x="581025" y="1514475"/>
            <a:ext cx="4181475" cy="2840038"/>
          </a:xfrm>
          <a:prstGeom prst="homePlate">
            <a:avLst>
              <a:gd name="adj" fmla="val 1614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581025" y="1514475"/>
            <a:ext cx="3646261" cy="626382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2"/>
          </p:nvPr>
        </p:nvSpPr>
        <p:spPr>
          <a:xfrm>
            <a:off x="4889501" y="1514475"/>
            <a:ext cx="3592286" cy="626382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 b="1">
                <a:solidFill>
                  <a:schemeClr val="tx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3"/>
          </p:nvPr>
        </p:nvSpPr>
        <p:spPr>
          <a:xfrm>
            <a:off x="601671" y="1950356"/>
            <a:ext cx="3625616" cy="2404353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Clr>
                <a:schemeClr val="bg1"/>
              </a:buClr>
              <a:buFontTx/>
              <a:buNone/>
              <a:defRPr sz="1600" b="0" i="0" baseline="0">
                <a:solidFill>
                  <a:schemeClr val="bg1"/>
                </a:solidFill>
                <a:latin typeface="Arial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Lucida Grande"/>
              <a:buChar char="•"/>
              <a:tabLst>
                <a:tab pos="719138" algn="l"/>
              </a:tabLst>
              <a:defRPr sz="1200" baseline="0">
                <a:solidFill>
                  <a:schemeClr val="bg1"/>
                </a:solidFill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4"/>
          </p:nvPr>
        </p:nvSpPr>
        <p:spPr>
          <a:xfrm>
            <a:off x="4889501" y="1950356"/>
            <a:ext cx="3592285" cy="2404353"/>
          </a:xfrm>
          <a:prstGeom prst="rect">
            <a:avLst/>
          </a:prstGeom>
          <a:ln>
            <a:solidFill>
              <a:srgbClr val="A4A9AD"/>
            </a:solidFill>
          </a:ln>
        </p:spPr>
        <p:txBody>
          <a:bodyPr/>
          <a:lstStyle>
            <a:lvl1pPr marL="0" indent="0">
              <a:lnSpc>
                <a:spcPct val="120000"/>
              </a:lnSpc>
              <a:buFontTx/>
              <a:buNone/>
              <a:defRPr sz="1600" b="0" i="0" baseline="0">
                <a:solidFill>
                  <a:schemeClr val="tx1"/>
                </a:solidFill>
                <a:latin typeface="Arial"/>
              </a:defRPr>
            </a:lvl1pPr>
            <a:lvl2pPr marL="719138" marR="0" indent="-261938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solidFill>
                  <a:schemeClr val="tx1"/>
                </a:solidFill>
              </a:defRPr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2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Rectangle arrow graphic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/>
        </p:nvSpPr>
        <p:spPr>
          <a:xfrm>
            <a:off x="627063" y="1260475"/>
            <a:ext cx="2584450" cy="698500"/>
          </a:xfrm>
          <a:prstGeom prst="chevron">
            <a:avLst>
              <a:gd name="adj" fmla="val 188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3211513" y="1260475"/>
            <a:ext cx="2584450" cy="698500"/>
          </a:xfrm>
          <a:prstGeom prst="chevron">
            <a:avLst>
              <a:gd name="adj" fmla="val 188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5795963" y="1260475"/>
            <a:ext cx="2582862" cy="698500"/>
          </a:xfrm>
          <a:prstGeom prst="chevron">
            <a:avLst>
              <a:gd name="adj" fmla="val 1883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27270" y="2032000"/>
            <a:ext cx="2428982" cy="166846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2"/>
          </p:nvPr>
        </p:nvSpPr>
        <p:spPr>
          <a:xfrm>
            <a:off x="627270" y="3792538"/>
            <a:ext cx="2428982" cy="796925"/>
          </a:xfr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23"/>
          </p:nvPr>
        </p:nvSpPr>
        <p:spPr>
          <a:xfrm>
            <a:off x="627269" y="1260929"/>
            <a:ext cx="2428983" cy="698501"/>
          </a:xfrm>
          <a:noFill/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3211282" y="2032000"/>
            <a:ext cx="2428982" cy="166846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9" name="Content Placeholder 8"/>
          <p:cNvSpPr>
            <a:spLocks noGrp="1"/>
          </p:cNvSpPr>
          <p:nvPr>
            <p:ph sz="quarter" idx="25"/>
          </p:nvPr>
        </p:nvSpPr>
        <p:spPr>
          <a:xfrm>
            <a:off x="3211282" y="3792538"/>
            <a:ext cx="2428982" cy="796925"/>
          </a:xfr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Content Placeholder 8"/>
          <p:cNvSpPr>
            <a:spLocks noGrp="1"/>
          </p:cNvSpPr>
          <p:nvPr>
            <p:ph sz="quarter" idx="26"/>
          </p:nvPr>
        </p:nvSpPr>
        <p:spPr>
          <a:xfrm>
            <a:off x="3211281" y="1260929"/>
            <a:ext cx="2428983" cy="698501"/>
          </a:xfrm>
          <a:noFill/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7"/>
          </p:nvPr>
        </p:nvSpPr>
        <p:spPr>
          <a:xfrm>
            <a:off x="5795294" y="2032000"/>
            <a:ext cx="2428982" cy="1668463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3" name="Content Placeholder 8"/>
          <p:cNvSpPr>
            <a:spLocks noGrp="1"/>
          </p:cNvSpPr>
          <p:nvPr>
            <p:ph sz="quarter" idx="28"/>
          </p:nvPr>
        </p:nvSpPr>
        <p:spPr>
          <a:xfrm>
            <a:off x="5795294" y="3792538"/>
            <a:ext cx="2428982" cy="796925"/>
          </a:xfr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Content Placeholder 8"/>
          <p:cNvSpPr>
            <a:spLocks noGrp="1"/>
          </p:cNvSpPr>
          <p:nvPr>
            <p:ph sz="quarter" idx="29"/>
          </p:nvPr>
        </p:nvSpPr>
        <p:spPr>
          <a:xfrm>
            <a:off x="5795293" y="1260929"/>
            <a:ext cx="2428983" cy="698501"/>
          </a:xfrm>
          <a:noFill/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23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21"/>
          </p:nvPr>
        </p:nvSpPr>
        <p:spPr>
          <a:xfrm>
            <a:off x="554038" y="1252538"/>
            <a:ext cx="7864475" cy="3328987"/>
          </a:xfrm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360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671966" y="1252538"/>
            <a:ext cx="7864475" cy="3328987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38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Chart + com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671966" y="1252538"/>
            <a:ext cx="5040000" cy="3328987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959929" y="1264332"/>
            <a:ext cx="2585357" cy="331719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/>
              <a:defRPr sz="1600" b="0" i="0">
                <a:latin typeface="+mn-lt"/>
                <a:cs typeface="Arial MT"/>
              </a:defRPr>
            </a:lvl1pPr>
            <a:lvl2pPr marL="800100" marR="0" indent="-34290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Lucida Grande"/>
              <a:buChar char="•"/>
              <a:tabLst/>
              <a:defRPr sz="1200">
                <a:latin typeface="+mn-lt"/>
              </a:defRPr>
            </a:lvl2pPr>
            <a:lvl3pPr marL="914400" indent="0">
              <a:lnSpc>
                <a:spcPct val="120000"/>
              </a:lnSpc>
              <a:buNone/>
              <a:defRPr sz="2000">
                <a:latin typeface="+mn-lt"/>
              </a:defRPr>
            </a:lvl3pPr>
            <a:lvl4pPr>
              <a:lnSpc>
                <a:spcPct val="120000"/>
              </a:lnSpc>
              <a:defRPr sz="1800">
                <a:latin typeface="+mn-lt"/>
              </a:defRPr>
            </a:lvl4pPr>
            <a:lvl5pPr>
              <a:lnSpc>
                <a:spcPct val="120000"/>
              </a:lnSpc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r>
              <a:rPr lang="en-GB" dirty="0"/>
              <a:t>Second level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8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Small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671966" y="2068286"/>
            <a:ext cx="2520000" cy="2513239"/>
          </a:xfrm>
          <a:ln w="12700" cmpd="sng">
            <a:solidFill>
              <a:schemeClr val="accent6"/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23"/>
          </p:nvPr>
        </p:nvSpPr>
        <p:spPr>
          <a:xfrm>
            <a:off x="3366180" y="2068286"/>
            <a:ext cx="2520000" cy="2513239"/>
          </a:xfrm>
          <a:ln w="12700" cmpd="sng">
            <a:solidFill>
              <a:srgbClr val="A4A9AD"/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6078537" y="2068286"/>
            <a:ext cx="2520000" cy="2513239"/>
          </a:xfrm>
          <a:ln w="12700" cmpd="sng">
            <a:solidFill>
              <a:srgbClr val="A4A9AD"/>
            </a:solidFill>
          </a:ln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656096" y="1512661"/>
            <a:ext cx="2535869" cy="555625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3366181" y="1512661"/>
            <a:ext cx="2520000" cy="555625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6078537" y="1512661"/>
            <a:ext cx="2520000" cy="555625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83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/>
          <p:cNvSpPr>
            <a:spLocks noGrp="1"/>
          </p:cNvSpPr>
          <p:nvPr>
            <p:ph type="dgm" sz="quarter" idx="21"/>
          </p:nvPr>
        </p:nvSpPr>
        <p:spPr>
          <a:xfrm>
            <a:off x="598488" y="1243013"/>
            <a:ext cx="7773987" cy="3302000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672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Roadmap 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6"/>
          <p:cNvSpPr txBox="1">
            <a:spLocks/>
          </p:cNvSpPr>
          <p:nvPr/>
        </p:nvSpPr>
        <p:spPr bwMode="auto">
          <a:xfrm>
            <a:off x="1036638" y="1581150"/>
            <a:ext cx="7364412" cy="300355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Lucida Grande"/>
              <a:buChar char="➔"/>
              <a:defRPr sz="20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/>
              <a:buChar char="−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pitchFamily="34" charset="0"/>
              <a:buChar char="•"/>
              <a:defRPr lang="en-US" sz="13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endParaRPr lang="en-GB" dirty="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7050" y="45656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1118740" y="1696357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9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2969312" y="1696357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4819653" y="1696357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6"/>
          </p:nvPr>
        </p:nvSpPr>
        <p:spPr>
          <a:xfrm>
            <a:off x="6646972" y="1696357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7"/>
          </p:nvPr>
        </p:nvSpPr>
        <p:spPr>
          <a:xfrm>
            <a:off x="1118740" y="2694214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2969312" y="2694214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819653" y="2694214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30"/>
          </p:nvPr>
        </p:nvSpPr>
        <p:spPr>
          <a:xfrm>
            <a:off x="6646972" y="2694214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1118740" y="3692071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32"/>
          </p:nvPr>
        </p:nvSpPr>
        <p:spPr>
          <a:xfrm>
            <a:off x="2969312" y="3692071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19653" y="3692071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34"/>
          </p:nvPr>
        </p:nvSpPr>
        <p:spPr>
          <a:xfrm>
            <a:off x="6646972" y="3692071"/>
            <a:ext cx="167526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2" name="Picture Placeholder 24"/>
          <p:cNvSpPr>
            <a:spLocks noGrp="1"/>
          </p:cNvSpPr>
          <p:nvPr>
            <p:ph type="pic" sz="quarter" idx="37"/>
          </p:nvPr>
        </p:nvSpPr>
        <p:spPr>
          <a:xfrm>
            <a:off x="291645" y="3715808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3" name="Picture Placeholder 24"/>
          <p:cNvSpPr>
            <a:spLocks noGrp="1"/>
          </p:cNvSpPr>
          <p:nvPr>
            <p:ph type="pic" sz="quarter" idx="38"/>
          </p:nvPr>
        </p:nvSpPr>
        <p:spPr>
          <a:xfrm>
            <a:off x="291645" y="2694214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4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291645" y="1688935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5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8" name="Rectangle 47"/>
          <p:cNvSpPr/>
          <p:nvPr userDrawn="1"/>
        </p:nvSpPr>
        <p:spPr>
          <a:xfrm>
            <a:off x="1036579" y="1131888"/>
            <a:ext cx="614362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Jan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1647766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Feb</a:t>
            </a:r>
          </a:p>
        </p:txBody>
      </p:sp>
      <p:sp>
        <p:nvSpPr>
          <p:cNvPr id="50" name="Rectangle 49"/>
          <p:cNvSpPr/>
          <p:nvPr userDrawn="1"/>
        </p:nvSpPr>
        <p:spPr>
          <a:xfrm>
            <a:off x="2260541" y="1131888"/>
            <a:ext cx="611252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Mar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2900456" y="1131888"/>
            <a:ext cx="601599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April</a:t>
            </a:r>
          </a:p>
        </p:txBody>
      </p:sp>
      <p:sp>
        <p:nvSpPr>
          <p:cNvPr id="57" name="Rectangle 56"/>
          <p:cNvSpPr/>
          <p:nvPr userDrawn="1"/>
        </p:nvSpPr>
        <p:spPr>
          <a:xfrm>
            <a:off x="3498880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May</a:t>
            </a:r>
          </a:p>
        </p:txBody>
      </p:sp>
      <p:sp>
        <p:nvSpPr>
          <p:cNvPr id="58" name="Rectangle 57"/>
          <p:cNvSpPr/>
          <p:nvPr userDrawn="1"/>
        </p:nvSpPr>
        <p:spPr>
          <a:xfrm>
            <a:off x="4111655" y="1131888"/>
            <a:ext cx="59400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Jun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4734014" y="1131888"/>
            <a:ext cx="61200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/>
                <a:cs typeface="Arial"/>
              </a:rPr>
              <a:t>Jul</a:t>
            </a:r>
          </a:p>
        </p:txBody>
      </p:sp>
      <p:sp>
        <p:nvSpPr>
          <p:cNvPr id="60" name="Rectangle 59"/>
          <p:cNvSpPr/>
          <p:nvPr userDrawn="1"/>
        </p:nvSpPr>
        <p:spPr>
          <a:xfrm>
            <a:off x="5346789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Aug</a:t>
            </a:r>
          </a:p>
        </p:txBody>
      </p:sp>
      <p:sp>
        <p:nvSpPr>
          <p:cNvPr id="61" name="Rectangle 60"/>
          <p:cNvSpPr/>
          <p:nvPr userDrawn="1"/>
        </p:nvSpPr>
        <p:spPr>
          <a:xfrm>
            <a:off x="5964356" y="1131888"/>
            <a:ext cx="57600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Sept</a:t>
            </a:r>
          </a:p>
        </p:txBody>
      </p:sp>
      <p:sp>
        <p:nvSpPr>
          <p:cNvPr id="62" name="Rectangle 61"/>
          <p:cNvSpPr/>
          <p:nvPr userDrawn="1"/>
        </p:nvSpPr>
        <p:spPr>
          <a:xfrm>
            <a:off x="6570752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Oct</a:t>
            </a:r>
          </a:p>
        </p:txBody>
      </p:sp>
      <p:sp>
        <p:nvSpPr>
          <p:cNvPr id="63" name="Rectangle 62"/>
          <p:cNvSpPr/>
          <p:nvPr userDrawn="1"/>
        </p:nvSpPr>
        <p:spPr>
          <a:xfrm>
            <a:off x="7186702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Nov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7796301" y="1131888"/>
            <a:ext cx="615950" cy="28733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Dec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887759" y="1131888"/>
            <a:ext cx="14287" cy="341153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18863" y="1131888"/>
            <a:ext cx="775" cy="34528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6376" y="1131888"/>
            <a:ext cx="20637" cy="343535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105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Roadmap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6"/>
          <p:cNvSpPr txBox="1">
            <a:spLocks/>
          </p:cNvSpPr>
          <p:nvPr/>
        </p:nvSpPr>
        <p:spPr bwMode="auto">
          <a:xfrm>
            <a:off x="1036638" y="1581150"/>
            <a:ext cx="7364412" cy="300355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Lucida Grande"/>
              <a:buChar char="➔"/>
              <a:defRPr sz="20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/>
              <a:buChar char="−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pitchFamily="34" charset="0"/>
              <a:buChar char="•"/>
              <a:defRPr lang="en-US" sz="13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endParaRPr lang="en-GB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6900" y="2590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1118739" y="1696357"/>
            <a:ext cx="2258037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3613382" y="1696357"/>
            <a:ext cx="223769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6"/>
          </p:nvPr>
        </p:nvSpPr>
        <p:spPr>
          <a:xfrm>
            <a:off x="6050643" y="1696357"/>
            <a:ext cx="2271589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7"/>
          </p:nvPr>
        </p:nvSpPr>
        <p:spPr>
          <a:xfrm>
            <a:off x="1118739" y="2694214"/>
            <a:ext cx="2258037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3613382" y="2694214"/>
            <a:ext cx="223769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6050643" y="2694214"/>
            <a:ext cx="2271589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40"/>
          </p:nvPr>
        </p:nvSpPr>
        <p:spPr>
          <a:xfrm>
            <a:off x="1118739" y="3692071"/>
            <a:ext cx="2258037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41"/>
          </p:nvPr>
        </p:nvSpPr>
        <p:spPr>
          <a:xfrm>
            <a:off x="3613382" y="3692071"/>
            <a:ext cx="2237690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42"/>
          </p:nvPr>
        </p:nvSpPr>
        <p:spPr>
          <a:xfrm>
            <a:off x="6050643" y="3692071"/>
            <a:ext cx="2271589" cy="698500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4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291645" y="3715808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9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291645" y="2697617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30" name="Picture Placeholder 24"/>
          <p:cNvSpPr>
            <a:spLocks noGrp="1"/>
          </p:cNvSpPr>
          <p:nvPr>
            <p:ph type="pic" sz="quarter" idx="45"/>
          </p:nvPr>
        </p:nvSpPr>
        <p:spPr>
          <a:xfrm>
            <a:off x="291645" y="1688660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2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036638" y="1293813"/>
            <a:ext cx="244800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2016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94088" y="1293813"/>
            <a:ext cx="244800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/>
                <a:cs typeface="Arial"/>
              </a:rPr>
              <a:t>2017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5953125" y="1293813"/>
            <a:ext cx="245745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2017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484638" y="1293813"/>
            <a:ext cx="23737" cy="3249612"/>
          </a:xfrm>
          <a:prstGeom prst="line">
            <a:avLst/>
          </a:prstGeom>
          <a:ln w="28575" cmpd="sng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953125" y="1293813"/>
            <a:ext cx="0" cy="3290887"/>
          </a:xfrm>
          <a:prstGeom prst="line">
            <a:avLst/>
          </a:prstGeom>
          <a:ln w="28575" cmpd="sng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3482794" y="1293813"/>
            <a:ext cx="26111" cy="3249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5952468" y="1293813"/>
            <a:ext cx="0" cy="32908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018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Roadmap +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6"/>
          <p:cNvSpPr txBox="1">
            <a:spLocks/>
          </p:cNvSpPr>
          <p:nvPr/>
        </p:nvSpPr>
        <p:spPr bwMode="auto">
          <a:xfrm>
            <a:off x="1036638" y="1581150"/>
            <a:ext cx="7364412" cy="148431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Lucida Grande"/>
              <a:buChar char="➔"/>
              <a:defRPr sz="20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BF44"/>
              </a:buClr>
              <a:buFont typeface="Arial"/>
              <a:buChar char="−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B800"/>
              </a:buClr>
              <a:buFont typeface="Arial" pitchFamily="34" charset="0"/>
              <a:buChar char="•"/>
              <a:defRPr lang="en-US" sz="13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1036638" y="3255963"/>
            <a:ext cx="7364412" cy="158750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050" b="1" kern="0" dirty="0">
              <a:solidFill>
                <a:srgbClr val="111111"/>
              </a:solidFill>
              <a:ea typeface="+mn-ea"/>
              <a:cs typeface="Arial"/>
            </a:endParaRPr>
          </a:p>
        </p:txBody>
      </p:sp>
      <p:grpSp>
        <p:nvGrpSpPr>
          <p:cNvPr id="22" name="Group 13"/>
          <p:cNvGrpSpPr>
            <a:grpSpLocks/>
          </p:cNvGrpSpPr>
          <p:nvPr/>
        </p:nvGrpSpPr>
        <p:grpSpPr bwMode="auto">
          <a:xfrm>
            <a:off x="1162050" y="3559175"/>
            <a:ext cx="7159625" cy="134938"/>
            <a:chOff x="1801224" y="3570524"/>
            <a:chExt cx="6912242" cy="13502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7279" y="3705548"/>
              <a:ext cx="68861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Isosceles Triangle 23"/>
            <p:cNvSpPr/>
            <p:nvPr/>
          </p:nvSpPr>
          <p:spPr bwMode="auto">
            <a:xfrm rot="10800000" flipV="1">
              <a:off x="1801224" y="3570524"/>
              <a:ext cx="163994" cy="1350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srgbClr val="595959"/>
                </a:solidFill>
              </a:endParaRPr>
            </a:p>
          </p:txBody>
        </p:sp>
      </p:grp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1162050" y="4089400"/>
            <a:ext cx="7159625" cy="134938"/>
            <a:chOff x="1801224" y="3570524"/>
            <a:chExt cx="6912242" cy="13502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827279" y="3705548"/>
              <a:ext cx="68861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 bwMode="auto">
            <a:xfrm rot="10800000" flipV="1">
              <a:off x="1801224" y="3570524"/>
              <a:ext cx="163994" cy="1350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srgbClr val="595959"/>
                </a:solidFill>
              </a:endParaRPr>
            </a:p>
          </p:txBody>
        </p:sp>
      </p:grp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1162050" y="4560888"/>
            <a:ext cx="7159625" cy="134937"/>
            <a:chOff x="1801224" y="3570524"/>
            <a:chExt cx="6912242" cy="13502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827279" y="3705548"/>
              <a:ext cx="68861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 bwMode="auto">
            <a:xfrm rot="10800000" flipV="1">
              <a:off x="1801224" y="3570524"/>
              <a:ext cx="163994" cy="13502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srgbClr val="595959"/>
                </a:solidFill>
              </a:endParaRPr>
            </a:p>
          </p:txBody>
        </p:sp>
      </p:grpSp>
      <p:sp>
        <p:nvSpPr>
          <p:cNvPr id="28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1118739" y="1696356"/>
            <a:ext cx="2258037" cy="119742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3613382" y="1696357"/>
            <a:ext cx="2237690" cy="1197428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6"/>
          </p:nvPr>
        </p:nvSpPr>
        <p:spPr>
          <a:xfrm>
            <a:off x="6050643" y="1696357"/>
            <a:ext cx="2271589" cy="1197428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0" name="Content Placeholder 3"/>
          <p:cNvSpPr>
            <a:spLocks noGrp="1"/>
          </p:cNvSpPr>
          <p:nvPr>
            <p:ph sz="quarter" idx="37"/>
          </p:nvPr>
        </p:nvSpPr>
        <p:spPr>
          <a:xfrm>
            <a:off x="1346886" y="3509675"/>
            <a:ext cx="3034510" cy="220532"/>
          </a:xfrm>
        </p:spPr>
        <p:txBody>
          <a:bodyPr anchor="b">
            <a:noAutofit/>
          </a:bodyPr>
          <a:lstStyle>
            <a:lvl1pPr>
              <a:defRPr sz="10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1" name="Content Placeholder 3"/>
          <p:cNvSpPr>
            <a:spLocks noGrp="1"/>
          </p:cNvSpPr>
          <p:nvPr>
            <p:ph sz="quarter" idx="38"/>
          </p:nvPr>
        </p:nvSpPr>
        <p:spPr>
          <a:xfrm>
            <a:off x="1111103" y="3256642"/>
            <a:ext cx="3034510" cy="253033"/>
          </a:xfrm>
        </p:spPr>
        <p:txBody>
          <a:bodyPr anchor="b">
            <a:noAutofit/>
          </a:bodyPr>
          <a:lstStyle>
            <a:lvl1pPr>
              <a:defRPr sz="1000" b="1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5" name="Content Placeholder 3"/>
          <p:cNvSpPr>
            <a:spLocks noGrp="1"/>
          </p:cNvSpPr>
          <p:nvPr>
            <p:ph sz="quarter" idx="39"/>
          </p:nvPr>
        </p:nvSpPr>
        <p:spPr>
          <a:xfrm>
            <a:off x="1346886" y="4039489"/>
            <a:ext cx="3034510" cy="220532"/>
          </a:xfrm>
        </p:spPr>
        <p:txBody>
          <a:bodyPr anchor="b">
            <a:noAutofit/>
          </a:bodyPr>
          <a:lstStyle>
            <a:lvl1pPr>
              <a:defRPr sz="10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6" name="Content Placeholder 3"/>
          <p:cNvSpPr>
            <a:spLocks noGrp="1"/>
          </p:cNvSpPr>
          <p:nvPr>
            <p:ph sz="quarter" idx="40"/>
          </p:nvPr>
        </p:nvSpPr>
        <p:spPr>
          <a:xfrm>
            <a:off x="1111103" y="3786456"/>
            <a:ext cx="3034510" cy="253033"/>
          </a:xfrm>
        </p:spPr>
        <p:txBody>
          <a:bodyPr anchor="b">
            <a:noAutofit/>
          </a:bodyPr>
          <a:lstStyle>
            <a:lvl1pPr>
              <a:defRPr sz="1000" b="1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0" name="Content Placeholder 3"/>
          <p:cNvSpPr>
            <a:spLocks noGrp="1"/>
          </p:cNvSpPr>
          <p:nvPr>
            <p:ph sz="quarter" idx="41"/>
          </p:nvPr>
        </p:nvSpPr>
        <p:spPr>
          <a:xfrm>
            <a:off x="1346886" y="4512063"/>
            <a:ext cx="3034510" cy="220532"/>
          </a:xfrm>
        </p:spPr>
        <p:txBody>
          <a:bodyPr anchor="b">
            <a:noAutofit/>
          </a:bodyPr>
          <a:lstStyle>
            <a:lvl1pPr>
              <a:defRPr sz="10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1" name="Content Placeholder 3"/>
          <p:cNvSpPr>
            <a:spLocks noGrp="1"/>
          </p:cNvSpPr>
          <p:nvPr>
            <p:ph sz="quarter" idx="42"/>
          </p:nvPr>
        </p:nvSpPr>
        <p:spPr>
          <a:xfrm>
            <a:off x="1111103" y="4259030"/>
            <a:ext cx="3034510" cy="253033"/>
          </a:xfrm>
        </p:spPr>
        <p:txBody>
          <a:bodyPr anchor="b">
            <a:noAutofit/>
          </a:bodyPr>
          <a:lstStyle>
            <a:lvl1pPr>
              <a:defRPr sz="1000" b="1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Picture Placeholder 24"/>
          <p:cNvSpPr>
            <a:spLocks noGrp="1"/>
          </p:cNvSpPr>
          <p:nvPr>
            <p:ph type="pic" sz="quarter" idx="43"/>
          </p:nvPr>
        </p:nvSpPr>
        <p:spPr>
          <a:xfrm>
            <a:off x="291645" y="3715808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34" name="Picture Placeholder 24"/>
          <p:cNvSpPr>
            <a:spLocks noGrp="1"/>
          </p:cNvSpPr>
          <p:nvPr>
            <p:ph type="pic" sz="quarter" idx="44"/>
          </p:nvPr>
        </p:nvSpPr>
        <p:spPr>
          <a:xfrm>
            <a:off x="291645" y="1960899"/>
            <a:ext cx="506413" cy="695097"/>
          </a:xfrm>
        </p:spPr>
        <p:txBody>
          <a:bodyPr rtlCol="0">
            <a:noAutofit/>
          </a:bodyPr>
          <a:lstStyle>
            <a:lvl1pPr>
              <a:defRPr sz="800"/>
            </a:lvl1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3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036638" y="1293813"/>
            <a:ext cx="244800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2016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3494088" y="1293813"/>
            <a:ext cx="244800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Arial"/>
                <a:cs typeface="Arial"/>
              </a:rPr>
              <a:t>2017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5953125" y="1293813"/>
            <a:ext cx="2457450" cy="287337"/>
          </a:xfrm>
          <a:prstGeom prst="rect">
            <a:avLst/>
          </a:prstGeom>
          <a:solidFill>
            <a:srgbClr val="86BC25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/>
                <a:cs typeface="Arial"/>
              </a:rPr>
              <a:t>2017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3482794" y="1293813"/>
            <a:ext cx="26111" cy="3249612"/>
          </a:xfrm>
          <a:prstGeom prst="line">
            <a:avLst/>
          </a:prstGeom>
          <a:ln w="28575" cmpd="sng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5952468" y="1293813"/>
            <a:ext cx="0" cy="3290887"/>
          </a:xfrm>
          <a:prstGeom prst="line">
            <a:avLst/>
          </a:prstGeom>
          <a:ln w="28575" cmpd="sng"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3482667" y="1293813"/>
            <a:ext cx="26111" cy="32496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5952341" y="1293813"/>
            <a:ext cx="0" cy="329088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0 Rectangle arrow graphics 3up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6" name="Shape 646"/>
          <p:cNvSpPr txBox="1">
            <a:spLocks noGrp="1"/>
          </p:cNvSpPr>
          <p:nvPr>
            <p:ph type="body" idx="2"/>
          </p:nvPr>
        </p:nvSpPr>
        <p:spPr>
          <a:xfrm>
            <a:off x="1343462" y="1260929"/>
            <a:ext cx="2428982" cy="698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7" name="Shape 647"/>
          <p:cNvSpPr txBox="1">
            <a:spLocks noGrp="1"/>
          </p:cNvSpPr>
          <p:nvPr>
            <p:ph type="body" idx="3"/>
          </p:nvPr>
        </p:nvSpPr>
        <p:spPr>
          <a:xfrm>
            <a:off x="1342791" y="2076808"/>
            <a:ext cx="2428982" cy="698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8" name="Shape 648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9" name="Shape 649"/>
          <p:cNvSpPr txBox="1">
            <a:spLocks noGrp="1"/>
          </p:cNvSpPr>
          <p:nvPr>
            <p:ph type="body" idx="4"/>
          </p:nvPr>
        </p:nvSpPr>
        <p:spPr>
          <a:xfrm>
            <a:off x="1342791" y="2900383"/>
            <a:ext cx="2428982" cy="698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0" name="Shape 650"/>
          <p:cNvSpPr txBox="1">
            <a:spLocks noGrp="1"/>
          </p:cNvSpPr>
          <p:nvPr>
            <p:ph type="body" idx="5"/>
          </p:nvPr>
        </p:nvSpPr>
        <p:spPr>
          <a:xfrm>
            <a:off x="1342791" y="3716262"/>
            <a:ext cx="2428982" cy="6985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1" name="Shape 651"/>
          <p:cNvSpPr>
            <a:spLocks noGrp="1"/>
          </p:cNvSpPr>
          <p:nvPr>
            <p:ph type="pic" idx="6"/>
          </p:nvPr>
        </p:nvSpPr>
        <p:spPr>
          <a:xfrm>
            <a:off x="544852" y="1264332"/>
            <a:ext cx="506412" cy="695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52" name="Shape 652"/>
          <p:cNvSpPr txBox="1">
            <a:spLocks noGrp="1"/>
          </p:cNvSpPr>
          <p:nvPr>
            <p:ph type="body" idx="7"/>
          </p:nvPr>
        </p:nvSpPr>
        <p:spPr>
          <a:xfrm>
            <a:off x="4040907" y="1264332"/>
            <a:ext cx="4504377" cy="694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800100" marR="0" lvl="1" indent="-1905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type="body" idx="8"/>
          </p:nvPr>
        </p:nvSpPr>
        <p:spPr>
          <a:xfrm>
            <a:off x="4040907" y="2080666"/>
            <a:ext cx="4504377" cy="694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 startAt="2"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800100" marR="0" lvl="1" indent="-1905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4" name="Shape 654"/>
          <p:cNvSpPr txBox="1">
            <a:spLocks noGrp="1"/>
          </p:cNvSpPr>
          <p:nvPr>
            <p:ph type="body" idx="9"/>
          </p:nvPr>
        </p:nvSpPr>
        <p:spPr>
          <a:xfrm>
            <a:off x="4040907" y="2904241"/>
            <a:ext cx="4504377" cy="694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 startAt="3"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800100" marR="0" lvl="1" indent="-1905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body" idx="13"/>
          </p:nvPr>
        </p:nvSpPr>
        <p:spPr>
          <a:xfrm>
            <a:off x="4040907" y="3720119"/>
            <a:ext cx="4504377" cy="694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 startAt="4"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800100" marR="0" lvl="1" indent="-190500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6" name="Shape 656"/>
          <p:cNvSpPr>
            <a:spLocks noGrp="1"/>
          </p:cNvSpPr>
          <p:nvPr>
            <p:ph type="pic" idx="14"/>
          </p:nvPr>
        </p:nvSpPr>
        <p:spPr>
          <a:xfrm>
            <a:off x="544852" y="2076352"/>
            <a:ext cx="506412" cy="695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57" name="Shape 657"/>
          <p:cNvSpPr>
            <a:spLocks noGrp="1"/>
          </p:cNvSpPr>
          <p:nvPr>
            <p:ph type="pic" idx="15"/>
          </p:nvPr>
        </p:nvSpPr>
        <p:spPr>
          <a:xfrm>
            <a:off x="544852" y="2899930"/>
            <a:ext cx="506412" cy="695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58" name="Shape 658"/>
          <p:cNvSpPr>
            <a:spLocks noGrp="1"/>
          </p:cNvSpPr>
          <p:nvPr>
            <p:ph type="pic" idx="16"/>
          </p:nvPr>
        </p:nvSpPr>
        <p:spPr>
          <a:xfrm>
            <a:off x="544852" y="3715807"/>
            <a:ext cx="506412" cy="6950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482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1335088" y="1306513"/>
            <a:ext cx="7250112" cy="2574925"/>
            <a:chOff x="1480674" y="1016465"/>
            <a:chExt cx="7072227" cy="355686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480674" y="406458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480674" y="457333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80674" y="203177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80674" y="254052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480674" y="304927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480674" y="355802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480674" y="1016465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80674" y="1525215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254000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1391789" y="1356178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7"/>
          </p:nvPr>
        </p:nvSpPr>
        <p:spPr>
          <a:xfrm>
            <a:off x="3179118" y="1353457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391789" y="1724478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3179118" y="1721757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30"/>
          </p:nvPr>
        </p:nvSpPr>
        <p:spPr>
          <a:xfrm>
            <a:off x="1391789" y="2092778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3179118" y="2090057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32"/>
          </p:nvPr>
        </p:nvSpPr>
        <p:spPr>
          <a:xfrm>
            <a:off x="1391789" y="2461078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3179118" y="2458357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4"/>
          </p:nvPr>
        </p:nvSpPr>
        <p:spPr>
          <a:xfrm>
            <a:off x="1391789" y="2835684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3179118" y="2832963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6"/>
          </p:nvPr>
        </p:nvSpPr>
        <p:spPr>
          <a:xfrm>
            <a:off x="1391789" y="3192933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7"/>
          </p:nvPr>
        </p:nvSpPr>
        <p:spPr>
          <a:xfrm>
            <a:off x="3179118" y="3190212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1391789" y="3567910"/>
            <a:ext cx="1719711" cy="265793"/>
          </a:xfrm>
          <a:solidFill>
            <a:schemeClr val="bg2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3179118" y="3565189"/>
            <a:ext cx="171971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574675" y="1307992"/>
            <a:ext cx="760413" cy="366712"/>
          </a:xfrm>
          <a:solidFill>
            <a:srgbClr val="86BC25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574675" y="1674704"/>
            <a:ext cx="760413" cy="366712"/>
          </a:xfrm>
          <a:solidFill>
            <a:srgbClr val="86BC25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74675" y="2043521"/>
            <a:ext cx="760413" cy="366712"/>
          </a:xfrm>
          <a:solidFill>
            <a:srgbClr val="86BC25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574675" y="2411285"/>
            <a:ext cx="760413" cy="366712"/>
          </a:xfrm>
          <a:solidFill>
            <a:srgbClr val="86BC25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574675" y="2779050"/>
            <a:ext cx="760413" cy="366712"/>
          </a:xfrm>
          <a:solidFill>
            <a:srgbClr val="86BC25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574675" y="3146814"/>
            <a:ext cx="760413" cy="366712"/>
          </a:xfrm>
          <a:solidFill>
            <a:schemeClr val="accent6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574675" y="3513526"/>
            <a:ext cx="760413" cy="366712"/>
          </a:xfrm>
          <a:solidFill>
            <a:schemeClr val="accent6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itle Placeholder 1"/>
          <p:cNvSpPr>
            <a:spLocks noGrp="1"/>
          </p:cNvSpPr>
          <p:nvPr>
            <p:ph type="title"/>
          </p:nvPr>
        </p:nvSpPr>
        <p:spPr>
          <a:xfrm>
            <a:off x="218285" y="586979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Process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5"/>
          <p:cNvGrpSpPr>
            <a:grpSpLocks/>
          </p:cNvGrpSpPr>
          <p:nvPr/>
        </p:nvGrpSpPr>
        <p:grpSpPr bwMode="auto">
          <a:xfrm>
            <a:off x="1335088" y="1544638"/>
            <a:ext cx="6996112" cy="2574925"/>
            <a:chOff x="1480674" y="1016465"/>
            <a:chExt cx="7072227" cy="3556867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480674" y="406458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480674" y="457333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480674" y="2031772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480674" y="254052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480674" y="304927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80674" y="3558023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480674" y="1016465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480674" y="1525215"/>
              <a:ext cx="7072227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Placeholder 39"/>
          <p:cNvSpPr>
            <a:spLocks noGrp="1"/>
          </p:cNvSpPr>
          <p:nvPr>
            <p:ph type="body" sz="quarter" idx="12"/>
          </p:nvPr>
        </p:nvSpPr>
        <p:spPr>
          <a:xfrm>
            <a:off x="139178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27"/>
          </p:nvPr>
        </p:nvSpPr>
        <p:spPr>
          <a:xfrm>
            <a:off x="1391789" y="1591514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28"/>
          </p:nvPr>
        </p:nvSpPr>
        <p:spPr>
          <a:xfrm>
            <a:off x="1391789" y="1966164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1391789" y="2331325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30"/>
          </p:nvPr>
        </p:nvSpPr>
        <p:spPr>
          <a:xfrm>
            <a:off x="1391789" y="2693275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1391789" y="3067391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5" name="Text Placeholder 39"/>
          <p:cNvSpPr>
            <a:spLocks noGrp="1"/>
          </p:cNvSpPr>
          <p:nvPr>
            <p:ph type="body" sz="quarter" idx="32"/>
          </p:nvPr>
        </p:nvSpPr>
        <p:spPr>
          <a:xfrm>
            <a:off x="1391789" y="3429341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1391789" y="3805967"/>
            <a:ext cx="938661" cy="265793"/>
          </a:xfrm>
          <a:solidFill>
            <a:schemeClr val="bg2">
              <a:alpha val="50000"/>
            </a:schemeClr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39"/>
          <p:cNvSpPr>
            <a:spLocks noGrp="1"/>
          </p:cNvSpPr>
          <p:nvPr>
            <p:ph type="body" sz="quarter" idx="34"/>
          </p:nvPr>
        </p:nvSpPr>
        <p:spPr>
          <a:xfrm>
            <a:off x="239508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339838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36"/>
          </p:nvPr>
        </p:nvSpPr>
        <p:spPr>
          <a:xfrm>
            <a:off x="438898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8" name="Text Placeholder 39"/>
          <p:cNvSpPr>
            <a:spLocks noGrp="1"/>
          </p:cNvSpPr>
          <p:nvPr>
            <p:ph type="body" sz="quarter" idx="37"/>
          </p:nvPr>
        </p:nvSpPr>
        <p:spPr>
          <a:xfrm>
            <a:off x="538593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638923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0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7392539" y="1232031"/>
            <a:ext cx="938661" cy="265793"/>
          </a:xfrm>
          <a:solidFill>
            <a:srgbClr val="86BC25"/>
          </a:solidFill>
        </p:spPr>
        <p:txBody>
          <a:bodyPr anchor="ctr">
            <a:noAutofit/>
          </a:bodyPr>
          <a:lstStyle>
            <a:lvl1pPr algn="ctr">
              <a:defRPr sz="1000" b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quarter" idx="40"/>
          </p:nvPr>
        </p:nvSpPr>
        <p:spPr>
          <a:xfrm>
            <a:off x="573932" y="4286250"/>
            <a:ext cx="7700117" cy="342504"/>
          </a:xfrm>
        </p:spPr>
        <p:txBody>
          <a:bodyPr numCol="2" spcCol="180000" anchor="b">
            <a:noAutofit/>
          </a:bodyPr>
          <a:lstStyle>
            <a:lvl1pPr>
              <a:defRPr sz="9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41"/>
          </p:nvPr>
        </p:nvSpPr>
        <p:spPr>
          <a:xfrm>
            <a:off x="574675" y="1544996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574675" y="1913813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3"/>
          </p:nvPr>
        </p:nvSpPr>
        <p:spPr>
          <a:xfrm>
            <a:off x="574675" y="2281578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44"/>
          </p:nvPr>
        </p:nvSpPr>
        <p:spPr>
          <a:xfrm>
            <a:off x="574675" y="2650217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45"/>
          </p:nvPr>
        </p:nvSpPr>
        <p:spPr>
          <a:xfrm>
            <a:off x="574675" y="3023797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6"/>
          </p:nvPr>
        </p:nvSpPr>
        <p:spPr>
          <a:xfrm>
            <a:off x="574675" y="3390509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47"/>
          </p:nvPr>
        </p:nvSpPr>
        <p:spPr>
          <a:xfrm>
            <a:off x="574675" y="3757221"/>
            <a:ext cx="760413" cy="366712"/>
          </a:xfrm>
          <a:solidFill>
            <a:schemeClr val="tx2"/>
          </a:solidFill>
        </p:spPr>
        <p:txBody>
          <a:bodyPr anchor="ctr"/>
          <a:lstStyle>
            <a:lvl1pPr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14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54038" y="1252538"/>
            <a:ext cx="7864475" cy="3262312"/>
          </a:xfrm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81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20"/>
          </p:nvPr>
        </p:nvSpPr>
        <p:spPr>
          <a:xfrm>
            <a:off x="219076" y="647823"/>
            <a:ext cx="3034510" cy="342504"/>
          </a:xfrm>
        </p:spPr>
        <p:txBody>
          <a:bodyPr anchor="b">
            <a:noAutofit/>
          </a:bodyPr>
          <a:lstStyle>
            <a:lvl1pPr>
              <a:defRPr sz="1400" b="0" baseline="0">
                <a:latin typeface="+mj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18285" y="273231"/>
            <a:ext cx="3709422" cy="37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097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98" y="227266"/>
            <a:ext cx="5913111" cy="2378333"/>
          </a:xfrm>
        </p:spPr>
        <p:txBody>
          <a:bodyPr anchor="b">
            <a:normAutofit/>
          </a:bodyPr>
          <a:lstStyle>
            <a:lvl1pPr algn="l">
              <a:defRPr lang="en-GB" sz="3600" baseline="0" smtClean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2250" y="2605088"/>
            <a:ext cx="5913438" cy="2401887"/>
          </a:xfrm>
        </p:spPr>
        <p:txBody>
          <a:bodyPr>
            <a:normAutofit/>
          </a:bodyPr>
          <a:lstStyle>
            <a:lvl1pPr>
              <a:defRPr sz="1600" b="0">
                <a:latin typeface="+mj-lt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88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2998" y="227266"/>
            <a:ext cx="5913111" cy="2378333"/>
          </a:xfrm>
        </p:spPr>
        <p:txBody>
          <a:bodyPr anchor="b">
            <a:normAutofit/>
          </a:bodyPr>
          <a:lstStyle>
            <a:lvl1pPr algn="l">
              <a:defRPr lang="en-GB" sz="3600" baseline="0" smtClean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238126" y="3367883"/>
            <a:ext cx="3034510" cy="253604"/>
          </a:xfrm>
        </p:spPr>
        <p:txBody>
          <a:bodyPr anchor="b">
            <a:normAutofit/>
          </a:bodyPr>
          <a:lstStyle>
            <a:lvl1pPr>
              <a:defRPr sz="1000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quarter" idx="21"/>
          </p:nvPr>
        </p:nvSpPr>
        <p:spPr>
          <a:xfrm>
            <a:off x="238126" y="3552033"/>
            <a:ext cx="3034510" cy="253604"/>
          </a:xfrm>
        </p:spPr>
        <p:txBody>
          <a:bodyPr anchor="b">
            <a:normAutofit/>
          </a:bodyPr>
          <a:lstStyle>
            <a:lvl1pPr>
              <a:defRPr sz="1000" b="0" baseline="0">
                <a:latin typeface="+mn-lt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ullet points + Highligh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079013" cy="2265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6700" marR="0" lvl="0" indent="-635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19138" marR="0" lvl="1" indent="-109537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3" name="Shape 663"/>
          <p:cNvSpPr txBox="1">
            <a:spLocks noGrp="1"/>
          </p:cNvSpPr>
          <p:nvPr>
            <p:ph type="body" idx="2"/>
          </p:nvPr>
        </p:nvSpPr>
        <p:spPr>
          <a:xfrm>
            <a:off x="457200" y="3592512"/>
            <a:ext cx="8078787" cy="85248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4" name="Shape 664"/>
          <p:cNvSpPr txBox="1">
            <a:spLocks noGrp="1"/>
          </p:cNvSpPr>
          <p:nvPr>
            <p:ph type="body" idx="3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0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Picture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pic" idx="2"/>
          </p:nvPr>
        </p:nvSpPr>
        <p:spPr>
          <a:xfrm>
            <a:off x="554037" y="1252537"/>
            <a:ext cx="7864475" cy="32623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69" name="Shape 669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03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 Tabl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72" name="Shape 672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39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5212351" y="1411450"/>
            <a:ext cx="3183277" cy="2796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2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Agend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>
            <a:off x="1260475" y="52546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35000" y="454025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079013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6700" marR="0" lvl="0" indent="-63500" algn="l" rtl="0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AutoNum type="arabicPeriod"/>
              <a:defRPr sz="16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19138" marR="0" lvl="1" indent="-109537" algn="l" rtl="0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Merriweather San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219076" y="647822"/>
            <a:ext cx="3034510" cy="342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•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18285" y="273231"/>
            <a:ext cx="3709422" cy="374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70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  <p:sp>
        <p:nvSpPr>
          <p:cNvPr id="13" name="Shape 13"/>
          <p:cNvSpPr txBox="1"/>
          <p:nvPr/>
        </p:nvSpPr>
        <p:spPr>
          <a:xfrm>
            <a:off x="3505200" y="4791075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Copyright SITAONAIR 2017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74798" y="0"/>
            <a:ext cx="7580008" cy="5157786"/>
            <a:chOff x="1574798" y="0"/>
            <a:chExt cx="7580008" cy="5157786"/>
          </a:xfrm>
        </p:grpSpPr>
        <p:sp>
          <p:nvSpPr>
            <p:cNvPr id="15" name="Shape 15"/>
            <p:cNvSpPr/>
            <p:nvPr/>
          </p:nvSpPr>
          <p:spPr>
            <a:xfrm>
              <a:off x="3625273" y="818"/>
              <a:ext cx="5526424" cy="51569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142" y="120000"/>
                  </a:moveTo>
                  <a:lnTo>
                    <a:pt x="120000" y="120000"/>
                  </a:lnTo>
                  <a:lnTo>
                    <a:pt x="120000" y="179"/>
                  </a:lnTo>
                  <a:lnTo>
                    <a:pt x="0" y="0"/>
                  </a:lnTo>
                  <a:lnTo>
                    <a:pt x="51142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6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 rot="10800000">
              <a:off x="1574798" y="0"/>
              <a:ext cx="7569200" cy="5660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 rot="16200000" flipH="1">
              <a:off x="7835252" y="869411"/>
              <a:ext cx="2181909" cy="457199"/>
            </a:xfrm>
            <a:prstGeom prst="rtTriangle">
              <a:avLst/>
            </a:prstGeom>
            <a:solidFill>
              <a:srgbClr val="006F59">
                <a:alpha val="8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pic>
          <p:nvPicPr>
            <p:cNvPr id="18" name="Shape 18" descr="SITAONAIR_wo-01.pn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578325" y="389789"/>
              <a:ext cx="3373761" cy="9597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24026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3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825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065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erriweather Sans"/>
              <a:buChar char="–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553200" y="4767262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GB" dirty="0"/>
          </a:p>
        </p:txBody>
      </p:sp>
      <p:sp>
        <p:nvSpPr>
          <p:cNvPr id="26" name="Shape 26"/>
          <p:cNvSpPr txBox="1"/>
          <p:nvPr/>
        </p:nvSpPr>
        <p:spPr>
          <a:xfrm>
            <a:off x="3505200" y="4791075"/>
            <a:ext cx="2133598" cy="274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Copyright SITAONAIR 2017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74798" y="0"/>
            <a:ext cx="7580008" cy="5157786"/>
            <a:chOff x="1574798" y="0"/>
            <a:chExt cx="7580008" cy="5157786"/>
          </a:xfrm>
        </p:grpSpPr>
        <p:sp>
          <p:nvSpPr>
            <p:cNvPr id="28" name="Shape 28"/>
            <p:cNvSpPr/>
            <p:nvPr/>
          </p:nvSpPr>
          <p:spPr>
            <a:xfrm>
              <a:off x="3625273" y="818"/>
              <a:ext cx="5526424" cy="51569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1142" y="120000"/>
                  </a:moveTo>
                  <a:lnTo>
                    <a:pt x="120000" y="120000"/>
                  </a:lnTo>
                  <a:lnTo>
                    <a:pt x="120000" y="179"/>
                  </a:lnTo>
                  <a:lnTo>
                    <a:pt x="0" y="0"/>
                  </a:lnTo>
                  <a:lnTo>
                    <a:pt x="51142" y="12000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1"/>
                </a:gs>
              </a:gsLst>
              <a:lin ang="36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1574798" y="0"/>
              <a:ext cx="7569200" cy="566057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 rot="16200000" flipH="1">
              <a:off x="7835252" y="869411"/>
              <a:ext cx="2181909" cy="457199"/>
            </a:xfrm>
            <a:prstGeom prst="rtTriangle">
              <a:avLst/>
            </a:prstGeom>
            <a:solidFill>
              <a:srgbClr val="006F59">
                <a:alpha val="8000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2400" b="0" i="0" u="none" strike="noStrike" cap="none" dirty="0">
                <a:solidFill>
                  <a:srgbClr val="FFFF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endParaRPr>
            </a:p>
          </p:txBody>
        </p:sp>
        <p:pic>
          <p:nvPicPr>
            <p:cNvPr id="31" name="Shape 31" descr="SITAONAIR_wo-01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78325" y="389789"/>
              <a:ext cx="3373761" cy="95971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18458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9" r:id="rId1"/>
    <p:sldLayoutId id="2147483923" r:id="rId2"/>
    <p:sldLayoutId id="214748392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 Unicode MS" panose="020B0604020202020204" pitchFamily="34" charset="-128"/>
          <a:ea typeface="Arial Unicode MS" panose="020B0604020202020204" pitchFamily="34" charset="-128"/>
          <a:cs typeface="Arial Unicode MS" panose="020B0604020202020204" pitchFamily="34" charset="-12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DDEBC-EB1F-2145-AE3A-C8F58825C42D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Copyright SITAONAIR 2017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1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90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Arial Blac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DDEBC-EB1F-2145-AE3A-C8F58825C42D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Copyright SITAONAIR 2017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6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901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Arial Blac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DDEBC-EB1F-2145-AE3A-C8F58825C42D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Copyright SITAONAIR 2017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9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Arial Blac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EDDEBC-EB1F-2145-AE3A-C8F58825C42D}" type="datetimeFigureOut">
              <a:rPr lang="en-US"/>
              <a:pPr>
                <a:defRPr/>
              </a:pPr>
              <a:t>6/14/2020</a:t>
            </a:fld>
            <a:endParaRPr lang="en-US" dirty="0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bg1"/>
                </a:solidFill>
              </a:rPr>
              <a:t>Copyright SITAONAIR 2017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97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kern="1200">
          <a:solidFill>
            <a:schemeClr val="tx1"/>
          </a:solidFill>
          <a:latin typeface="+mn-lt"/>
          <a:ea typeface="ヒラギノ角ゴ Pro W3" charset="0"/>
          <a:cs typeface="Arial Black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–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/>
              <a:t>Copyright SITAONAIR 2017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defRPr kern="1200">
          <a:solidFill>
            <a:schemeClr val="tx1"/>
          </a:solidFill>
          <a:latin typeface="+mn-lt"/>
          <a:ea typeface="ヒラギノ角ゴ Pro W3" charset="0"/>
          <a:cs typeface="Arial Black"/>
        </a:defRPr>
      </a:lvl1pPr>
      <a:lvl2pPr marL="800100" indent="-3429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505200" y="4791075"/>
            <a:ext cx="2133600" cy="27463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/>
              <a:t>Copyright SITAONAIR 2017</a:t>
            </a:r>
            <a:endParaRPr lang="en-US" sz="800" dirty="0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6759575" y="4767263"/>
            <a:ext cx="2133600" cy="274637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FF90A4-35CA-E549-8743-B90DC45F4355}" type="slidenum">
              <a:rPr lang="en-GB" sz="9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/>
          </a:p>
        </p:txBody>
      </p:sp>
      <p:sp>
        <p:nvSpPr>
          <p:cNvPr id="5125" name="TextBox 1"/>
          <p:cNvSpPr txBox="1">
            <a:spLocks noChangeArrowheads="1"/>
          </p:cNvSpPr>
          <p:nvPr/>
        </p:nvSpPr>
        <p:spPr bwMode="auto">
          <a:xfrm>
            <a:off x="8726488" y="-12065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>
              <a:defRPr/>
            </a:pPr>
            <a:endParaRPr lang="en-US" sz="1800"/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9361488" y="1882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16" r:id="rId7"/>
    <p:sldLayoutId id="2147483817" r:id="rId8"/>
    <p:sldLayoutId id="2147483818" r:id="rId9"/>
    <p:sldLayoutId id="2147483832" r:id="rId10"/>
    <p:sldLayoutId id="2147483833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24" r:id="rId22"/>
    <p:sldLayoutId id="2147483825" r:id="rId23"/>
    <p:sldLayoutId id="2147483925" r:id="rId24"/>
    <p:sldLayoutId id="2147483926" r:id="rId2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chemeClr val="accent1"/>
        </a:buClr>
        <a:defRPr sz="1400">
          <a:solidFill>
            <a:schemeClr val="tx1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defRPr kern="1200">
          <a:solidFill>
            <a:schemeClr val="tx1"/>
          </a:solidFill>
          <a:latin typeface="+mj-lt"/>
          <a:ea typeface="ヒラギノ角ゴ Pro W3" charset="0"/>
          <a:cs typeface="Arial MT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Avenir Black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2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1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Lucida Grande" charset="0"/>
        <a:buChar char="•"/>
        <a:defRPr sz="9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50677" y="1263721"/>
            <a:ext cx="5029200" cy="342129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charset="0"/>
              </a:rPr>
              <a:t>Proposal for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Aircraft reporting of</a:t>
            </a:r>
            <a:br>
              <a:rPr lang="en-US" sz="4000" dirty="0">
                <a:latin typeface="Arial" charset="0"/>
              </a:rPr>
            </a:br>
            <a:r>
              <a:rPr lang="en-US" sz="4000" dirty="0">
                <a:latin typeface="Arial" charset="0"/>
              </a:rPr>
              <a:t>VDL channel</a:t>
            </a:r>
            <a:br>
              <a:rPr lang="en-US" sz="4000" dirty="0">
                <a:latin typeface="Arial" charset="0"/>
              </a:rPr>
            </a:br>
            <a:r>
              <a:rPr lang="en-US" sz="4000" dirty="0" err="1">
                <a:latin typeface="Arial" charset="0"/>
              </a:rPr>
              <a:t>utlization</a:t>
            </a:r>
            <a:br>
              <a:rPr lang="en-US" dirty="0">
                <a:latin typeface="Arial" charset="0"/>
                <a:cs typeface="Arial"/>
              </a:rPr>
            </a:br>
            <a:br>
              <a:rPr lang="en-US" dirty="0">
                <a:latin typeface="Arial" charset="0"/>
                <a:cs typeface="Arial"/>
              </a:rPr>
            </a:br>
            <a:r>
              <a:rPr lang="en-US" sz="2200" dirty="0" err="1">
                <a:latin typeface="Arial" charset="0"/>
                <a:cs typeface="Arial"/>
              </a:rPr>
              <a:t>Zbig</a:t>
            </a:r>
            <a:r>
              <a:rPr lang="en-US" sz="2200" dirty="0">
                <a:latin typeface="Arial" charset="0"/>
                <a:cs typeface="Arial"/>
              </a:rPr>
              <a:t> Jasiukajc</a:t>
            </a:r>
            <a:br>
              <a:rPr lang="en-US" sz="2200" dirty="0">
                <a:latin typeface="Arial" charset="0"/>
                <a:cs typeface="Arial"/>
              </a:rPr>
            </a:br>
            <a:r>
              <a:rPr lang="en-US" sz="2200" dirty="0">
                <a:latin typeface="Arial" charset="0"/>
                <a:cs typeface="Arial"/>
              </a:rPr>
              <a:t>June 12,</a:t>
            </a:r>
            <a:r>
              <a:rPr lang="en-US" sz="2200" dirty="0">
                <a:latin typeface="Arial" charset="0"/>
              </a:rPr>
              <a:t> 2020</a:t>
            </a:r>
            <a:endParaRPr lang="en-GB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Usable </a:t>
            </a:r>
            <a:r>
              <a:rPr lang="fr-FR" sz="2000" dirty="0" err="1"/>
              <a:t>downlink</a:t>
            </a:r>
            <a:r>
              <a:rPr lang="fr-FR" sz="2000" dirty="0"/>
              <a:t> </a:t>
            </a:r>
            <a:r>
              <a:rPr lang="fr-FR" sz="2000" dirty="0" err="1"/>
              <a:t>XIDs</a:t>
            </a:r>
            <a:r>
              <a:rPr lang="fr-FR" sz="2000" dirty="0"/>
              <a:t> </a:t>
            </a:r>
            <a:r>
              <a:rPr lang="fr-FR" sz="2000" dirty="0" err="1"/>
              <a:t>received</a:t>
            </a:r>
            <a:r>
              <a:rPr lang="fr-FR" sz="2000" dirty="0"/>
              <a:t> in AMS service volume on March 8.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AAEEA9-DC36-4B5A-A9D0-DC5F327BC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7" y="1344337"/>
            <a:ext cx="8860465" cy="36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0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AMS service volume </a:t>
            </a:r>
            <a:r>
              <a:rPr lang="fr-FR" sz="2000" dirty="0" err="1"/>
              <a:t>analysis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:</a:t>
            </a:r>
            <a:br>
              <a:rPr lang="fr-FR" sz="2000" dirty="0"/>
            </a:br>
            <a:r>
              <a:rPr lang="fr-FR" sz="2000" dirty="0"/>
              <a:t>- up to 25 </a:t>
            </a:r>
            <a:r>
              <a:rPr lang="fr-FR" sz="2000" dirty="0" err="1"/>
              <a:t>XIDs</a:t>
            </a:r>
            <a:r>
              <a:rPr lang="fr-FR" sz="2000" dirty="0"/>
              <a:t> </a:t>
            </a:r>
            <a:r>
              <a:rPr lang="fr-FR" sz="2000" dirty="0" err="1"/>
              <a:t>received</a:t>
            </a:r>
            <a:r>
              <a:rPr lang="fr-FR" sz="2000" dirty="0"/>
              <a:t> in </a:t>
            </a:r>
            <a:r>
              <a:rPr lang="fr-FR" sz="2000" dirty="0" err="1"/>
              <a:t>any</a:t>
            </a:r>
            <a:r>
              <a:rPr lang="fr-FR" sz="2000" dirty="0"/>
              <a:t> 5 minute </a:t>
            </a:r>
            <a:r>
              <a:rPr lang="fr-FR" sz="2000" dirty="0" err="1"/>
              <a:t>period</a:t>
            </a:r>
            <a:r>
              <a:rPr lang="fr-FR" sz="2000" dirty="0"/>
              <a:t> on March 8</a:t>
            </a:r>
            <a:br>
              <a:rPr lang="fr-FR" sz="2000" dirty="0"/>
            </a:br>
            <a:r>
              <a:rPr lang="fr-FR" sz="2000" dirty="0"/>
              <a:t>- </a:t>
            </a:r>
            <a:r>
              <a:rPr lang="fr-FR" sz="2000" dirty="0" err="1"/>
              <a:t>lowest</a:t>
            </a:r>
            <a:r>
              <a:rPr lang="fr-FR" sz="2000" dirty="0"/>
              <a:t> </a:t>
            </a:r>
            <a:r>
              <a:rPr lang="fr-FR" sz="2000" dirty="0" err="1"/>
              <a:t>number</a:t>
            </a:r>
            <a:r>
              <a:rPr lang="fr-FR" sz="2000" dirty="0"/>
              <a:t> of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XIDs</a:t>
            </a:r>
            <a:r>
              <a:rPr lang="fr-FR" sz="2000" dirty="0"/>
              <a:t> (</a:t>
            </a:r>
            <a:r>
              <a:rPr lang="fr-FR" sz="2000" dirty="0" err="1"/>
              <a:t>during</a:t>
            </a:r>
            <a:r>
              <a:rPr lang="fr-FR" sz="2000" dirty="0"/>
              <a:t> </a:t>
            </a:r>
            <a:r>
              <a:rPr lang="fr-FR" sz="2000" dirty="0" err="1"/>
              <a:t>busy</a:t>
            </a:r>
            <a:r>
              <a:rPr lang="fr-FR" sz="2000" dirty="0"/>
              <a:t> </a:t>
            </a:r>
            <a:r>
              <a:rPr lang="fr-FR" sz="2000" dirty="0" err="1"/>
              <a:t>period</a:t>
            </a:r>
            <a:r>
              <a:rPr lang="fr-FR" sz="2000" dirty="0"/>
              <a:t>) </a:t>
            </a:r>
            <a:r>
              <a:rPr lang="fr-FR" sz="2000" dirty="0" err="1"/>
              <a:t>is</a:t>
            </a:r>
            <a:r>
              <a:rPr lang="fr-FR" sz="2000" dirty="0"/>
              <a:t> 3</a:t>
            </a:r>
          </a:p>
          <a:p>
            <a:r>
              <a:rPr lang="fr-FR" sz="2000" dirty="0"/>
              <a:t>Conclusion:</a:t>
            </a:r>
            <a:br>
              <a:rPr lang="fr-FR" sz="2000" dirty="0"/>
            </a:br>
            <a:r>
              <a:rPr lang="fr-FR" sz="2000" dirty="0"/>
              <a:t>- </a:t>
            </a:r>
            <a:r>
              <a:rPr lang="fr-FR" sz="2000" dirty="0" err="1"/>
              <a:t>using</a:t>
            </a:r>
            <a:r>
              <a:rPr lang="fr-FR" sz="2000" dirty="0"/>
              <a:t> </a:t>
            </a:r>
            <a:r>
              <a:rPr lang="fr-FR" sz="2000" dirty="0" err="1"/>
              <a:t>XIDs</a:t>
            </a:r>
            <a:r>
              <a:rPr lang="fr-FR" sz="2000" dirty="0"/>
              <a:t> </a:t>
            </a:r>
            <a:r>
              <a:rPr lang="fr-FR" sz="2000" dirty="0" err="1"/>
              <a:t>provides</a:t>
            </a:r>
            <a:r>
              <a:rPr lang="fr-FR" sz="2000" dirty="0"/>
              <a:t> </a:t>
            </a:r>
            <a:r>
              <a:rPr lang="fr-FR" sz="2000" dirty="0" err="1"/>
              <a:t>sufficient</a:t>
            </a:r>
            <a:r>
              <a:rPr lang="fr-FR" sz="2000" dirty="0"/>
              <a:t> </a:t>
            </a:r>
            <a:r>
              <a:rPr lang="fr-FR" sz="2000" dirty="0" err="1"/>
              <a:t>amount</a:t>
            </a:r>
            <a:r>
              <a:rPr lang="fr-FR" sz="2000" dirty="0"/>
              <a:t> of information to have a good </a:t>
            </a:r>
            <a:br>
              <a:rPr lang="fr-FR" sz="2000" dirty="0"/>
            </a:br>
            <a:r>
              <a:rPr lang="fr-FR" sz="2000" dirty="0"/>
              <a:t>   </a:t>
            </a:r>
            <a:r>
              <a:rPr lang="fr-FR" sz="2000" dirty="0" err="1"/>
              <a:t>view</a:t>
            </a:r>
            <a:r>
              <a:rPr lang="fr-FR" sz="2000" dirty="0"/>
              <a:t> of the CU </a:t>
            </a:r>
            <a:r>
              <a:rPr lang="fr-FR" sz="2000" dirty="0" err="1"/>
              <a:t>observed</a:t>
            </a:r>
            <a:r>
              <a:rPr lang="fr-FR" sz="2000" dirty="0"/>
              <a:t> by </a:t>
            </a:r>
            <a:r>
              <a:rPr lang="fr-FR" sz="2000" dirty="0" err="1"/>
              <a:t>aircraft</a:t>
            </a:r>
            <a:r>
              <a:rPr lang="fr-FR" sz="2000" dirty="0"/>
              <a:t> </a:t>
            </a:r>
            <a:r>
              <a:rPr lang="fr-FR" sz="2000" dirty="0" err="1"/>
              <a:t>within</a:t>
            </a:r>
            <a:r>
              <a:rPr lang="fr-FR" sz="2000" dirty="0"/>
              <a:t> a </a:t>
            </a:r>
            <a:r>
              <a:rPr lang="fr-FR" sz="2000" dirty="0" err="1"/>
              <a:t>shared</a:t>
            </a:r>
            <a:r>
              <a:rPr lang="fr-FR" sz="2000" dirty="0"/>
              <a:t> service volume</a:t>
            </a:r>
            <a:br>
              <a:rPr lang="fr-FR" sz="2000" dirty="0"/>
            </a:br>
            <a:r>
              <a:rPr lang="fr-FR" sz="2000" dirty="0"/>
              <a:t>- </a:t>
            </a:r>
            <a:r>
              <a:rPr lang="fr-FR" sz="2000" dirty="0" err="1"/>
              <a:t>reporting</a:t>
            </a:r>
            <a:r>
              <a:rPr lang="fr-FR" sz="2000" dirty="0"/>
              <a:t> CU by </a:t>
            </a:r>
            <a:r>
              <a:rPr lang="fr-FR" sz="2000" dirty="0" err="1"/>
              <a:t>adding</a:t>
            </a:r>
            <a:r>
              <a:rPr lang="fr-FR" sz="2000" dirty="0"/>
              <a:t> a 3-byte </a:t>
            </a:r>
            <a:r>
              <a:rPr lang="fr-FR" sz="2000" dirty="0" err="1"/>
              <a:t>parameter</a:t>
            </a:r>
            <a:r>
              <a:rPr lang="fr-FR" sz="2000" dirty="0"/>
              <a:t> in </a:t>
            </a:r>
            <a:r>
              <a:rPr lang="fr-FR" sz="2000" dirty="0" err="1"/>
              <a:t>XIDs</a:t>
            </a:r>
            <a:r>
              <a:rPr lang="fr-FR" sz="2000" dirty="0"/>
              <a:t> </a:t>
            </a:r>
            <a:r>
              <a:rPr lang="fr-FR" sz="2000" dirty="0" err="1"/>
              <a:t>adds</a:t>
            </a:r>
            <a:r>
              <a:rPr lang="fr-FR" sz="2000" dirty="0"/>
              <a:t>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less</a:t>
            </a:r>
            <a:r>
              <a:rPr lang="fr-FR" sz="2000" dirty="0"/>
              <a:t> </a:t>
            </a:r>
            <a:br>
              <a:rPr lang="fr-FR" sz="2000" dirty="0"/>
            </a:br>
            <a:r>
              <a:rPr lang="fr-FR" sz="2000" dirty="0"/>
              <a:t>   </a:t>
            </a:r>
            <a:r>
              <a:rPr lang="fr-FR" sz="2000" dirty="0" err="1"/>
              <a:t>overhead</a:t>
            </a:r>
            <a:r>
              <a:rPr lang="fr-FR" sz="2000" dirty="0"/>
              <a:t> </a:t>
            </a:r>
            <a:r>
              <a:rPr lang="fr-FR" sz="2000" dirty="0" err="1"/>
              <a:t>than</a:t>
            </a:r>
            <a:r>
              <a:rPr lang="fr-FR" sz="2000" dirty="0"/>
              <a:t> </a:t>
            </a:r>
            <a:r>
              <a:rPr lang="fr-FR" sz="2000" dirty="0" err="1"/>
              <a:t>appending</a:t>
            </a:r>
            <a:r>
              <a:rPr lang="fr-FR" sz="2000" dirty="0"/>
              <a:t> a CU byte to </a:t>
            </a:r>
            <a:r>
              <a:rPr lang="fr-FR" sz="2000" dirty="0" err="1"/>
              <a:t>every</a:t>
            </a:r>
            <a:r>
              <a:rPr lang="fr-FR" sz="2000" dirty="0"/>
              <a:t> </a:t>
            </a:r>
            <a:r>
              <a:rPr lang="fr-FR" sz="2000" dirty="0" err="1"/>
              <a:t>downlink</a:t>
            </a:r>
            <a:r>
              <a:rPr lang="fr-FR" sz="2000" dirty="0"/>
              <a:t> RR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</p:spTree>
    <p:extLst>
      <p:ext uri="{BB962C8B-B14F-4D97-AF65-F5344CB8AC3E}">
        <p14:creationId xmlns:p14="http://schemas.microsoft.com/office/powerpoint/2010/main" val="400662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2571E4-0AC3-41DA-A204-C4109FEF4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227013"/>
            <a:ext cx="5913438" cy="2378075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Thank you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7EEDEF-8CA3-40FD-954A-005BC8D9E2C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38125" y="3452813"/>
            <a:ext cx="3035300" cy="2524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n-ea"/>
              </a:rPr>
              <a:t>Zbig</a:t>
            </a:r>
            <a:r>
              <a:rPr lang="en-US" dirty="0">
                <a:ea typeface="+mn-ea"/>
              </a:rPr>
              <a:t> Jasiukajc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E68C75-6B0E-463A-B62E-0C5BC93793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124" y="3636962"/>
            <a:ext cx="3419475" cy="451561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</a:rPr>
              <a:t>Manager, Avionics Qualification and System Integration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E3EAD-07CB-41E3-A628-6AB802232ABD}"/>
              </a:ext>
            </a:extLst>
          </p:cNvPr>
          <p:cNvSpPr txBox="1"/>
          <p:nvPr/>
        </p:nvSpPr>
        <p:spPr>
          <a:xfrm>
            <a:off x="785813" y="4002088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defRPr/>
            </a:pPr>
            <a:endParaRPr lang="en-US" sz="2000" dirty="0">
              <a:latin typeface="+mn-lt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3804180-637E-46AC-9BB4-4618A02E2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3944938"/>
            <a:ext cx="22034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srgbClr val="86BC25"/>
                </a:solidFill>
                <a:cs typeface="MS PGothic" charset="0"/>
              </a:rPr>
              <a:t>SITAONAIR</a:t>
            </a:r>
            <a:endParaRPr lang="en-US" sz="1000" b="1" dirty="0">
              <a:solidFill>
                <a:srgbClr val="86BC25"/>
              </a:solidFill>
              <a:cs typeface="MS PGothic" charset="0"/>
            </a:endParaRPr>
          </a:p>
          <a:p>
            <a:r>
              <a:rPr lang="en-US" sz="1000" dirty="0">
                <a:cs typeface="MS PGothic" charset="0"/>
              </a:rPr>
              <a:t>71, av. Louis </a:t>
            </a:r>
            <a:r>
              <a:rPr lang="en-US" sz="1000" dirty="0" err="1">
                <a:cs typeface="MS PGothic" charset="0"/>
              </a:rPr>
              <a:t>Casaï</a:t>
            </a:r>
            <a:r>
              <a:rPr lang="en-US" sz="1000" dirty="0">
                <a:cs typeface="MS PGothic" charset="0"/>
              </a:rPr>
              <a:t>, PO Box 42</a:t>
            </a:r>
          </a:p>
          <a:p>
            <a:r>
              <a:rPr lang="en-US" sz="1000" dirty="0">
                <a:cs typeface="MS PGothic" charset="0"/>
              </a:rPr>
              <a:t>1216 </a:t>
            </a:r>
            <a:r>
              <a:rPr lang="en-US" sz="1000" dirty="0" err="1">
                <a:cs typeface="MS PGothic" charset="0"/>
              </a:rPr>
              <a:t>Cointrin</a:t>
            </a:r>
            <a:r>
              <a:rPr lang="en-US" sz="1000" dirty="0">
                <a:cs typeface="MS PGothic" charset="0"/>
              </a:rPr>
              <a:t>, Geneva, Switzerland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5C61DE1-1859-48DF-A84B-1DA8E3BA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75175"/>
            <a:ext cx="28051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>
                <a:solidFill>
                  <a:srgbClr val="86BC25"/>
                </a:solidFill>
                <a:cs typeface="MS PGothic" charset="0"/>
              </a:rPr>
              <a:t>Simply connect to </a:t>
            </a:r>
            <a:r>
              <a:rPr lang="en-US" sz="1000">
                <a:cs typeface="MS PGothic" charset="0"/>
              </a:rPr>
              <a:t>www.sitaonair.aero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9D609-16E0-4C94-9AA9-1A6C9913E767}"/>
              </a:ext>
            </a:extLst>
          </p:cNvPr>
          <p:cNvSpPr txBox="1"/>
          <p:nvPr/>
        </p:nvSpPr>
        <p:spPr>
          <a:xfrm>
            <a:off x="260684" y="401053"/>
            <a:ext cx="2326105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05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Background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25805"/>
            <a:ext cx="8079014" cy="3998595"/>
          </a:xfrm>
        </p:spPr>
        <p:txBody>
          <a:bodyPr/>
          <a:lstStyle/>
          <a:p>
            <a:r>
              <a:rPr lang="fr-FR" sz="2000" dirty="0"/>
              <a:t>Channel </a:t>
            </a:r>
            <a:r>
              <a:rPr lang="fr-FR" sz="2000" dirty="0" err="1"/>
              <a:t>Utilization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a </a:t>
            </a:r>
            <a:r>
              <a:rPr lang="fr-FR" sz="2000" dirty="0" err="1"/>
              <a:t>critical</a:t>
            </a:r>
            <a:r>
              <a:rPr lang="fr-FR" sz="2000" dirty="0"/>
              <a:t> </a:t>
            </a:r>
            <a:r>
              <a:rPr lang="fr-FR" sz="2000" dirty="0" err="1"/>
              <a:t>parameter</a:t>
            </a:r>
            <a:r>
              <a:rPr lang="fr-FR" sz="2000" dirty="0"/>
              <a:t> for </a:t>
            </a:r>
            <a:r>
              <a:rPr lang="fr-FR" sz="2000" dirty="0" err="1"/>
              <a:t>tracking</a:t>
            </a:r>
            <a:r>
              <a:rPr lang="fr-FR" sz="2000" dirty="0"/>
              <a:t> network performance</a:t>
            </a:r>
          </a:p>
          <a:p>
            <a:r>
              <a:rPr lang="fr-FR" sz="2000" dirty="0"/>
              <a:t>CU value </a:t>
            </a:r>
            <a:r>
              <a:rPr lang="fr-FR" sz="2000" dirty="0" err="1"/>
              <a:t>used</a:t>
            </a:r>
            <a:r>
              <a:rPr lang="fr-FR" sz="2000" dirty="0"/>
              <a:t> in T1 </a:t>
            </a:r>
            <a:r>
              <a:rPr lang="fr-FR" sz="2000" dirty="0" err="1"/>
              <a:t>calculation</a:t>
            </a:r>
            <a:endParaRPr lang="fr-FR" sz="2000" dirty="0"/>
          </a:p>
          <a:p>
            <a:r>
              <a:rPr lang="fr-FR" sz="2000" dirty="0"/>
              <a:t>Ground stations </a:t>
            </a:r>
            <a:r>
              <a:rPr lang="fr-FR" sz="2000" dirty="0" err="1"/>
              <a:t>only</a:t>
            </a:r>
            <a:r>
              <a:rPr lang="fr-FR" sz="2000" dirty="0"/>
              <a:t> </a:t>
            </a:r>
            <a:r>
              <a:rPr lang="fr-FR" sz="2000" dirty="0" err="1"/>
              <a:t>measure</a:t>
            </a:r>
            <a:r>
              <a:rPr lang="fr-FR" sz="2000" dirty="0"/>
              <a:t> CU in </a:t>
            </a:r>
            <a:r>
              <a:rPr lang="fr-FR" sz="2000" dirty="0" err="1"/>
              <a:t>their</a:t>
            </a:r>
            <a:r>
              <a:rPr lang="fr-FR" sz="2000" dirty="0"/>
              <a:t> </a:t>
            </a:r>
            <a:r>
              <a:rPr lang="fr-FR" sz="2000" dirty="0" err="1"/>
              <a:t>own</a:t>
            </a:r>
            <a:r>
              <a:rPr lang="fr-FR" sz="2000" dirty="0"/>
              <a:t> local RF </a:t>
            </a:r>
            <a:r>
              <a:rPr lang="fr-FR" sz="2000" dirty="0" err="1"/>
              <a:t>environment</a:t>
            </a:r>
            <a:endParaRPr lang="fr-FR" sz="2000" dirty="0"/>
          </a:p>
          <a:p>
            <a:r>
              <a:rPr lang="fr-FR" sz="2000" dirty="0"/>
              <a:t>Aircraft have a full </a:t>
            </a:r>
            <a:r>
              <a:rPr lang="fr-FR" sz="2000" dirty="0" err="1"/>
              <a:t>view</a:t>
            </a:r>
            <a:r>
              <a:rPr lang="fr-FR" sz="2000" dirty="0"/>
              <a:t> of the RF </a:t>
            </a:r>
            <a:r>
              <a:rPr lang="fr-FR" sz="2000" dirty="0" err="1"/>
              <a:t>channel</a:t>
            </a:r>
            <a:endParaRPr lang="fr-FR" sz="2000" dirty="0"/>
          </a:p>
          <a:p>
            <a:r>
              <a:rPr lang="fr-FR" sz="2000" dirty="0"/>
              <a:t>AEEC-750 VDR </a:t>
            </a:r>
            <a:r>
              <a:rPr lang="fr-FR" sz="2000" dirty="0" err="1"/>
              <a:t>provides</a:t>
            </a:r>
            <a:r>
              <a:rPr lang="fr-FR" sz="2000" dirty="0"/>
              <a:t> CU value to the CMU</a:t>
            </a:r>
          </a:p>
          <a:p>
            <a:r>
              <a:rPr lang="fr-FR" sz="2000" dirty="0"/>
              <a:t>CMU can </a:t>
            </a:r>
            <a:r>
              <a:rPr lang="fr-FR" sz="2000" dirty="0" err="1"/>
              <a:t>track</a:t>
            </a:r>
            <a:r>
              <a:rPr lang="fr-FR" sz="2000" dirty="0"/>
              <a:t> the CU </a:t>
            </a:r>
            <a:r>
              <a:rPr lang="fr-FR" sz="2000" dirty="0" err="1"/>
              <a:t>from</a:t>
            </a:r>
            <a:r>
              <a:rPr lang="fr-FR" sz="2000" dirty="0"/>
              <a:t> VDR and report </a:t>
            </a:r>
            <a:r>
              <a:rPr lang="fr-FR" sz="2000" dirty="0" err="1"/>
              <a:t>it</a:t>
            </a:r>
            <a:r>
              <a:rPr lang="fr-FR" sz="2000" dirty="0"/>
              <a:t> to the </a:t>
            </a:r>
            <a:r>
              <a:rPr lang="fr-FR" sz="2000" dirty="0" err="1"/>
              <a:t>ground</a:t>
            </a:r>
            <a:r>
              <a:rPr lang="fr-FR" sz="2000" dirty="0"/>
              <a:t> network</a:t>
            </a:r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7000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6331805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VDL network</a:t>
            </a:r>
            <a:endParaRPr lang="en-US" sz="2400" dirty="0">
              <a:latin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0248FD-70EB-4D8B-A81E-C334564DD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671" y="2258338"/>
            <a:ext cx="519396" cy="1841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69E207-CF5D-4C6D-9944-17152FDFC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289" y="1324861"/>
            <a:ext cx="1139157" cy="455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DA8C-A4FA-4288-9228-E151F3360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987" y="1829719"/>
            <a:ext cx="618113" cy="5420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09C7FF7-519A-45DB-B317-0E3D1D9F5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038" y="2457574"/>
            <a:ext cx="519396" cy="18415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A14BFAE-F7A1-4314-B497-D83B54F17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028" y="2571750"/>
            <a:ext cx="519396" cy="18415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58CD85-B4C8-4D32-8309-5DB582A29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050" y="2457574"/>
            <a:ext cx="519396" cy="18415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3B57C3E-7478-4B7D-AA8A-16B5B7B7C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29" y="2343398"/>
            <a:ext cx="519396" cy="184154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9AD9B65-4DB9-4218-A0B0-533148789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862" y="2229222"/>
            <a:ext cx="519396" cy="184154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02EC035-431D-463F-977A-B17B9555ED88}"/>
              </a:ext>
            </a:extLst>
          </p:cNvPr>
          <p:cNvSpPr txBox="1"/>
          <p:nvPr/>
        </p:nvSpPr>
        <p:spPr>
          <a:xfrm>
            <a:off x="5792685" y="3089415"/>
            <a:ext cx="798753" cy="57786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3200" dirty="0"/>
              <a:t>. . 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858E97-CF75-4C87-90B9-A80BAFD76C84}"/>
              </a:ext>
            </a:extLst>
          </p:cNvPr>
          <p:cNvSpPr txBox="1"/>
          <p:nvPr/>
        </p:nvSpPr>
        <p:spPr>
          <a:xfrm>
            <a:off x="7114041" y="3011676"/>
            <a:ext cx="2050182" cy="65560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Each VGS measures</a:t>
            </a:r>
          </a:p>
          <a:p>
            <a:r>
              <a:rPr lang="en-US" sz="1400" dirty="0"/>
              <a:t>CU only in its own</a:t>
            </a:r>
          </a:p>
          <a:p>
            <a:r>
              <a:rPr lang="en-US" sz="1400" dirty="0"/>
              <a:t>local RF environment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CC02E9-13BC-4FB1-9F7A-72A4EB78DF6E}"/>
              </a:ext>
            </a:extLst>
          </p:cNvPr>
          <p:cNvSpPr txBox="1"/>
          <p:nvPr/>
        </p:nvSpPr>
        <p:spPr>
          <a:xfrm>
            <a:off x="4838445" y="744930"/>
            <a:ext cx="2731935" cy="65560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r>
              <a:rPr lang="en-US" sz="1400" dirty="0"/>
              <a:t>Aircraft measures the</a:t>
            </a:r>
          </a:p>
          <a:p>
            <a:r>
              <a:rPr lang="en-US" sz="1400" dirty="0"/>
              <a:t>CU in the entire service volume</a:t>
            </a:r>
          </a:p>
        </p:txBody>
      </p:sp>
    </p:spTree>
    <p:extLst>
      <p:ext uri="{BB962C8B-B14F-4D97-AF65-F5344CB8AC3E}">
        <p14:creationId xmlns:p14="http://schemas.microsoft.com/office/powerpoint/2010/main" val="373648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6643259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Proposal for calculation of CU stats by CMU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725805"/>
            <a:ext cx="8079014" cy="3998595"/>
          </a:xfrm>
        </p:spPr>
        <p:txBody>
          <a:bodyPr/>
          <a:lstStyle/>
          <a:p>
            <a:r>
              <a:rPr lang="fr-FR" sz="2000" dirty="0"/>
              <a:t>CU </a:t>
            </a:r>
            <a:r>
              <a:rPr lang="fr-FR" sz="2000" dirty="0" err="1"/>
              <a:t>tracking</a:t>
            </a:r>
            <a:r>
              <a:rPr lang="fr-FR" sz="2000" dirty="0"/>
              <a:t> by CMU:</a:t>
            </a:r>
          </a:p>
          <a:p>
            <a:pPr lvl="1"/>
            <a:r>
              <a:rPr lang="fr-FR" sz="1600" dirty="0" err="1"/>
              <a:t>Only</a:t>
            </a:r>
            <a:r>
              <a:rPr lang="fr-FR" sz="1600" dirty="0"/>
              <a:t> </a:t>
            </a:r>
            <a:r>
              <a:rPr lang="fr-FR" sz="1600" dirty="0" err="1"/>
              <a:t>performed</a:t>
            </a:r>
            <a:r>
              <a:rPr lang="fr-FR" sz="1600" dirty="0"/>
              <a:t> </a:t>
            </a:r>
            <a:r>
              <a:rPr lang="fr-FR" sz="1600" dirty="0" err="1"/>
              <a:t>while</a:t>
            </a:r>
            <a:r>
              <a:rPr lang="fr-FR" sz="1600" dirty="0"/>
              <a:t> the </a:t>
            </a:r>
            <a:r>
              <a:rPr lang="fr-FR" sz="1600" dirty="0" err="1"/>
              <a:t>aircraft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in the air</a:t>
            </a:r>
          </a:p>
          <a:p>
            <a:pPr lvl="1"/>
            <a:r>
              <a:rPr lang="fr-FR" sz="1600" dirty="0" err="1"/>
              <a:t>Continually</a:t>
            </a:r>
            <a:r>
              <a:rPr lang="fr-FR" sz="1600" dirty="0"/>
              <a:t> </a:t>
            </a:r>
            <a:r>
              <a:rPr lang="fr-FR" sz="1600" dirty="0" err="1"/>
              <a:t>calculate</a:t>
            </a:r>
            <a:r>
              <a:rPr lang="fr-FR" sz="1600" dirty="0"/>
              <a:t> the </a:t>
            </a:r>
            <a:r>
              <a:rPr lang="fr-FR" sz="1600" dirty="0" err="1"/>
              <a:t>average</a:t>
            </a:r>
            <a:r>
              <a:rPr lang="fr-FR" sz="1600" dirty="0"/>
              <a:t> of CU values </a:t>
            </a:r>
            <a:r>
              <a:rPr lang="fr-FR" sz="1600" dirty="0" err="1"/>
              <a:t>reported</a:t>
            </a:r>
            <a:r>
              <a:rPr lang="fr-FR" sz="1600" dirty="0"/>
              <a:t> by the VDR in 1 minute </a:t>
            </a:r>
            <a:r>
              <a:rPr lang="fr-FR" sz="1600" dirty="0" err="1"/>
              <a:t>intevals</a:t>
            </a:r>
            <a:r>
              <a:rPr lang="fr-FR" sz="1600" dirty="0"/>
              <a:t> </a:t>
            </a:r>
          </a:p>
          <a:p>
            <a:pPr lvl="1"/>
            <a:r>
              <a:rPr lang="fr-FR" sz="1600" dirty="0" err="1"/>
              <a:t>Continually</a:t>
            </a:r>
            <a:r>
              <a:rPr lang="fr-FR" sz="1600" dirty="0"/>
              <a:t> </a:t>
            </a:r>
            <a:r>
              <a:rPr lang="fr-FR" sz="1600" dirty="0" err="1"/>
              <a:t>keep</a:t>
            </a:r>
            <a:r>
              <a:rPr lang="fr-FR" sz="1600" dirty="0"/>
              <a:t> </a:t>
            </a:r>
            <a:r>
              <a:rPr lang="fr-FR" sz="1600" dirty="0" err="1"/>
              <a:t>track</a:t>
            </a:r>
            <a:r>
              <a:rPr lang="fr-FR" sz="1600" dirty="0"/>
              <a:t> of the </a:t>
            </a:r>
            <a:r>
              <a:rPr lang="fr-FR" sz="1600" dirty="0" err="1"/>
              <a:t>number</a:t>
            </a:r>
            <a:r>
              <a:rPr lang="fr-FR" sz="1600" dirty="0"/>
              <a:t> of TM2 (</a:t>
            </a:r>
            <a:r>
              <a:rPr lang="fr-FR" sz="1600" dirty="0" err="1"/>
              <a:t>channel</a:t>
            </a:r>
            <a:r>
              <a:rPr lang="fr-FR" sz="1600" dirty="0"/>
              <a:t> </a:t>
            </a:r>
            <a:r>
              <a:rPr lang="fr-FR" sz="1600" dirty="0" err="1"/>
              <a:t>congested</a:t>
            </a:r>
            <a:r>
              <a:rPr lang="fr-FR" sz="1600" dirty="0"/>
              <a:t>) </a:t>
            </a:r>
            <a:r>
              <a:rPr lang="fr-FR" sz="1600" dirty="0" err="1"/>
              <a:t>events</a:t>
            </a:r>
            <a:endParaRPr lang="fr-FR" sz="1600" dirty="0"/>
          </a:p>
          <a:p>
            <a:pPr lvl="1"/>
            <a:r>
              <a:rPr lang="fr-FR" sz="1600" dirty="0"/>
              <a:t>Clear the CU stats </a:t>
            </a:r>
            <a:r>
              <a:rPr lang="fr-FR" sz="1600" dirty="0" err="1"/>
              <a:t>when</a:t>
            </a:r>
            <a:r>
              <a:rPr lang="fr-FR" sz="1600" dirty="0"/>
              <a:t> </a:t>
            </a:r>
            <a:r>
              <a:rPr lang="fr-FR" sz="1600" dirty="0" err="1"/>
              <a:t>switching</a:t>
            </a:r>
            <a:r>
              <a:rPr lang="fr-FR" sz="1600" dirty="0"/>
              <a:t> </a:t>
            </a:r>
            <a:r>
              <a:rPr lang="fr-FR" sz="1600" dirty="0" err="1"/>
              <a:t>frequencies</a:t>
            </a:r>
            <a:endParaRPr lang="fr-FR" sz="1600" dirty="0"/>
          </a:p>
          <a:p>
            <a:pPr lvl="1"/>
            <a:r>
              <a:rPr lang="fr-FR" sz="1600" dirty="0"/>
              <a:t>Clear the TM2 </a:t>
            </a:r>
            <a:r>
              <a:rPr lang="fr-FR" sz="1600" dirty="0" err="1"/>
              <a:t>events</a:t>
            </a:r>
            <a:r>
              <a:rPr lang="fr-FR" sz="1600" dirty="0"/>
              <a:t> tracker stat </a:t>
            </a:r>
            <a:r>
              <a:rPr lang="fr-FR" sz="1600" dirty="0" err="1"/>
              <a:t>immediately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err="1"/>
              <a:t>link</a:t>
            </a:r>
            <a:r>
              <a:rPr lang="fr-FR" sz="1600" dirty="0"/>
              <a:t> establishment/</a:t>
            </a:r>
            <a:r>
              <a:rPr lang="fr-FR" sz="1600" dirty="0" err="1"/>
              <a:t>handoff</a:t>
            </a:r>
            <a:endParaRPr lang="fr-FR" sz="1600" dirty="0"/>
          </a:p>
          <a:p>
            <a:pPr lvl="1"/>
            <a:r>
              <a:rPr lang="fr-FR" sz="1600" dirty="0"/>
              <a:t>Report the stats as a </a:t>
            </a:r>
            <a:r>
              <a:rPr lang="fr-FR" sz="1600" dirty="0" err="1"/>
              <a:t>private</a:t>
            </a:r>
            <a:r>
              <a:rPr lang="fr-FR" sz="1600" dirty="0"/>
              <a:t> </a:t>
            </a:r>
            <a:r>
              <a:rPr lang="fr-FR" sz="1600" dirty="0" err="1"/>
              <a:t>parameter</a:t>
            </a:r>
            <a:r>
              <a:rPr lang="fr-FR" sz="1600" dirty="0"/>
              <a:t> in </a:t>
            </a:r>
            <a:r>
              <a:rPr lang="fr-FR" sz="1600" dirty="0" err="1"/>
              <a:t>every</a:t>
            </a:r>
            <a:r>
              <a:rPr lang="fr-FR" sz="1600" dirty="0"/>
              <a:t> </a:t>
            </a:r>
            <a:r>
              <a:rPr lang="fr-FR" sz="1600" dirty="0" err="1"/>
              <a:t>downlink</a:t>
            </a:r>
            <a:r>
              <a:rPr lang="fr-FR" sz="1600" dirty="0"/>
              <a:t> XID frame </a:t>
            </a:r>
            <a:r>
              <a:rPr lang="fr-FR" sz="1600" dirty="0" err="1"/>
              <a:t>such</a:t>
            </a:r>
            <a:r>
              <a:rPr lang="fr-FR" sz="1600" dirty="0"/>
              <a:t> as XID_CMD_LE, XID_CMD_HO, XID_RSP_HO, XID_CMD_LCR etc.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3935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Channel Utilization parameter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New </a:t>
            </a:r>
            <a:r>
              <a:rPr lang="fr-FR" sz="2000" dirty="0" err="1"/>
              <a:t>private</a:t>
            </a:r>
            <a:r>
              <a:rPr lang="fr-FR" sz="2000" dirty="0"/>
              <a:t> </a:t>
            </a:r>
            <a:r>
              <a:rPr lang="fr-FR" sz="2000" dirty="0" err="1"/>
              <a:t>parameter</a:t>
            </a:r>
            <a:r>
              <a:rPr lang="fr-FR" sz="2000" dirty="0"/>
              <a:t> for </a:t>
            </a:r>
            <a:r>
              <a:rPr lang="fr-FR" sz="2000" dirty="0" err="1"/>
              <a:t>downlink</a:t>
            </a:r>
            <a:r>
              <a:rPr lang="fr-FR" sz="2000" dirty="0"/>
              <a:t> </a:t>
            </a:r>
            <a:r>
              <a:rPr lang="fr-FR" sz="2000" dirty="0" err="1"/>
              <a:t>XIDs</a:t>
            </a:r>
            <a:r>
              <a:rPr lang="fr-FR" sz="2000" dirty="0"/>
              <a:t>:</a:t>
            </a:r>
          </a:p>
          <a:p>
            <a:pPr lvl="1"/>
            <a:r>
              <a:rPr lang="fr-FR" sz="1600" dirty="0" err="1"/>
              <a:t>parameter</a:t>
            </a:r>
            <a:r>
              <a:rPr lang="fr-FR" sz="1600" dirty="0"/>
              <a:t> ID = 0x8C</a:t>
            </a:r>
            <a:br>
              <a:rPr lang="fr-FR" sz="1600" dirty="0"/>
            </a:br>
            <a:r>
              <a:rPr lang="fr-FR" sz="1600" dirty="0" err="1"/>
              <a:t>parameter</a:t>
            </a:r>
            <a:r>
              <a:rPr lang="fr-FR" sz="1600" dirty="0"/>
              <a:t> </a:t>
            </a:r>
            <a:r>
              <a:rPr lang="fr-FR" sz="1600" dirty="0" err="1"/>
              <a:t>length</a:t>
            </a:r>
            <a:r>
              <a:rPr lang="fr-FR" sz="1600" dirty="0"/>
              <a:t> = 1</a:t>
            </a:r>
            <a:br>
              <a:rPr lang="fr-FR" sz="1600" dirty="0"/>
            </a:br>
            <a:r>
              <a:rPr lang="fr-FR" sz="1600" dirty="0" err="1"/>
              <a:t>parameter</a:t>
            </a:r>
            <a:r>
              <a:rPr lang="fr-FR" sz="1600" dirty="0"/>
              <a:t> value bits 1-7 = </a:t>
            </a:r>
            <a:r>
              <a:rPr lang="fr-FR" sz="1600" dirty="0" err="1"/>
              <a:t>average</a:t>
            </a:r>
            <a:r>
              <a:rPr lang="fr-FR" sz="1600" dirty="0"/>
              <a:t> CU, in a range </a:t>
            </a:r>
            <a:r>
              <a:rPr lang="fr-FR" sz="1600" dirty="0" err="1"/>
              <a:t>from</a:t>
            </a:r>
            <a:r>
              <a:rPr lang="fr-FR" sz="1600" dirty="0"/>
              <a:t> 0 to 100% </a:t>
            </a:r>
            <a:r>
              <a:rPr lang="fr-FR" sz="1600" dirty="0" err="1"/>
              <a:t>with</a:t>
            </a:r>
            <a:r>
              <a:rPr lang="fr-FR" sz="1600" dirty="0"/>
              <a:t> 1%</a:t>
            </a:r>
            <a:br>
              <a:rPr lang="fr-FR" sz="1600" dirty="0"/>
            </a:br>
            <a:r>
              <a:rPr lang="fr-FR" sz="1600" dirty="0"/>
              <a:t>						</a:t>
            </a:r>
            <a:r>
              <a:rPr lang="fr-FR" sz="1600" dirty="0" err="1"/>
              <a:t>resolution</a:t>
            </a:r>
            <a:r>
              <a:rPr lang="fr-FR" sz="1600" dirty="0"/>
              <a:t>	 </a:t>
            </a:r>
            <a:r>
              <a:rPr lang="fr-FR" sz="1600" dirty="0" err="1"/>
              <a:t>during</a:t>
            </a:r>
            <a:r>
              <a:rPr lang="fr-FR" sz="1600" dirty="0"/>
              <a:t> the </a:t>
            </a:r>
            <a:r>
              <a:rPr lang="fr-FR" sz="1600" dirty="0" err="1"/>
              <a:t>most</a:t>
            </a:r>
            <a:r>
              <a:rPr lang="fr-FR" sz="1600" dirty="0"/>
              <a:t> </a:t>
            </a:r>
            <a:r>
              <a:rPr lang="fr-FR" sz="1600" dirty="0" err="1"/>
              <a:t>recent</a:t>
            </a:r>
            <a:r>
              <a:rPr lang="fr-FR" sz="1600" dirty="0"/>
              <a:t> 1 minute </a:t>
            </a:r>
            <a:r>
              <a:rPr lang="fr-FR" sz="1600" dirty="0" err="1"/>
              <a:t>interval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 err="1"/>
              <a:t>parameter</a:t>
            </a:r>
            <a:r>
              <a:rPr lang="fr-FR" sz="1600" dirty="0"/>
              <a:t> value bit 8 = 1 if at least one TM2 </a:t>
            </a:r>
            <a:r>
              <a:rPr lang="fr-FR" sz="1600" dirty="0" err="1"/>
              <a:t>event</a:t>
            </a:r>
            <a:r>
              <a:rPr lang="fr-FR" sz="1600" dirty="0"/>
              <a:t> </a:t>
            </a:r>
            <a:r>
              <a:rPr lang="fr-FR" sz="1600" dirty="0" err="1"/>
              <a:t>occured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the </a:t>
            </a:r>
            <a:r>
              <a:rPr lang="fr-FR" sz="1600" dirty="0" err="1"/>
              <a:t>previous</a:t>
            </a:r>
            <a:r>
              <a:rPr lang="fr-FR" sz="1600" dirty="0"/>
              <a:t> </a:t>
            </a:r>
            <a:r>
              <a:rPr lang="fr-FR" sz="1600" dirty="0" err="1"/>
              <a:t>linK</a:t>
            </a:r>
            <a:br>
              <a:rPr lang="fr-FR" sz="1600" dirty="0"/>
            </a:br>
            <a:r>
              <a:rPr lang="fr-FR" sz="1600" dirty="0"/>
              <a:t>					   0 if no TM2 </a:t>
            </a:r>
            <a:r>
              <a:rPr lang="fr-FR" sz="1600" dirty="0" err="1"/>
              <a:t>events</a:t>
            </a:r>
            <a:r>
              <a:rPr lang="fr-FR" sz="1600" dirty="0"/>
              <a:t> </a:t>
            </a:r>
            <a:r>
              <a:rPr lang="fr-FR" sz="1600" dirty="0" err="1"/>
              <a:t>occured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</a:t>
            </a:r>
            <a:r>
              <a:rPr lang="fr-FR" sz="1600" dirty="0" err="1"/>
              <a:t>previous</a:t>
            </a:r>
            <a:r>
              <a:rPr lang="fr-FR" sz="1600" dirty="0"/>
              <a:t> </a:t>
            </a:r>
            <a:r>
              <a:rPr lang="fr-FR" sz="1600" dirty="0" err="1"/>
              <a:t>link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</p:spTree>
    <p:extLst>
      <p:ext uri="{BB962C8B-B14F-4D97-AF65-F5344CB8AC3E}">
        <p14:creationId xmlns:p14="http://schemas.microsoft.com/office/powerpoint/2010/main" val="175678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One </a:t>
            </a:r>
            <a:r>
              <a:rPr lang="fr-FR" sz="2000" dirty="0" err="1"/>
              <a:t>day</a:t>
            </a:r>
            <a:r>
              <a:rPr lang="fr-FR" sz="2000" dirty="0"/>
              <a:t> of VDL </a:t>
            </a:r>
            <a:r>
              <a:rPr lang="fr-FR" sz="2000" dirty="0" err="1"/>
              <a:t>traffic</a:t>
            </a:r>
            <a:r>
              <a:rPr lang="fr-FR" sz="2000" dirty="0"/>
              <a:t>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analyzed</a:t>
            </a:r>
            <a:r>
              <a:rPr lang="fr-FR" sz="2000" dirty="0"/>
              <a:t> to </a:t>
            </a:r>
            <a:r>
              <a:rPr lang="fr-FR" sz="2000" dirty="0" err="1"/>
              <a:t>evaluate</a:t>
            </a:r>
            <a:r>
              <a:rPr lang="fr-FR" sz="2000" dirty="0"/>
              <a:t> and compare CU </a:t>
            </a:r>
            <a:r>
              <a:rPr lang="fr-FR" sz="2000" dirty="0" err="1"/>
              <a:t>reporting</a:t>
            </a:r>
            <a:r>
              <a:rPr lang="fr-FR" sz="2000" dirty="0"/>
              <a:t> in XID frames vs RR frames</a:t>
            </a:r>
          </a:p>
          <a:p>
            <a:r>
              <a:rPr lang="fr-FR" sz="2000" dirty="0"/>
              <a:t>Date </a:t>
            </a:r>
            <a:r>
              <a:rPr lang="fr-FR" sz="2000" dirty="0" err="1"/>
              <a:t>selected</a:t>
            </a:r>
            <a:r>
              <a:rPr lang="fr-FR" sz="2000" dirty="0"/>
              <a:t> = March 8, 2020 (</a:t>
            </a:r>
            <a:r>
              <a:rPr lang="fr-FR" sz="2000" dirty="0" err="1"/>
              <a:t>before</a:t>
            </a:r>
            <a:r>
              <a:rPr lang="fr-FR" sz="2000" dirty="0"/>
              <a:t> COVID-19 </a:t>
            </a:r>
            <a:r>
              <a:rPr lang="fr-FR" sz="2000" dirty="0" err="1"/>
              <a:t>traffic</a:t>
            </a:r>
            <a:r>
              <a:rPr lang="fr-FR" sz="2000" dirty="0"/>
              <a:t> drop)</a:t>
            </a:r>
          </a:p>
          <a:p>
            <a:r>
              <a:rPr lang="fr-FR" sz="2000" dirty="0" err="1"/>
              <a:t>Overall</a:t>
            </a:r>
            <a:r>
              <a:rPr lang="fr-FR" sz="2000" dirty="0"/>
              <a:t> </a:t>
            </a:r>
            <a:r>
              <a:rPr lang="fr-FR" sz="2000" dirty="0" err="1"/>
              <a:t>results</a:t>
            </a:r>
            <a:r>
              <a:rPr lang="fr-FR" sz="2000" dirty="0"/>
              <a:t>: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9A2431-C2F3-4AB8-A4D3-8F16DF653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89985"/>
              </p:ext>
            </p:extLst>
          </p:nvPr>
        </p:nvGraphicFramePr>
        <p:xfrm>
          <a:off x="634999" y="2725102"/>
          <a:ext cx="8051802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475">
                  <a:extLst>
                    <a:ext uri="{9D8B030D-6E8A-4147-A177-3AD203B41FA5}">
                      <a16:colId xmlns:a16="http://schemas.microsoft.com/office/drawing/2014/main" val="2932104139"/>
                    </a:ext>
                  </a:extLst>
                </a:gridCol>
                <a:gridCol w="1176670">
                  <a:extLst>
                    <a:ext uri="{9D8B030D-6E8A-4147-A177-3AD203B41FA5}">
                      <a16:colId xmlns:a16="http://schemas.microsoft.com/office/drawing/2014/main" val="377432206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1440813175"/>
                    </a:ext>
                  </a:extLst>
                </a:gridCol>
                <a:gridCol w="1899683">
                  <a:extLst>
                    <a:ext uri="{9D8B030D-6E8A-4147-A177-3AD203B41FA5}">
                      <a16:colId xmlns:a16="http://schemas.microsoft.com/office/drawing/2014/main" val="2139893409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340852675"/>
                    </a:ext>
                  </a:extLst>
                </a:gridCol>
                <a:gridCol w="1612606">
                  <a:extLst>
                    <a:ext uri="{9D8B030D-6E8A-4147-A177-3AD203B41FA5}">
                      <a16:colId xmlns:a16="http://schemas.microsoft.com/office/drawing/2014/main" val="2454784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# of downlink XIDs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XIDs with </a:t>
                      </a:r>
                    </a:p>
                    <a:p>
                      <a:r>
                        <a:rPr lang="en-CA" dirty="0"/>
                        <a:t>A/G = 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XIDs with </a:t>
                      </a:r>
                    </a:p>
                    <a:p>
                      <a:r>
                        <a:rPr lang="en-CA" dirty="0"/>
                        <a:t>A/G = air  and</a:t>
                      </a:r>
                    </a:p>
                    <a:p>
                      <a:r>
                        <a:rPr lang="en-CA" dirty="0"/>
                        <a:t>valid LAT/LON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# of downlink RR frames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446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219778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105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330947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835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51257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5662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40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Time distribution (over one </a:t>
            </a:r>
            <a:r>
              <a:rPr lang="fr-FR" sz="2000" dirty="0" err="1"/>
              <a:t>day</a:t>
            </a:r>
            <a:r>
              <a:rPr lang="fr-FR" sz="2000" dirty="0"/>
              <a:t>) and </a:t>
            </a:r>
            <a:r>
              <a:rPr lang="fr-FR" sz="2000" dirty="0" err="1"/>
              <a:t>geographical</a:t>
            </a:r>
            <a:r>
              <a:rPr lang="fr-FR" sz="2000" dirty="0"/>
              <a:t> location of </a:t>
            </a:r>
            <a:r>
              <a:rPr lang="fr-FR" sz="2000" dirty="0" err="1"/>
              <a:t>XIDs</a:t>
            </a:r>
            <a:r>
              <a:rPr lang="fr-FR" sz="2000" dirty="0"/>
              <a:t> </a:t>
            </a:r>
            <a:r>
              <a:rPr lang="fr-FR" sz="2000" dirty="0" err="1"/>
              <a:t>evaluated</a:t>
            </a:r>
            <a:r>
              <a:rPr lang="fr-FR" sz="2000" dirty="0"/>
              <a:t> to </a:t>
            </a:r>
            <a:r>
              <a:rPr lang="fr-FR" sz="2000" dirty="0" err="1"/>
              <a:t>determine</a:t>
            </a:r>
            <a:r>
              <a:rPr lang="fr-FR" sz="2000" dirty="0"/>
              <a:t> if </a:t>
            </a:r>
            <a:r>
              <a:rPr lang="fr-FR" sz="2000" dirty="0" err="1"/>
              <a:t>sufficient</a:t>
            </a:r>
            <a:r>
              <a:rPr lang="fr-FR" sz="2000" dirty="0"/>
              <a:t> </a:t>
            </a:r>
            <a:r>
              <a:rPr lang="fr-FR" sz="2000" dirty="0" err="1"/>
              <a:t>amount</a:t>
            </a:r>
            <a:r>
              <a:rPr lang="fr-FR" sz="2000" dirty="0"/>
              <a:t> of information </a:t>
            </a:r>
            <a:r>
              <a:rPr lang="fr-FR" sz="2000" dirty="0" err="1"/>
              <a:t>could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obtained</a:t>
            </a:r>
            <a:endParaRPr lang="fr-FR" sz="2000" dirty="0"/>
          </a:p>
          <a:p>
            <a:r>
              <a:rPr lang="fr-FR" sz="2000" dirty="0"/>
              <a:t>Service volume over Amsterdam </a:t>
            </a:r>
            <a:r>
              <a:rPr lang="fr-FR" sz="2000" dirty="0" err="1"/>
              <a:t>was</a:t>
            </a:r>
            <a:r>
              <a:rPr lang="fr-FR" sz="2000" dirty="0"/>
              <a:t> </a:t>
            </a:r>
            <a:r>
              <a:rPr lang="fr-FR" sz="2000" dirty="0" err="1"/>
              <a:t>selected</a:t>
            </a:r>
            <a:r>
              <a:rPr lang="fr-FR" sz="2000" dirty="0"/>
              <a:t> for </a:t>
            </a:r>
            <a:r>
              <a:rPr lang="fr-FR" sz="2000" dirty="0" err="1"/>
              <a:t>analysis</a:t>
            </a:r>
            <a:endParaRPr lang="fr-FR" sz="2000" dirty="0"/>
          </a:p>
          <a:p>
            <a:r>
              <a:rPr lang="fr-FR" sz="2000" dirty="0" err="1"/>
              <a:t>Number</a:t>
            </a:r>
            <a:r>
              <a:rPr lang="fr-FR" sz="2000" dirty="0"/>
              <a:t> of usable </a:t>
            </a:r>
            <a:r>
              <a:rPr lang="fr-FR" sz="2000" dirty="0" err="1"/>
              <a:t>XIDs</a:t>
            </a:r>
            <a:r>
              <a:rPr lang="fr-FR" sz="2000" dirty="0"/>
              <a:t> in 5 minute </a:t>
            </a:r>
            <a:r>
              <a:rPr lang="fr-FR" sz="2000" dirty="0" err="1"/>
              <a:t>intervals</a:t>
            </a:r>
            <a:r>
              <a:rPr lang="fr-FR" sz="2000" dirty="0"/>
              <a:t> </a:t>
            </a:r>
            <a:r>
              <a:rPr lang="fr-FR" sz="2000" dirty="0" err="1"/>
              <a:t>calculated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</p:spTree>
    <p:extLst>
      <p:ext uri="{BB962C8B-B14F-4D97-AF65-F5344CB8AC3E}">
        <p14:creationId xmlns:p14="http://schemas.microsoft.com/office/powerpoint/2010/main" val="3802030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 err="1"/>
              <a:t>Heat</a:t>
            </a:r>
            <a:r>
              <a:rPr lang="fr-FR" sz="2000" dirty="0"/>
              <a:t> </a:t>
            </a:r>
            <a:r>
              <a:rPr lang="fr-FR" sz="2000" dirty="0" err="1"/>
              <a:t>map</a:t>
            </a:r>
            <a:r>
              <a:rPr lang="fr-FR" sz="2000" dirty="0"/>
              <a:t> of </a:t>
            </a:r>
            <a:r>
              <a:rPr lang="fr-FR" sz="2000" dirty="0" err="1"/>
              <a:t>downlinks</a:t>
            </a:r>
            <a:r>
              <a:rPr lang="fr-FR" sz="2000" dirty="0"/>
              <a:t> </a:t>
            </a:r>
            <a:r>
              <a:rPr lang="fr-FR" sz="2000" dirty="0" err="1"/>
              <a:t>XIDs</a:t>
            </a:r>
            <a:r>
              <a:rPr lang="fr-FR" sz="2000" dirty="0"/>
              <a:t> on CSC </a:t>
            </a:r>
            <a:r>
              <a:rPr lang="fr-FR" sz="2000" dirty="0" err="1"/>
              <a:t>channel</a:t>
            </a:r>
            <a:r>
              <a:rPr lang="fr-FR" sz="2000" dirty="0"/>
              <a:t> on March 8, 2020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85A80-2F1C-4C95-A47D-59E81A95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89" y="1211737"/>
            <a:ext cx="5821732" cy="374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635000" y="4883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218284" y="273231"/>
            <a:ext cx="7339512" cy="37459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>
                <a:latin typeface="Arial" charset="0"/>
              </a:rPr>
              <a:t>Supporting information</a:t>
            </a:r>
            <a:endParaRPr lang="en-US" sz="2400" dirty="0">
              <a:latin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7CC81-1431-46B6-837E-72C2E1E89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25805"/>
            <a:ext cx="8403266" cy="3998595"/>
          </a:xfrm>
        </p:spPr>
        <p:txBody>
          <a:bodyPr/>
          <a:lstStyle/>
          <a:p>
            <a:r>
              <a:rPr lang="fr-FR" sz="2000" dirty="0"/>
              <a:t>Amsterdam CSC service volume (180 nm radius)</a:t>
            </a:r>
            <a:endParaRPr lang="fr-FR" sz="1600" dirty="0"/>
          </a:p>
          <a:p>
            <a:pPr lvl="2"/>
            <a:r>
              <a:rPr lang="fr-FR" sz="2400" dirty="0"/>
              <a:t>				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C9ED69-F94C-450F-B959-FA6B4F2D5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184171"/>
            <a:ext cx="5191323" cy="381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67399"/>
      </p:ext>
    </p:extLst>
  </p:cSld>
  <p:clrMapOvr>
    <a:masterClrMapping/>
  </p:clrMapOvr>
</p:sld>
</file>

<file path=ppt/theme/theme1.xml><?xml version="1.0" encoding="utf-8"?>
<a:theme xmlns:a="http://schemas.openxmlformats.org/drawingml/2006/main" name="8_SITAONAIR_PP Template_Final">
  <a:themeElements>
    <a:clrScheme name="Custom 2">
      <a:dk1>
        <a:srgbClr val="000000"/>
      </a:dk1>
      <a:lt1>
        <a:srgbClr val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9A90A0B6-4E46-4324-933C-56DDD113964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5_SITAONAIR_PP Template_Final">
  <a:themeElements>
    <a:clrScheme name="Custom 2">
      <a:dk1>
        <a:srgbClr val="000000"/>
      </a:dk1>
      <a:lt1>
        <a:srgbClr val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FC7E1C7F-3095-4F77-AA11-BFABE9D323C1}"/>
    </a:ext>
  </a:extLst>
</a:theme>
</file>

<file path=ppt/theme/theme3.xml><?xml version="1.0" encoding="utf-8"?>
<a:theme xmlns:a="http://schemas.openxmlformats.org/drawingml/2006/main" name="1_SITAONAIR_PP Template_Final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64353677-C790-4B3E-83BF-13882D9364AF}"/>
    </a:ext>
  </a:extLst>
</a:theme>
</file>

<file path=ppt/theme/theme4.xml><?xml version="1.0" encoding="utf-8"?>
<a:theme xmlns:a="http://schemas.openxmlformats.org/drawingml/2006/main" name="2_SITAONAIR_PP Template_Final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E058F761-E7D2-4488-8C49-09018770FCB7}"/>
    </a:ext>
  </a:extLst>
</a:theme>
</file>

<file path=ppt/theme/theme5.xml><?xml version="1.0" encoding="utf-8"?>
<a:theme xmlns:a="http://schemas.openxmlformats.org/drawingml/2006/main" name="3_SITAONAIR_PP Template_Final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B39155E9-CE2E-4218-98A0-2FE85522A883}"/>
    </a:ext>
  </a:extLst>
</a:theme>
</file>

<file path=ppt/theme/theme6.xml><?xml version="1.0" encoding="utf-8"?>
<a:theme xmlns:a="http://schemas.openxmlformats.org/drawingml/2006/main" name="4_SITAONAIR_PP Template_Final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D9BA7398-C31B-4C57-962C-04842DD02DBB}"/>
    </a:ext>
  </a:extLst>
</a:theme>
</file>

<file path=ppt/theme/theme7.xml><?xml version="1.0" encoding="utf-8"?>
<a:theme xmlns:a="http://schemas.openxmlformats.org/drawingml/2006/main" name="Sitaonair - Section pages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t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44D71ACE-0156-43C5-B4EC-B84470B75F75}"/>
    </a:ext>
  </a:extLst>
</a:theme>
</file>

<file path=ppt/theme/theme8.xml><?xml version="1.0" encoding="utf-8"?>
<a:theme xmlns:a="http://schemas.openxmlformats.org/drawingml/2006/main" name="Sitaonair - Basic Pages">
  <a:themeElements>
    <a:clrScheme name="Custom 2">
      <a:dk1>
        <a:srgbClr val="000000"/>
      </a:dk1>
      <a:lt1>
        <a:sysClr val="window" lastClr="FFFFFF"/>
      </a:lt1>
      <a:dk2>
        <a:srgbClr val="439F35"/>
      </a:dk2>
      <a:lt2>
        <a:srgbClr val="D1D1D1"/>
      </a:lt2>
      <a:accent1>
        <a:srgbClr val="86BC25"/>
      </a:accent1>
      <a:accent2>
        <a:srgbClr val="A4A9AD"/>
      </a:accent2>
      <a:accent3>
        <a:srgbClr val="009640"/>
      </a:accent3>
      <a:accent4>
        <a:srgbClr val="D8D800"/>
      </a:accent4>
      <a:accent5>
        <a:srgbClr val="006F59"/>
      </a:accent5>
      <a:accent6>
        <a:srgbClr val="5C6670"/>
      </a:accent6>
      <a:hlink>
        <a:srgbClr val="86BC25"/>
      </a:hlink>
      <a:folHlink>
        <a:srgbClr val="5C667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t">
        <a:norm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ITAONAIR Standard Deck 2017_169_format  -  Read-Only" id="{EC61D4CE-DE9E-4799-A83A-BE5BA27A3467}" vid="{96695072-1526-4ADD-AE85-1D7373D51A0B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27a14d2e-1b23-4f96-97b7-560b8ce6a0fe">SOA01INT-841642674-486</_dlc_DocId>
    <_dlc_DocIdUrl xmlns="27a14d2e-1b23-4f96-97b7-560b8ce6a0fe">
      <Url>https://sitaonair.sharepoint.com/Company/OurBranding/_layouts/15/DocIdRedir.aspx?ID=SOA01INT-841642674-486</Url>
      <Description>SOA01INT-841642674-486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CBB1E2B3F2848B506DDFADB8E0C4C" ma:contentTypeVersion="3" ma:contentTypeDescription="Create a new document." ma:contentTypeScope="" ma:versionID="14f551edbe789bfdbdbe8e5c6cf161bf">
  <xsd:schema xmlns:xsd="http://www.w3.org/2001/XMLSchema" xmlns:xs="http://www.w3.org/2001/XMLSchema" xmlns:p="http://schemas.microsoft.com/office/2006/metadata/properties" xmlns:ns1="http://schemas.microsoft.com/sharepoint/v3" xmlns:ns2="27a14d2e-1b23-4f96-97b7-560b8ce6a0fe" targetNamespace="http://schemas.microsoft.com/office/2006/metadata/properties" ma:root="true" ma:fieldsID="9072eff9843f1e4c934e2e1e42afcb41" ns1:_="" ns2:_="">
    <xsd:import namespace="http://schemas.microsoft.com/sharepoint/v3"/>
    <xsd:import namespace="27a14d2e-1b23-4f96-97b7-560b8ce6a0f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14d2e-1b23-4f96-97b7-560b8ce6a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66F38A2-72AD-42F8-9F77-3BF90A93420A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7a14d2e-1b23-4f96-97b7-560b8ce6a0f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DDF87A-F7E1-41A1-A063-3F28AD922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7a14d2e-1b23-4f96-97b7-560b8ce6a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5EBA73-1B69-4907-9A8A-F092E976A1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49571EE-9892-4412-A3B5-9173A014DB7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SITAONAIR Standard Deck 2017_169_format</Template>
  <TotalTime>5168</TotalTime>
  <Words>425</Words>
  <Application>Microsoft Office PowerPoint</Application>
  <PresentationFormat>On-screen Show (16:9)</PresentationFormat>
  <Paragraphs>90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MS PGothic</vt:lpstr>
      <vt:lpstr>Arial</vt:lpstr>
      <vt:lpstr>Arial Black</vt:lpstr>
      <vt:lpstr>Arial MT</vt:lpstr>
      <vt:lpstr>Arial Unicode MS</vt:lpstr>
      <vt:lpstr>Avenir Black</vt:lpstr>
      <vt:lpstr>Calibri</vt:lpstr>
      <vt:lpstr>Lucida Grande</vt:lpstr>
      <vt:lpstr>Merriweather Sans</vt:lpstr>
      <vt:lpstr>ヒラギノ角ゴ Pro W3</vt:lpstr>
      <vt:lpstr>8_SITAONAIR_PP Template_Final</vt:lpstr>
      <vt:lpstr>15_SITAONAIR_PP Template_Final</vt:lpstr>
      <vt:lpstr>1_SITAONAIR_PP Template_Final</vt:lpstr>
      <vt:lpstr>2_SITAONAIR_PP Template_Final</vt:lpstr>
      <vt:lpstr>3_SITAONAIR_PP Template_Final</vt:lpstr>
      <vt:lpstr>4_SITAONAIR_PP Template_Final</vt:lpstr>
      <vt:lpstr>Sitaonair - Section pages</vt:lpstr>
      <vt:lpstr>Sitaonair - Basic Pages</vt:lpstr>
      <vt:lpstr>Proposal for Aircraft reporting of VDL channel utlization  Zbig Jasiukajc June 12, 2020</vt:lpstr>
      <vt:lpstr>Background</vt:lpstr>
      <vt:lpstr>VDL network</vt:lpstr>
      <vt:lpstr>Proposal for calculation of CU stats by CMU</vt:lpstr>
      <vt:lpstr>Channel Utilization parameter</vt:lpstr>
      <vt:lpstr>Supporting information</vt:lpstr>
      <vt:lpstr>Supporting information</vt:lpstr>
      <vt:lpstr>Supporting information</vt:lpstr>
      <vt:lpstr>Supporting information</vt:lpstr>
      <vt:lpstr>Supporting information</vt:lpstr>
      <vt:lpstr>Supporting information</vt:lpstr>
      <vt:lpstr>Thank you</vt:lpstr>
    </vt:vector>
  </TitlesOfParts>
  <Company>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 Name or project   Date and place</dc:title>
  <dc:creator>Corinne Lefebvre</dc:creator>
  <cp:keywords/>
  <cp:lastModifiedBy>Zbigniew Jasiukajc</cp:lastModifiedBy>
  <cp:revision>92</cp:revision>
  <cp:lastPrinted>2016-03-15T13:25:41Z</cp:lastPrinted>
  <dcterms:created xsi:type="dcterms:W3CDTF">2018-05-22T16:29:35Z</dcterms:created>
  <dcterms:modified xsi:type="dcterms:W3CDTF">2020-06-15T01:58:19Z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0x010100DF5CBB1E2B3F2848B506DDFADB8E0C4C</vt:lpwstr>
  </property>
  <property fmtid="{D5CDD505-2E9C-101B-9397-08002B2CF9AE}" pid="3" name="products">
    <vt:lpwstr/>
  </property>
  <property fmtid="{D5CDD505-2E9C-101B-9397-08002B2CF9AE}" pid="4" name="_dlc_DocIdItemGuid">
    <vt:lpwstr>fe61badf-e93e-453d-9ca4-75cd70d75e87</vt:lpwstr>
  </property>
</Properties>
</file>