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8" r:id="rId1"/>
  </p:sldMasterIdLst>
  <p:notesMasterIdLst>
    <p:notesMasterId r:id="rId23"/>
  </p:notesMasterIdLst>
  <p:handoutMasterIdLst>
    <p:handoutMasterId r:id="rId24"/>
  </p:handoutMasterIdLst>
  <p:sldIdLst>
    <p:sldId id="256" r:id="rId2"/>
    <p:sldId id="590" r:id="rId3"/>
    <p:sldId id="580" r:id="rId4"/>
    <p:sldId id="601" r:id="rId5"/>
    <p:sldId id="591" r:id="rId6"/>
    <p:sldId id="581" r:id="rId7"/>
    <p:sldId id="585" r:id="rId8"/>
    <p:sldId id="586" r:id="rId9"/>
    <p:sldId id="587" r:id="rId10"/>
    <p:sldId id="588" r:id="rId11"/>
    <p:sldId id="598" r:id="rId12"/>
    <p:sldId id="604" r:id="rId13"/>
    <p:sldId id="605" r:id="rId14"/>
    <p:sldId id="592" r:id="rId15"/>
    <p:sldId id="599" r:id="rId16"/>
    <p:sldId id="597" r:id="rId17"/>
    <p:sldId id="596" r:id="rId18"/>
    <p:sldId id="593" r:id="rId19"/>
    <p:sldId id="603" r:id="rId20"/>
    <p:sldId id="600" r:id="rId21"/>
    <p:sldId id="602" r:id="rId22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51E"/>
    <a:srgbClr val="00B3A3"/>
    <a:srgbClr val="883290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solidFill>
                <a:schemeClr val="dk1"/>
              </a:solidFill>
            </a:ln>
          </a:insideH>
          <a:insideV>
            <a:ln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301" autoAdjust="0"/>
  </p:normalViewPr>
  <p:slideViewPr>
    <p:cSldViewPr snapToGrid="0" snapToObjects="1">
      <p:cViewPr varScale="1">
        <p:scale>
          <a:sx n="115" d="100"/>
          <a:sy n="115" d="100"/>
        </p:scale>
        <p:origin x="1434" y="108"/>
      </p:cViewPr>
      <p:guideLst>
        <p:guide orient="horz" pos="2184"/>
        <p:guide pos="2880"/>
        <p:guide pos="5494"/>
      </p:guideLst>
    </p:cSldViewPr>
  </p:slideViewPr>
  <p:outlineViewPr>
    <p:cViewPr>
      <p:scale>
        <a:sx n="33" d="100"/>
        <a:sy n="33" d="100"/>
      </p:scale>
      <p:origin x="0" y="-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293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3F840316-3FB0-AC49-9724-FBCD29E0115A}" type="datetime1">
              <a:rPr lang="en-US" smtClean="0">
                <a:latin typeface="Arial Regular"/>
              </a:rPr>
              <a:t>4/13/2020</a:t>
            </a:fld>
            <a:endParaRPr lang="en-US" dirty="0">
              <a:latin typeface="Arial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7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D48B889C-5E22-FE40-9F91-1D0E80D3B361}" type="slidenum">
              <a:rPr lang="en-US" smtClean="0">
                <a:latin typeface="Arial Regular"/>
              </a:rPr>
              <a:t>‹#›</a:t>
            </a:fld>
            <a:endParaRPr 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995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C892A5C-EED2-8E42-8700-2077C2BD4744}" type="datetime1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8" tIns="45719" rIns="91438" bIns="457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7"/>
            <a:ext cx="5608320" cy="4156234"/>
          </a:xfrm>
          <a:prstGeom prst="rect">
            <a:avLst/>
          </a:prstGeom>
        </p:spPr>
        <p:txBody>
          <a:bodyPr vert="horz" lIns="91438" tIns="45719" rIns="91438" bIns="4571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70"/>
            <a:ext cx="3037840" cy="461804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5520F8E-B86B-724D-83FF-760051E34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3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Bombardier Challe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3354"/>
            <a:ext cx="9144000" cy="68446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A36A19-1B61-B348-AEBC-9385E06E8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1F1D2E-2206-4188-BB92-7447C9E63B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65BC2AA0-D134-421F-8361-2475F8AA7950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bg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bg1"/>
              </a:solidFill>
              <a:cs typeface="DIN-Light"/>
              <a:sym typeface="Verdan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31020808-1B0C-4B18-A13F-86F2020796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4114608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Boeing 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0D3350-4D97-FC47-B22E-22F4608B8EE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A52DE0-8250-DE40-A09C-5C47912C6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5EF55-74B0-4FC6-9478-CF238A14D7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84DED84-1659-4BD2-A07E-A70312A62310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39B6394-8AC4-4AFA-A865-7DDABF4C5E2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83671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Wing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5"/>
          <a:stretch/>
        </p:blipFill>
        <p:spPr>
          <a:xfrm>
            <a:off x="0" y="13356"/>
            <a:ext cx="9144000" cy="684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B88C6D-0445-9D4B-9811-2BAE87AB7A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B7E8D3-B5C7-4A25-B1D2-0B45D53B31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F69D68E-95B0-4CBA-BFCF-F94A28BF446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C1D2F45-3A63-4C13-8D1D-900195B85E6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862514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Rail Contro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AC3ACB-CEF4-C348-B5E4-19B472DC77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668" y="950977"/>
            <a:ext cx="5868970" cy="56951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A5AA3-E4DE-CE4F-A171-C2606CCEDB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C1254A1-388B-4E77-89CB-63D1998966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8F70A8D-FA4C-4EAA-A87C-EA172E6487C3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F5A2CAE-F64C-4D97-A95C-990F33552E5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80758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Locomo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CD18337A-8A71-4593-AFB3-B18D4E4970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866" y="524322"/>
            <a:ext cx="5894134" cy="502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D20E9F-95BA-B04D-9738-AFBFB5450E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54A95D-B4EC-4CA0-9831-2B1ED90955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3F4DA0C-6944-4434-88F4-291890B29E72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96035E3D-45CE-432D-AD08-655EBD63A0F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28481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Boeing 73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81D3C9-6688-CC45-BF54-30A440077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9E7983-A9A6-2248-B328-1784E1CA8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A2A03E-7BB6-42F4-BFEE-B73149DB97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C5C7DF2-DF83-47FA-B72E-72C9DA9DAF85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B0E5FF96-DEAE-4964-BE17-E226E3EE6E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5562260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Nacel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C5CF0-9E37-7A47-9D82-B3A6050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92B36-417E-9147-8F3F-936F8AFF04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766F9-AFF2-404C-AA59-9144ECB582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34A61AD-D2CC-42E6-BD82-A4EF6A269B8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A42F8BEC-233B-40B1-B672-606C64A6B01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4100383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Sikorsky MH-60 Black Haw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8C3F82-8FA0-924D-8A57-29989F6A4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CF81F-7B8A-AE4B-ABC6-7B6D2BD4C8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368C8A-67C7-4CA9-A82D-EE8CDF7CBE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5793FCF-0D52-43F2-A79F-540CE8854710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910320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F7C3749-ED1A-4545-A16B-3BD03A1EAE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5580373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97161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Tai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04FACE-BC53-0847-87C0-EF2E93991D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FE5C77-627C-7846-B613-1CF04D4F2F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7599B5-04A1-4965-8C84-0129D174A5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4503298-157E-413C-931F-0A95EAA5AD34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1339ED46-5408-4ECE-A7EF-8BCB0C4BE0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601939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Airbus A34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0AE72-72D5-774B-BB51-17A7F91B79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1" y="13355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0A1112-8D51-9646-9232-FCB7498900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373BDA-1B61-4B03-9915-EDB081A299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D69664A-9774-4AD1-A9A4-D277D41A805D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bg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bg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6574972-4652-4DC6-8726-8EDBE40357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47237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Airbus M40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A90811-AFCA-A945-9F77-046D8D2EF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0032"/>
            <a:ext cx="9144000" cy="6396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1BDD1B-3BDA-B044-AE1F-536402D872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C08689-8E6D-4B32-814C-4CEB1F1F35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B0C2EA6-7D50-475E-A622-D74BDB31D90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891FDB43-8D58-48CE-BC46-75360AF2169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2735846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ID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0" y="13355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7966BF-8F20-564E-B257-8D0CCA6720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E37428-11C8-4A76-894E-CF6DD5650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AC9AB04-DF90-4B9A-B769-10BC866B8379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21C6D2-8BBC-46FD-9B81-0E6F0EECE49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368497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JTA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676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170D9-4551-074C-BC8B-91A107C136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BABA86-D909-4414-9F13-34C1410483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517EA35-D2B0-4065-A959-504F9D147DC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27D0E1EE-804F-4096-B5DE-D32A07FD157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42990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Airbus A32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769F4C-C243-A74E-824C-756CDF3059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0921B-F7E8-491C-9E20-98317E46E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230B1EB4-53A5-48DC-A81C-C8E3A09B98A3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30834F3B-2FD7-4704-A6A8-82CAC78347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962838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ver Slide | Solid |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4A54FD8-B531-0B4E-8934-C853C4D67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697276"/>
            <a:ext cx="5179806" cy="1617613"/>
          </a:xfrm>
          <a:prstGeom prst="rect">
            <a:avLst/>
          </a:prstGeom>
        </p:spPr>
        <p:txBody>
          <a:bodyPr anchor="b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HERE. ALL CAPS. white. 24 PT.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31D793F-8D60-444C-B182-F47C65D2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1" y="4376176"/>
            <a:ext cx="5179806" cy="613853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609600"/>
            <a:ext cx="8686800" cy="0"/>
          </a:xfrm>
          <a:prstGeom prst="line">
            <a:avLst/>
          </a:prstGeom>
          <a:ln w="6350" cap="sq">
            <a:solidFill>
              <a:schemeClr val="accent1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36E8AE-95DD-4D08-87AC-45A6C826C76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91FC9D-C29D-428F-AA81-B9D694DB7209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EEA02-319F-410C-8C93-BD5248D4D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4EC108-A0B8-4ABA-83AC-F3698995039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ver Slide | Solid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4A54FD8-B531-0B4E-8934-C853C4D67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697276"/>
            <a:ext cx="5179806" cy="1617613"/>
          </a:xfrm>
          <a:prstGeom prst="rect">
            <a:avLst/>
          </a:prstGeom>
        </p:spPr>
        <p:txBody>
          <a:bodyPr anchor="b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HERE. ALL CAPS. black. 24 PT.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31D793F-8D60-444C-B182-F47C65D2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2" y="4376176"/>
            <a:ext cx="5179806" cy="613853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09600"/>
            <a:ext cx="8686800" cy="9912"/>
          </a:xfrm>
          <a:prstGeom prst="line">
            <a:avLst/>
          </a:prstGeom>
          <a:ln w="6350" cap="sq">
            <a:solidFill>
              <a:schemeClr val="accent1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57150B-2622-5345-B5DC-B3E35B66D5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29C55E-95EE-4A8D-9605-3570FF96E62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20EB0D3-66F0-454A-9953-9E17DE35AB92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28E04-F8B4-4C81-8CF8-138802E3EAA6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 Cover Slide | Solid | Terra Cot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4A54FD8-B531-0B4E-8934-C853C4D67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697276"/>
            <a:ext cx="5179806" cy="1617613"/>
          </a:xfrm>
          <a:prstGeom prst="rect">
            <a:avLst/>
          </a:prstGeom>
        </p:spPr>
        <p:txBody>
          <a:bodyPr anchor="b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cap="none">
                <a:solidFill>
                  <a:schemeClr val="tx1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HERE. ALL CAPS. WHITE. 24 PT.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31D793F-8D60-444C-B182-F47C65D2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2" y="4376176"/>
            <a:ext cx="5179806" cy="613853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 HERE. ALL CAPS. white. 11 PT.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09600"/>
            <a:ext cx="8686800" cy="9912"/>
          </a:xfrm>
          <a:prstGeom prst="line">
            <a:avLst/>
          </a:prstGeom>
          <a:ln w="6350" cap="sq">
            <a:solidFill>
              <a:schemeClr val="tx1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7F68285-C178-294E-85F5-554ADE6505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288D78-D2B0-45C5-8076-94EAAFBD914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FDB8F4C-6F9C-4478-A0D0-701D68366DBD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FE3717-D36D-4FE7-A770-90385D54FD5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| Solid |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AD6DF0E-06FD-1242-A81A-BB1B8949DA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9CF9688B-74D5-7B40-871D-F5EADB2DA9E6}"/>
              </a:ext>
            </a:extLst>
          </p:cNvPr>
          <p:cNvSpPr/>
          <p:nvPr userDrawn="1"/>
        </p:nvSpPr>
        <p:spPr>
          <a:xfrm>
            <a:off x="261675" y="345061"/>
            <a:ext cx="8620665" cy="5647183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5875">
            <a:solidFill>
              <a:schemeClr val="tx1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7F097C-CB5B-3641-B30F-3DA07CE8FD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882" y="5407141"/>
            <a:ext cx="5185126" cy="417931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D78DAB-FCBE-564A-BCE9-84EAE08DC64B}"/>
              </a:ext>
            </a:extLst>
          </p:cNvPr>
          <p:cNvSpPr/>
          <p:nvPr userDrawn="1"/>
        </p:nvSpPr>
        <p:spPr>
          <a:xfrm>
            <a:off x="8503920" y="6363240"/>
            <a:ext cx="182880" cy="20005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fld id="{84BE33A8-B07C-4AE5-8AD6-5B92B3138622}" type="slidenum">
              <a:rPr lang="en-US" altLang="en-US" sz="700" b="0" i="0" smtClean="0">
                <a:solidFill>
                  <a:schemeClr val="bg1"/>
                </a:solidFill>
                <a:latin typeface="Arial Regular"/>
                <a:cs typeface="DIN-Light"/>
              </a:rPr>
              <a:pPr algn="r"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1DB0D0-C33C-4F26-B893-FE49791A2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2061401"/>
            <a:ext cx="8238744" cy="334670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500" spc="500" dirty="0">
                <a:ea typeface="+mn-ea"/>
              </a:defRPr>
            </a:lvl1pPr>
          </a:lstStyle>
          <a:p>
            <a:pPr lvl="0"/>
            <a:r>
              <a:rPr lang="en-US" dirty="0"/>
              <a:t>TRANSITION TITLE. </a:t>
            </a:r>
            <a:br>
              <a:rPr lang="en-US" dirty="0"/>
            </a:br>
            <a:r>
              <a:rPr lang="en-US" dirty="0"/>
              <a:t>ALL CAPS. WHITE. </a:t>
            </a:r>
            <a:br>
              <a:rPr lang="en-US" dirty="0"/>
            </a:br>
            <a:r>
              <a:rPr lang="en-US" dirty="0"/>
              <a:t>45 PT.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CBEB97-1E27-49C0-9A97-D77ABF6E8292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662CC812-8FCC-4662-9505-D85561C64A5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1D813-A2CC-44C9-B55F-4229AF012B5B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9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| Solid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CF9688B-74D5-7B40-871D-F5EADB2DA9E6}"/>
              </a:ext>
            </a:extLst>
          </p:cNvPr>
          <p:cNvSpPr/>
          <p:nvPr userDrawn="1"/>
        </p:nvSpPr>
        <p:spPr>
          <a:xfrm>
            <a:off x="261675" y="345061"/>
            <a:ext cx="8620665" cy="5647183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5875">
            <a:solidFill>
              <a:schemeClr val="tx1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7F097C-CB5B-3641-B30F-3DA07CE8FD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882" y="5407141"/>
            <a:ext cx="5185126" cy="417931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FC7C7F-497E-4694-AF02-6BE7E28F0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2061401"/>
            <a:ext cx="8238744" cy="334670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500" spc="500" dirty="0">
                <a:ea typeface="+mn-ea"/>
              </a:defRPr>
            </a:lvl1pPr>
          </a:lstStyle>
          <a:p>
            <a:pPr lvl="0"/>
            <a:r>
              <a:rPr lang="en-US" dirty="0"/>
              <a:t>TRANSITION TITLE. </a:t>
            </a:r>
            <a:br>
              <a:rPr lang="en-US" dirty="0"/>
            </a:br>
            <a:r>
              <a:rPr lang="en-US" dirty="0"/>
              <a:t>ALL CAPS. Black. </a:t>
            </a:r>
            <a:br>
              <a:rPr lang="en-US" dirty="0"/>
            </a:br>
            <a:r>
              <a:rPr lang="en-US" dirty="0"/>
              <a:t>45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C1A3AD-A3C4-4476-B7DC-8A9EB7640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CCBA7-66EC-426B-928C-C66905C3EB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DCC918-9A8D-410E-803D-4C928692142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98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| Solid | Terra Cot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CF9688B-74D5-7B40-871D-F5EADB2DA9E6}"/>
              </a:ext>
            </a:extLst>
          </p:cNvPr>
          <p:cNvSpPr/>
          <p:nvPr userDrawn="1"/>
        </p:nvSpPr>
        <p:spPr>
          <a:xfrm>
            <a:off x="261675" y="345061"/>
            <a:ext cx="8620665" cy="5647183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5875">
            <a:solidFill>
              <a:schemeClr val="tx1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7F097C-CB5B-3641-B30F-3DA07CE8FD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882" y="5407141"/>
            <a:ext cx="5185126" cy="417931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 HERE. ALL CAPS. white. 11 PT.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36FEAD-AA7D-2741-9463-CB648A9555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71C5FB3-E5B0-4F12-B2E1-A57150966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8056" y="2061401"/>
            <a:ext cx="8238744" cy="334670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500" spc="500" dirty="0">
                <a:ea typeface="+mn-ea"/>
              </a:defRPr>
            </a:lvl1pPr>
          </a:lstStyle>
          <a:p>
            <a:pPr lvl="0"/>
            <a:r>
              <a:rPr lang="en-US" dirty="0"/>
              <a:t>TRANSITION TITLE. </a:t>
            </a:r>
            <a:br>
              <a:rPr lang="en-US" dirty="0"/>
            </a:br>
            <a:r>
              <a:rPr lang="en-US" dirty="0"/>
              <a:t>ALL CAPS. WHITE. </a:t>
            </a:r>
            <a:br>
              <a:rPr lang="en-US" dirty="0"/>
            </a:br>
            <a:r>
              <a:rPr lang="en-US" dirty="0"/>
              <a:t>45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885F27-CE4A-46E1-B4EC-6A7019344D2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41E7114E-69ED-4737-9951-F9417909F66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27AC27-7FFC-424E-BB76-7EAC098B1E7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29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+ Body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BE7D4-FDCA-0F4E-B63D-291E8D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7"/>
            <a:ext cx="8229600" cy="7585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0B65F0C-273A-8B45-B7C9-3288AE17E08E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7200" y="1681100"/>
            <a:ext cx="8229600" cy="4430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D5180A1-F162-40D4-86BC-EADB862B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5142F-D64C-4CDB-9211-DE15D78C40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2B5225-41BB-4818-A391-D0E537C5E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Body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CF2EFB-1FFD-0640-A59A-CE7F226354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1401379"/>
            <a:ext cx="8229600" cy="4759577"/>
          </a:xfrm>
        </p:spPr>
        <p:txBody>
          <a:bodyPr>
            <a:noAutofit/>
          </a:bodyPr>
          <a:lstStyle>
            <a:lvl1pPr marL="233363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39C789-234B-0041-B311-916160AEF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460D86-B32D-4A8D-9427-DA38C15243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BAFC4B-EA51-4E06-B32B-14201ADECE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0BE380-6A30-4078-BE20-05F4863545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Gemini Astron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1A4537-480B-F54B-9F7B-CCC285975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510A9B-ECD7-EE47-A146-C83F21EA7B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A615E-3B4D-4BD4-B3DF-D1579BC7AD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3AC787B-128A-4F0C-AD41-DEA1D97BA0D3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4AE68757-5932-4A2A-AD7B-725F2A1A6DB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729620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3CA67-2743-BE45-A4E6-B088ACBBA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A0A1CFC-F631-6349-BC9D-8A6948805AD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4A53D3-2F43-49D2-BA63-D30E3BCBD5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BCF89F-675A-4B34-BF17-B440B876B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80557F-A8A8-4AD6-8C77-5C0D4FFD10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42A82-65F5-9643-8C5E-E126C1F2F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6AE63F-98CE-462B-BDE4-372093B05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B30176-8355-4A9B-BECF-59C7C8A79E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EB0CC7-BA7D-4097-9042-50D8F08FCF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0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+ Sub |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AFF837-9556-424F-BF3B-DC25B3885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7EED0EA-774D-0F41-A218-DE820FFCF1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73737"/>
            <a:ext cx="3108960" cy="913107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A25B962-B6D5-E443-8523-A4362723BE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4212" y="1973736"/>
            <a:ext cx="6035040" cy="414267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303EEA9-2941-B74E-9117-7A9AD13BCA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86844"/>
            <a:ext cx="3108960" cy="3229565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8AE6705-0BFF-504C-936E-34E3CCD5B76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8EF76A-CB57-45DB-9493-485FC32348B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E7983-A9A6-2248-B328-1784E1CA8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0183C3-761C-4D36-B25F-985AB10213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4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|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40DBD9-649C-9E44-A365-E9AF1300EC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5531"/>
            <a:ext cx="3108960" cy="1219200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115DFFC-CD2E-F041-805B-96932B19DA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94212" y="1555531"/>
            <a:ext cx="6035040" cy="45608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025509D-C23E-E24C-9625-BD927A967C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774731"/>
            <a:ext cx="3108960" cy="33416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98B6A-953C-CB4D-B187-26021C9C7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93626C-EEF2-431A-8809-400CC2D7ABB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9E7983-A9A6-2248-B328-1784E1CA8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3ABD5-CF83-425B-837B-C46D59EA700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03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wo Column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0FBF85-F908-9543-AF8C-C05EF7A12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B111C0E-1777-BE43-94BA-0A3C012269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C60459-F32C-4F31-AC9F-8268CF63C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86393"/>
            <a:ext cx="4040188" cy="444458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86393"/>
            <a:ext cx="4041648" cy="4444584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B7F5C-B682-4DA4-A0E7-349F7AB733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B4C31-4FA9-47B4-953E-216508D94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hree Column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82CE58-32D5-3345-8D45-4B2911C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A229A99-A9AC-D144-AA9A-6B32BE21EB8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5A74F7-5F11-4EED-BD8E-D3EAE43087E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71403"/>
            <a:ext cx="2651760" cy="445957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 marL="1371532" indent="0">
              <a:buClr>
                <a:schemeClr val="bg2"/>
              </a:buClr>
              <a:buNone/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5040" y="1671403"/>
            <a:ext cx="2651760" cy="445957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246120" y="1671403"/>
            <a:ext cx="2651760" cy="445957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29C2CB-A306-4AED-A6F0-A335D8429D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13E03-EA43-428E-9DBB-482B3F783E8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DBC490D-DF6A-424E-A7DF-DA93A72F61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-1145669" y="1128142"/>
            <a:ext cx="6875529" cy="45841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AFDEE-92E8-CE48-A6CF-DFDDF3E12574}"/>
              </a:ext>
            </a:extLst>
          </p:cNvPr>
          <p:cNvSpPr txBox="1"/>
          <p:nvPr userDrawn="1"/>
        </p:nvSpPr>
        <p:spPr>
          <a:xfrm>
            <a:off x="5099128" y="3121229"/>
            <a:ext cx="2551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spc="50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70D547-7946-AC4C-9560-F1BB78F583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4566A3-5B57-4430-A9B6-CB57158523F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50E0268-4413-4AC8-8694-264454134FBD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D7B48E-6A10-4CD1-8B93-9F43EBA500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99050" y="3741738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name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F535848-38A3-41A1-935C-7EE44AC5EA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99131" y="4742164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phone number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110613EF-F055-4690-A57F-53022D7EC3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99131" y="4244540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848C012-1838-4B06-8800-87FF44D7EF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99131" y="5239788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2BF138-6674-404C-8257-36E9DF98E2B6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3F0C4C-2EE9-482F-93A9-3FAD8EE535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FD53C0-A90C-4146-9EE7-35095A9B6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D835C-D2D0-48AE-B41D-68954D2F2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1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| White |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F147C4-3907-4D81-885A-D1B788922C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C0303AB-34B5-42E9-A699-0E1CFB496FFE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FA08AB-0CD1-4847-9CF5-021AED9C27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6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+ Body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895352"/>
            <a:ext cx="8229600" cy="4216335"/>
          </a:xfrm>
        </p:spPr>
        <p:txBody>
          <a:bodyPr>
            <a:noAutofit/>
          </a:bodyPr>
          <a:lstStyle>
            <a:lvl1pPr marL="233363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BE7D4-FDCA-0F4E-B63D-291E8D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01E6AB-8035-CC44-8226-FB6BA86CD6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C484DE-C1C1-469C-B551-674270656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62C71E-481E-40C4-B127-343F97B5E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6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Airbus A3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AF6273-37A3-B740-A7A8-132053909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D4B321-F22B-1848-981B-E1D9F115E5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456B0A-17FA-4F23-99C6-FFF9DD6556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4BDE0EC-FB42-4280-974B-D4991CDF0C68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051639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A70BF4E7-2371-45C0-A5A4-4F67D08F79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5721692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7854311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Body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CF2EFB-1FFD-0640-A59A-CE7F226354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1401379"/>
            <a:ext cx="8229600" cy="4699617"/>
          </a:xfrm>
        </p:spPr>
        <p:txBody>
          <a:bodyPr>
            <a:noAutofit/>
          </a:bodyPr>
          <a:lstStyle>
            <a:lvl1pPr marL="233363" indent="-23336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39C789-234B-0041-B311-916160AEF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D81B83-6CD8-496D-93EF-AA192902CB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1CA858-FDD0-45C0-9675-5B7FE7D619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707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E33CA67-2743-BE45-A4E6-B088ACBBA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13725E-EEC9-A541-A129-451A9DC795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BA336-ADEA-4C33-B684-8FEDCDBD46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CC8829-338A-401F-B687-E15088553C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3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42A82-65F5-9643-8C5E-E126C1F2F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AE2AD8-54D8-45B1-97A4-19C87E9E13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F93A62-96B5-4C18-9D55-35BFB80919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92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+ Sub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AFF837-9556-424F-BF3B-DC25B3885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7EED0EA-774D-0F41-A218-DE820FFCF1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73737"/>
            <a:ext cx="3108960" cy="913107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A25B962-B6D5-E443-8523-A4362723BE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4212" y="1973736"/>
            <a:ext cx="6035040" cy="414267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303EEA9-2941-B74E-9117-7A9AD13BCA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886844"/>
            <a:ext cx="3108960" cy="3229565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09CE1B-EC33-4340-989A-4E157D4BA7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5F4D36-4D93-4E4D-B9F4-925D09033F9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2B08BB-F738-4524-9D01-0ADE0B00141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96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40DBD9-649C-9E44-A365-E9AF1300EC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919"/>
            <a:ext cx="3108960" cy="12218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115DFFC-CD2E-F041-805B-96932B19DA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94212" y="1555531"/>
            <a:ext cx="6035040" cy="45608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025509D-C23E-E24C-9625-BD927A967C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774731"/>
            <a:ext cx="3108960" cy="3341676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98B6A-953C-CB4D-B187-26021C9C7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FC3E81-F335-433A-9FBC-AC56E5F881E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A28F85-2EAC-4838-B1FA-FA63ADC79F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17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wo Column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0FBF85-F908-9543-AF8C-C05EF7A12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44BBBB-5C96-3A4C-B91C-AC2AB125B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8BA1BF-5A66-4EFA-B81C-322555173D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86392"/>
            <a:ext cx="4040188" cy="448955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86392"/>
            <a:ext cx="4041648" cy="4489556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EA7D62-B791-4230-9D13-BC135FBE5C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hree Column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82CE58-32D5-3345-8D45-4B2911C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6962E5-3DA9-814E-8D8E-BA7C9106E7C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A88C55-4E0F-4AF7-9E6D-4F042BB4B7D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71403"/>
            <a:ext cx="2651760" cy="442959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 marL="1371532" indent="0">
              <a:buClr>
                <a:schemeClr val="bg2"/>
              </a:buClr>
              <a:buNone/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5040" y="1671403"/>
            <a:ext cx="2651760" cy="442959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246120" y="1671403"/>
            <a:ext cx="2651760" cy="4429594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/>
            </a:lvl1pPr>
            <a:lvl2pPr>
              <a:buClr>
                <a:schemeClr val="accent1"/>
              </a:buClr>
              <a:defRPr sz="1400"/>
            </a:lvl2pPr>
            <a:lvl3pPr>
              <a:buClr>
                <a:schemeClr val="accent1"/>
              </a:buClr>
              <a:defRPr sz="120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17297-9694-4B92-AB28-4D7EB457FDD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5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70474BF-2C4F-CC48-B5CE-D6AB26F47A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1" y="13355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71AFDEE-92E8-CE48-A6CF-DFDDF3E12574}"/>
              </a:ext>
            </a:extLst>
          </p:cNvPr>
          <p:cNvSpPr txBox="1"/>
          <p:nvPr userDrawn="1"/>
        </p:nvSpPr>
        <p:spPr>
          <a:xfrm>
            <a:off x="457204" y="539394"/>
            <a:ext cx="2551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 spc="50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en-US" sz="2400" cap="none" spc="500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sz="2400" cap="all" spc="500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78E9DC-11A7-CF4E-B1F7-52C339AF06AB}"/>
              </a:ext>
            </a:extLst>
          </p:cNvPr>
          <p:cNvSpPr/>
          <p:nvPr userDrawn="1"/>
        </p:nvSpPr>
        <p:spPr>
          <a:xfrm>
            <a:off x="8503920" y="6363240"/>
            <a:ext cx="182880" cy="20005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r"/>
            <a:fld id="{84BE33A8-B07C-4AE5-8AD6-5B92B3138622}" type="slidenum">
              <a:rPr lang="en-US" altLang="en-US" sz="700" b="0" i="0" smtClean="0">
                <a:solidFill>
                  <a:schemeClr val="bg1"/>
                </a:solidFill>
                <a:latin typeface="Arial Regular"/>
                <a:cs typeface="DIN-Light"/>
              </a:rPr>
              <a:pPr algn="r"/>
              <a:t>‹#›</a:t>
            </a:fld>
            <a:endParaRPr lang="en-US" sz="7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1C16A8-A109-0A4F-A3F4-08BEEB86B2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3718B-005E-4FB4-A23D-6EC5FFFA377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112A1FBE-A9D1-4768-A014-62A805E39E02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8A351836-9938-4E8D-892A-41B27F96677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7200" y="1265490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name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B7F58DA-A4E9-49BD-9BA8-5F04479C587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7281" y="2265916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phone number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86900E2-37AA-407C-A137-FC07A820C1F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281" y="1768292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title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F820C-33D5-45E1-AFD2-ADA6C11B42B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7281" y="2763540"/>
            <a:ext cx="3652838" cy="49212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baseline="0" dirty="0"/>
            </a:lvl1pPr>
          </a:lstStyle>
          <a:p>
            <a:pPr marL="0" lvl="0" indent="0">
              <a:buFont typeface="Arial"/>
              <a:buNone/>
            </a:pPr>
            <a:r>
              <a:rPr lang="en-US" dirty="0"/>
              <a:t>Click to add email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59362-21A6-4483-BF13-6536BE10D3F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475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427775-5919-465A-86E5-6FFC1E9EF5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E488D-DA99-4072-9067-CFAE317566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11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| Black |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6CC304-B07F-4D2F-B774-8B934B64E1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3E370449-1A65-48EE-A2F9-98993E36068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C2A7D5-C5FB-4627-A298-842FFFC19D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Sikorsky UH-60 Black Haw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3356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98336A-9F71-C248-9CBF-1C801D8EDE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F1EDE78-79B6-48EF-A9DD-DC60367816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779F70D0-8260-4006-839E-04F817A4313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AB0F010D-B828-40B9-AE52-6EFDB30FBE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1129638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86D027-7F73-3549-A18A-ACDB4996E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70960" y="1796669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AB279E00-7A2C-9649-8C4B-9AE7F137F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0960" y="315479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4000E4-AD99-C64E-900A-574374A5C4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2916" y="315479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1F847F5-5806-BB40-B07F-707A955A28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372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22905973-7C65-CD49-9E0F-4DBDC1680E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9884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1C32E24-2580-5D43-B995-2396835B3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70960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3BC14DE-600F-904A-882B-632CEFE690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56276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8525BDA-9E2D-4E4A-B150-8B33FBFF1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09004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6A6156F0-B3B3-B54E-B4AA-2280CB0E13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1732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3" name="Text Placeholder 59">
            <a:extLst>
              <a:ext uri="{FF2B5EF4-FFF2-40B4-BE49-F238E27FC236}">
                <a16:creationId xmlns:a16="http://schemas.microsoft.com/office/drawing/2014/main" id="{B730A998-FD62-5A45-8706-B8B2F6D94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92452" y="3274502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14" name="Text Placeholder 59">
            <a:extLst>
              <a:ext uri="{FF2B5EF4-FFF2-40B4-BE49-F238E27FC236}">
                <a16:creationId xmlns:a16="http://schemas.microsoft.com/office/drawing/2014/main" id="{6BCA0892-C2E4-874B-9F78-460A50FF2AA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092452" y="3644601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1619C14F-C23A-3240-A68F-3400E8F929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30496" y="3274190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16" name="Text Placeholder 59">
            <a:extLst>
              <a:ext uri="{FF2B5EF4-FFF2-40B4-BE49-F238E27FC236}">
                <a16:creationId xmlns:a16="http://schemas.microsoft.com/office/drawing/2014/main" id="{DF6F7DA4-D221-184F-AFAA-96CAFB3EB1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30496" y="3644289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01EF6E2B-A140-6B46-95EC-C26EEF2C5DF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509004" y="3153849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8" name="Text Placeholder 59">
            <a:extLst>
              <a:ext uri="{FF2B5EF4-FFF2-40B4-BE49-F238E27FC236}">
                <a16:creationId xmlns:a16="http://schemas.microsoft.com/office/drawing/2014/main" id="{8372A007-1E56-DD4F-95D4-D6F179B0D42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68540" y="3274190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19" name="Text Placeholder 59">
            <a:extLst>
              <a:ext uri="{FF2B5EF4-FFF2-40B4-BE49-F238E27FC236}">
                <a16:creationId xmlns:a16="http://schemas.microsoft.com/office/drawing/2014/main" id="{AF15B580-5FC0-AE41-9453-D442E861782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68540" y="3644289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20" name="Text Placeholder 59">
            <a:extLst>
              <a:ext uri="{FF2B5EF4-FFF2-40B4-BE49-F238E27FC236}">
                <a16:creationId xmlns:a16="http://schemas.microsoft.com/office/drawing/2014/main" id="{1B48043B-6535-3540-9E7C-A16A63743AB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9372" y="530603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1" name="Text Placeholder 59">
            <a:extLst>
              <a:ext uri="{FF2B5EF4-FFF2-40B4-BE49-F238E27FC236}">
                <a16:creationId xmlns:a16="http://schemas.microsoft.com/office/drawing/2014/main" id="{5DD96210-07A3-874D-A1BD-E82B9F75C1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9372" y="5526882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2" name="Text Placeholder 59">
            <a:extLst>
              <a:ext uri="{FF2B5EF4-FFF2-40B4-BE49-F238E27FC236}">
                <a16:creationId xmlns:a16="http://schemas.microsoft.com/office/drawing/2014/main" id="{0EB995B8-F6A2-A443-BE25-CAF6DCBB123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119884" y="5306197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3" name="Text Placeholder 59">
            <a:extLst>
              <a:ext uri="{FF2B5EF4-FFF2-40B4-BE49-F238E27FC236}">
                <a16:creationId xmlns:a16="http://schemas.microsoft.com/office/drawing/2014/main" id="{162920C3-F533-EE49-954D-005B6FC4EB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119884" y="5527041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4" name="Text Placeholder 59">
            <a:extLst>
              <a:ext uri="{FF2B5EF4-FFF2-40B4-BE49-F238E27FC236}">
                <a16:creationId xmlns:a16="http://schemas.microsoft.com/office/drawing/2014/main" id="{C5F44C8F-B24F-7441-99EA-5534A03A6FF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70960" y="5300313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5" name="Text Placeholder 59">
            <a:extLst>
              <a:ext uri="{FF2B5EF4-FFF2-40B4-BE49-F238E27FC236}">
                <a16:creationId xmlns:a16="http://schemas.microsoft.com/office/drawing/2014/main" id="{407C84E8-8646-4649-A99B-9F0F6B05C3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70960" y="5521157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6" name="Text Placeholder 59">
            <a:extLst>
              <a:ext uri="{FF2B5EF4-FFF2-40B4-BE49-F238E27FC236}">
                <a16:creationId xmlns:a16="http://schemas.microsoft.com/office/drawing/2014/main" id="{64FC51D0-7A1F-C34B-9E89-56DAB96131B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61732" y="531117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7" name="Text Placeholder 59">
            <a:extLst>
              <a:ext uri="{FF2B5EF4-FFF2-40B4-BE49-F238E27FC236}">
                <a16:creationId xmlns:a16="http://schemas.microsoft.com/office/drawing/2014/main" id="{4E78E6C3-13B6-BF4C-ABF4-C4B4E06E3AD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761732" y="5536295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8" name="Text Placeholder 59">
            <a:extLst>
              <a:ext uri="{FF2B5EF4-FFF2-40B4-BE49-F238E27FC236}">
                <a16:creationId xmlns:a16="http://schemas.microsoft.com/office/drawing/2014/main" id="{88319710-BF79-8C42-8512-614A99C63DF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09004" y="531117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9" name="Text Placeholder 59">
            <a:extLst>
              <a:ext uri="{FF2B5EF4-FFF2-40B4-BE49-F238E27FC236}">
                <a16:creationId xmlns:a16="http://schemas.microsoft.com/office/drawing/2014/main" id="{B097FB0E-7ACE-8B4B-BF37-B65E8B9C2B9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509004" y="5536295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30" name="Text Placeholder 59">
            <a:extLst>
              <a:ext uri="{FF2B5EF4-FFF2-40B4-BE49-F238E27FC236}">
                <a16:creationId xmlns:a16="http://schemas.microsoft.com/office/drawing/2014/main" id="{3A6B78B5-29A2-0A45-8658-C95FE39D334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56276" y="5311502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31" name="Text Placeholder 59">
            <a:extLst>
              <a:ext uri="{FF2B5EF4-FFF2-40B4-BE49-F238E27FC236}">
                <a16:creationId xmlns:a16="http://schemas.microsoft.com/office/drawing/2014/main" id="{E468EAB2-6D0A-B642-A4C1-B3EB9320BA5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256276" y="5536619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32" name="Text Placeholder 59">
            <a:extLst>
              <a:ext uri="{FF2B5EF4-FFF2-40B4-BE49-F238E27FC236}">
                <a16:creationId xmlns:a16="http://schemas.microsoft.com/office/drawing/2014/main" id="{D0276434-9107-D748-8C41-1096F2B2DC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730496" y="1914801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33" name="Text Placeholder 59">
            <a:extLst>
              <a:ext uri="{FF2B5EF4-FFF2-40B4-BE49-F238E27FC236}">
                <a16:creationId xmlns:a16="http://schemas.microsoft.com/office/drawing/2014/main" id="{7EEDD216-D703-F346-98B7-14234A021C2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730496" y="2284900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044BBBB-5C96-3A4C-B91C-AC2AB125B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39C87C9-24D9-4AFB-BC0A-83E4BB63D7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60" y="6325900"/>
            <a:ext cx="1500696" cy="274320"/>
          </a:xfrm>
          <a:prstGeom prst="rect">
            <a:avLst/>
          </a:prstGeom>
        </p:spPr>
      </p:pic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70B0A6F7-636B-41F0-BA60-EBAF33DCF381}"/>
              </a:ext>
            </a:extLst>
          </p:cNvPr>
          <p:cNvSpPr>
            <a:spLocks noGrp="1"/>
          </p:cNvSpPr>
          <p:nvPr>
            <p:ph type="sldNum" sz="quarter" idx="68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1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C86D027-7F73-3549-A18A-ACDB4996E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70960" y="1796669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B279E00-7A2C-9649-8C4B-9AE7F137FB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70960" y="315479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94000E4-AD99-C64E-900A-574374A5C4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2916" y="315479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1F847F5-5806-BB40-B07F-707A955A28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372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2905973-7C65-CD49-9E0F-4DBDC1680E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9884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1C32E24-2580-5D43-B995-2396835B37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70960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13BC14DE-600F-904A-882B-632CEFE690B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256276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E8525BDA-9E2D-4E4A-B150-8B33FBFF14B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09004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6A6156F0-B3B3-B54E-B4AA-2280CB0E13A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761732" y="4449376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4" name="Text Placeholder 59">
            <a:extLst>
              <a:ext uri="{FF2B5EF4-FFF2-40B4-BE49-F238E27FC236}">
                <a16:creationId xmlns:a16="http://schemas.microsoft.com/office/drawing/2014/main" id="{B730A998-FD62-5A45-8706-B8B2F6D9467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092452" y="3274502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6BCA0892-C2E4-874B-9F78-460A50FF2AA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092452" y="3644601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6" name="Text Placeholder 59">
            <a:extLst>
              <a:ext uri="{FF2B5EF4-FFF2-40B4-BE49-F238E27FC236}">
                <a16:creationId xmlns:a16="http://schemas.microsoft.com/office/drawing/2014/main" id="{1619C14F-C23A-3240-A68F-3400E8F929F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730496" y="3274190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DF6F7DA4-D221-184F-AFAA-96CAFB3EB1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730496" y="3644289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01EF6E2B-A140-6B46-95EC-C26EEF2C5DFD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509004" y="3153849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9" name="Text Placeholder 59">
            <a:extLst>
              <a:ext uri="{FF2B5EF4-FFF2-40B4-BE49-F238E27FC236}">
                <a16:creationId xmlns:a16="http://schemas.microsoft.com/office/drawing/2014/main" id="{8372A007-1E56-DD4F-95D4-D6F179B0D42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68540" y="3274190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20" name="Text Placeholder 59">
            <a:extLst>
              <a:ext uri="{FF2B5EF4-FFF2-40B4-BE49-F238E27FC236}">
                <a16:creationId xmlns:a16="http://schemas.microsoft.com/office/drawing/2014/main" id="{AF15B580-5FC0-AE41-9453-D442E8617820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68540" y="3644289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21" name="Text Placeholder 59">
            <a:extLst>
              <a:ext uri="{FF2B5EF4-FFF2-40B4-BE49-F238E27FC236}">
                <a16:creationId xmlns:a16="http://schemas.microsoft.com/office/drawing/2014/main" id="{1B48043B-6535-3540-9E7C-A16A63743AB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09372" y="530603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2" name="Text Placeholder 59">
            <a:extLst>
              <a:ext uri="{FF2B5EF4-FFF2-40B4-BE49-F238E27FC236}">
                <a16:creationId xmlns:a16="http://schemas.microsoft.com/office/drawing/2014/main" id="{5DD96210-07A3-874D-A1BD-E82B9F75C1D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09372" y="5526882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3" name="Text Placeholder 59">
            <a:extLst>
              <a:ext uri="{FF2B5EF4-FFF2-40B4-BE49-F238E27FC236}">
                <a16:creationId xmlns:a16="http://schemas.microsoft.com/office/drawing/2014/main" id="{0EB995B8-F6A2-A443-BE25-CAF6DCBB123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119884" y="5306197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4" name="Text Placeholder 59">
            <a:extLst>
              <a:ext uri="{FF2B5EF4-FFF2-40B4-BE49-F238E27FC236}">
                <a16:creationId xmlns:a16="http://schemas.microsoft.com/office/drawing/2014/main" id="{162920C3-F533-EE49-954D-005B6FC4EB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119884" y="5527041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5" name="Text Placeholder 59">
            <a:extLst>
              <a:ext uri="{FF2B5EF4-FFF2-40B4-BE49-F238E27FC236}">
                <a16:creationId xmlns:a16="http://schemas.microsoft.com/office/drawing/2014/main" id="{C5F44C8F-B24F-7441-99EA-5534A03A6FF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3870960" y="5300313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6" name="Text Placeholder 59">
            <a:extLst>
              <a:ext uri="{FF2B5EF4-FFF2-40B4-BE49-F238E27FC236}">
                <a16:creationId xmlns:a16="http://schemas.microsoft.com/office/drawing/2014/main" id="{407C84E8-8646-4649-A99B-9F0F6B05C3A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70960" y="5521157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7" name="Text Placeholder 59">
            <a:extLst>
              <a:ext uri="{FF2B5EF4-FFF2-40B4-BE49-F238E27FC236}">
                <a16:creationId xmlns:a16="http://schemas.microsoft.com/office/drawing/2014/main" id="{64FC51D0-7A1F-C34B-9E89-56DAB96131BF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761732" y="531117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8" name="Text Placeholder 59">
            <a:extLst>
              <a:ext uri="{FF2B5EF4-FFF2-40B4-BE49-F238E27FC236}">
                <a16:creationId xmlns:a16="http://schemas.microsoft.com/office/drawing/2014/main" id="{4E78E6C3-13B6-BF4C-ABF4-C4B4E06E3AD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7761732" y="5536295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9" name="Text Placeholder 59">
            <a:extLst>
              <a:ext uri="{FF2B5EF4-FFF2-40B4-BE49-F238E27FC236}">
                <a16:creationId xmlns:a16="http://schemas.microsoft.com/office/drawing/2014/main" id="{88319710-BF79-8C42-8512-614A99C63DF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509004" y="531117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30" name="Text Placeholder 59">
            <a:extLst>
              <a:ext uri="{FF2B5EF4-FFF2-40B4-BE49-F238E27FC236}">
                <a16:creationId xmlns:a16="http://schemas.microsoft.com/office/drawing/2014/main" id="{B097FB0E-7ACE-8B4B-BF37-B65E8B9C2B9D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6509004" y="5536295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31" name="Text Placeholder 59">
            <a:extLst>
              <a:ext uri="{FF2B5EF4-FFF2-40B4-BE49-F238E27FC236}">
                <a16:creationId xmlns:a16="http://schemas.microsoft.com/office/drawing/2014/main" id="{3A6B78B5-29A2-0A45-8658-C95FE39D3349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256276" y="5311502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32" name="Text Placeholder 59">
            <a:extLst>
              <a:ext uri="{FF2B5EF4-FFF2-40B4-BE49-F238E27FC236}">
                <a16:creationId xmlns:a16="http://schemas.microsoft.com/office/drawing/2014/main" id="{E468EAB2-6D0A-B642-A4C1-B3EB9320BA56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256276" y="5536619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33" name="Text Placeholder 59">
            <a:extLst>
              <a:ext uri="{FF2B5EF4-FFF2-40B4-BE49-F238E27FC236}">
                <a16:creationId xmlns:a16="http://schemas.microsoft.com/office/drawing/2014/main" id="{D0276434-9107-D748-8C41-1096F2B2DCF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730496" y="1914801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34" name="Text Placeholder 59">
            <a:extLst>
              <a:ext uri="{FF2B5EF4-FFF2-40B4-BE49-F238E27FC236}">
                <a16:creationId xmlns:a16="http://schemas.microsoft.com/office/drawing/2014/main" id="{7EEDD216-D703-F346-98B7-14234A021C22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730496" y="2284900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044BBBB-5C96-3A4C-B91C-AC2AB125B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1166707"/>
            <a:ext cx="8229600" cy="411740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2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3D4A5-D2F3-4C41-8400-DCC452DB8617}"/>
              </a:ext>
            </a:extLst>
          </p:cNvPr>
          <p:cNvSpPr>
            <a:spLocks noGrp="1"/>
          </p:cNvSpPr>
          <p:nvPr>
            <p:ph type="sldNum" sz="quarter" idx="68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88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579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002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C_ARINC-backgroun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81252" y="1295400"/>
            <a:ext cx="5357947" cy="1012825"/>
          </a:xfrm>
        </p:spPr>
        <p:txBody>
          <a:bodyPr anchor="ctr"/>
          <a:lstStyle>
            <a:lvl1pPr algn="r">
              <a:defRPr sz="32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81252" y="2438400"/>
            <a:ext cx="5357947" cy="762000"/>
          </a:xfrm>
        </p:spPr>
        <p:txBody>
          <a:bodyPr/>
          <a:lstStyle>
            <a:lvl1pPr marL="0" indent="0" algn="r">
              <a:buFont typeface="Webdings" pitchFamily="18" charset="2"/>
              <a:buNone/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</a:t>
            </a:r>
          </a:p>
        </p:txBody>
      </p:sp>
      <p:pic>
        <p:nvPicPr>
          <p:cNvPr id="10" name="Picture 9" descr="RC-ARINC-terra-cotta-footer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5212"/>
            <a:ext cx="9144000" cy="659077"/>
          </a:xfrm>
          <a:prstGeom prst="rect">
            <a:avLst/>
          </a:prstGeom>
        </p:spPr>
      </p:pic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7535338" y="0"/>
            <a:ext cx="1146814" cy="153841"/>
            <a:chOff x="4518" y="0"/>
            <a:chExt cx="984" cy="132"/>
          </a:xfrm>
        </p:grpSpPr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518" y="0"/>
              <a:ext cx="284" cy="132"/>
            </a:xfrm>
            <a:custGeom>
              <a:avLst/>
              <a:gdLst>
                <a:gd name="T0" fmla="*/ 0 w 284"/>
                <a:gd name="T1" fmla="*/ 132 h 132"/>
                <a:gd name="T2" fmla="*/ 60 w 284"/>
                <a:gd name="T3" fmla="*/ 0 h 132"/>
                <a:gd name="T4" fmla="*/ 284 w 284"/>
                <a:gd name="T5" fmla="*/ 0 h 132"/>
                <a:gd name="T6" fmla="*/ 228 w 284"/>
                <a:gd name="T7" fmla="*/ 132 h 132"/>
                <a:gd name="T8" fmla="*/ 0 w 284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4870" y="0"/>
              <a:ext cx="284" cy="132"/>
            </a:xfrm>
            <a:custGeom>
              <a:avLst/>
              <a:gdLst>
                <a:gd name="T0" fmla="*/ 0 w 284"/>
                <a:gd name="T1" fmla="*/ 132 h 132"/>
                <a:gd name="T2" fmla="*/ 60 w 284"/>
                <a:gd name="T3" fmla="*/ 0 h 132"/>
                <a:gd name="T4" fmla="*/ 284 w 284"/>
                <a:gd name="T5" fmla="*/ 0 h 132"/>
                <a:gd name="T6" fmla="*/ 228 w 284"/>
                <a:gd name="T7" fmla="*/ 132 h 132"/>
                <a:gd name="T8" fmla="*/ 0 w 284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5218" y="0"/>
              <a:ext cx="284" cy="132"/>
            </a:xfrm>
            <a:custGeom>
              <a:avLst/>
              <a:gdLst>
                <a:gd name="T0" fmla="*/ 0 w 284"/>
                <a:gd name="T1" fmla="*/ 132 h 132"/>
                <a:gd name="T2" fmla="*/ 60 w 284"/>
                <a:gd name="T3" fmla="*/ 0 h 132"/>
                <a:gd name="T4" fmla="*/ 284 w 284"/>
                <a:gd name="T5" fmla="*/ 0 h 132"/>
                <a:gd name="T6" fmla="*/ 228 w 284"/>
                <a:gd name="T7" fmla="*/ 132 h 132"/>
                <a:gd name="T8" fmla="*/ 0 w 284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293584" y="5917871"/>
            <a:ext cx="3143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700" dirty="0" smtClean="0">
                <a:latin typeface="Verdana" pitchFamily="34" charset="0"/>
              </a:rPr>
              <a:t>© 2014 Rockwell Collins. </a:t>
            </a:r>
          </a:p>
          <a:p>
            <a:pPr algn="l">
              <a:defRPr/>
            </a:pPr>
            <a:r>
              <a:rPr lang="en-US" sz="700" dirty="0" smtClean="0">
                <a:latin typeface="Verdana" pitchFamily="34" charset="0"/>
              </a:rPr>
              <a:t>All rights reserved.</a:t>
            </a:r>
            <a:endParaRPr lang="en-US" sz="7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8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Helicop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0EB50D-A21D-7341-9A21-5DF370FB0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09496-1034-4DD1-920E-C504871318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39C48B9-33B6-4FC3-8176-C63B1803945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bg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bg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A906C359-CA55-45A9-98D7-86BEF232A8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48523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Ground Sold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C7BA6-DBB5-964D-A2DE-ECA6D8AEB72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E74A40-3DAD-415A-9AE3-DE02F77553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6BC5830-EF11-4653-AD7E-49E885F80F2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472A83B6-309B-4DCD-A765-6CBC066BA5E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40920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Cabin Ch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5"/>
          <a:stretch/>
        </p:blipFill>
        <p:spPr>
          <a:xfrm>
            <a:off x="1" y="13355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4504F2-6FB9-CF47-B7EB-7C1262F208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7265FF-7AA7-4BA7-8526-042B136812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766E56C-DFD7-4372-B0F1-AA2F70C8AC00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297A0BB-A5C2-41B5-81D3-4D7128D290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6556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Ha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9FFCA-C102-834E-AF56-E25BB0BB9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4" b="190"/>
          <a:stretch/>
        </p:blipFill>
        <p:spPr>
          <a:xfrm>
            <a:off x="-5" y="0"/>
            <a:ext cx="9144005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672D2E-859C-CF49-AE09-E7CEA0CF2E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1D19F-D410-4601-B618-240BC8E889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1BCDC3C-ED89-4F0B-B990-1632C0A32DC7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  <a:cs typeface="DIN-Light"/>
              <a:sym typeface="Verdana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21B555-EC92-4342-9F04-A156816202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66828"/>
            <a:ext cx="4871884" cy="1617613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3EE53CC0-1EB8-4A24-831A-68065F791FB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2136881"/>
            <a:ext cx="4871884" cy="447915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</p:spTree>
    <p:extLst>
      <p:ext uri="{BB962C8B-B14F-4D97-AF65-F5344CB8AC3E}">
        <p14:creationId xmlns:p14="http://schemas.microsoft.com/office/powerpoint/2010/main" val="3522376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66827"/>
            <a:ext cx="8229600" cy="758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HERE. ALL CAPS. WHITE. 24 PT.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8537"/>
            <a:ext cx="8229600" cy="4627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3BA30-DF15-4BDC-A008-1FEB37C844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0" y="6464808"/>
            <a:ext cx="4119372" cy="13716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en-US" sz="600" spc="0" baseline="0" dirty="0">
                <a:solidFill>
                  <a:schemeClr val="accent1"/>
                </a:solidFill>
              </a:defRPr>
            </a:lvl1pPr>
          </a:lstStyle>
          <a:p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C4FEAD9-37A0-4FDC-BE66-90B208D270EA}"/>
              </a:ext>
            </a:extLst>
          </p:cNvPr>
          <p:cNvSpPr txBox="1">
            <a:spLocks/>
          </p:cNvSpPr>
          <p:nvPr userDrawn="1"/>
        </p:nvSpPr>
        <p:spPr>
          <a:xfrm>
            <a:off x="4193395" y="6321583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cs typeface="DIN-Light"/>
              </a:rPr>
              <a:t>© 2018 </a:t>
            </a:r>
            <a:r>
              <a:rPr lang="en-US" dirty="0">
                <a:solidFill>
                  <a:schemeClr val="tx1"/>
                </a:solidFill>
              </a:rPr>
              <a:t>Collins Aerospace, a United Technologies company. All rights reserved.</a:t>
            </a:r>
            <a:endParaRPr lang="en-US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660746-991F-4DDD-9457-1547A91207C7}"/>
              </a:ext>
            </a:extLst>
          </p:cNvPr>
          <p:cNvPicPr>
            <a:picLocks noChangeAspect="1"/>
          </p:cNvPicPr>
          <p:nvPr userDrawn="1"/>
        </p:nvPicPr>
        <p:blipFill>
          <a:blip r:embed="rId5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25900"/>
            <a:ext cx="1500696" cy="2743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53CC7-CC34-485F-9058-570C6AE49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50808" y="6355080"/>
            <a:ext cx="228600" cy="20005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lvl1pPr>
              <a:defRPr lang="en-US" sz="700" b="0" i="0" smtClean="0">
                <a:solidFill>
                  <a:schemeClr val="tx1"/>
                </a:solidFill>
                <a:latin typeface="Arial Regular"/>
                <a:cs typeface="DIN-Light"/>
              </a:defRPr>
            </a:lvl1pPr>
          </a:lstStyle>
          <a:p>
            <a:pPr algn="r"/>
            <a:fld id="{2616A3DB-B285-4759-BE35-B558C401690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5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01" r:id="rId1"/>
    <p:sldLayoutId id="2147484104" r:id="rId2"/>
    <p:sldLayoutId id="2147484106" r:id="rId3"/>
    <p:sldLayoutId id="2147484108" r:id="rId4"/>
    <p:sldLayoutId id="2147484328" r:id="rId5"/>
    <p:sldLayoutId id="2147484133" r:id="rId6"/>
    <p:sldLayoutId id="2147484329" r:id="rId7"/>
    <p:sldLayoutId id="2147484335" r:id="rId8"/>
    <p:sldLayoutId id="2147484343" r:id="rId9"/>
    <p:sldLayoutId id="2147484351" r:id="rId10"/>
    <p:sldLayoutId id="2147484353" r:id="rId11"/>
    <p:sldLayoutId id="2147484404" r:id="rId12"/>
    <p:sldLayoutId id="2147484405" r:id="rId13"/>
    <p:sldLayoutId id="2147484383" r:id="rId14"/>
    <p:sldLayoutId id="2147484384" r:id="rId15"/>
    <p:sldLayoutId id="2147484385" r:id="rId16"/>
    <p:sldLayoutId id="2147484386" r:id="rId17"/>
    <p:sldLayoutId id="2147484387" r:id="rId18"/>
    <p:sldLayoutId id="2147484389" r:id="rId19"/>
    <p:sldLayoutId id="2147484390" r:id="rId20"/>
    <p:sldLayoutId id="2147484391" r:id="rId21"/>
    <p:sldLayoutId id="2147484342" r:id="rId22"/>
    <p:sldLayoutId id="2147484393" r:id="rId23"/>
    <p:sldLayoutId id="2147484406" r:id="rId24"/>
    <p:sldLayoutId id="2147484183" r:id="rId25"/>
    <p:sldLayoutId id="2147484398" r:id="rId26"/>
    <p:sldLayoutId id="2147484399" r:id="rId27"/>
    <p:sldLayoutId id="2147484243" r:id="rId28"/>
    <p:sldLayoutId id="2147484244" r:id="rId29"/>
    <p:sldLayoutId id="2147484245" r:id="rId30"/>
    <p:sldLayoutId id="2147484246" r:id="rId31"/>
    <p:sldLayoutId id="2147484425" r:id="rId32"/>
    <p:sldLayoutId id="2147484426" r:id="rId33"/>
    <p:sldLayoutId id="2147484247" r:id="rId34"/>
    <p:sldLayoutId id="2147484248" r:id="rId35"/>
    <p:sldLayoutId id="2147484316" r:id="rId36"/>
    <p:sldLayoutId id="2147484252" r:id="rId37"/>
    <p:sldLayoutId id="2147484407" r:id="rId38"/>
    <p:sldLayoutId id="2147484409" r:id="rId39"/>
    <p:sldLayoutId id="2147484410" r:id="rId40"/>
    <p:sldLayoutId id="2147484411" r:id="rId41"/>
    <p:sldLayoutId id="2147484412" r:id="rId42"/>
    <p:sldLayoutId id="2147484427" r:id="rId43"/>
    <p:sldLayoutId id="2147484428" r:id="rId44"/>
    <p:sldLayoutId id="2147484417" r:id="rId45"/>
    <p:sldLayoutId id="2147484418" r:id="rId46"/>
    <p:sldLayoutId id="2147484420" r:id="rId47"/>
    <p:sldLayoutId id="2147484421" r:id="rId48"/>
    <p:sldLayoutId id="2147484422" r:id="rId49"/>
    <p:sldLayoutId id="2147484423" r:id="rId50"/>
    <p:sldLayoutId id="2147484424" r:id="rId51"/>
    <p:sldLayoutId id="2147484429" r:id="rId52"/>
    <p:sldLayoutId id="2147484432" r:id="rId53"/>
    <p:sldLayoutId id="2147484433" r:id="rId54"/>
  </p:sldLayoutIdLst>
  <p:hf hdr="0" dt="0"/>
  <p:txStyles>
    <p:titleStyle>
      <a:lvl1pPr algn="l" defTabSz="457178" rtl="0" eaLnBrk="1" latinLnBrk="0" hangingPunct="1">
        <a:spcBef>
          <a:spcPct val="0"/>
        </a:spcBef>
        <a:buNone/>
        <a:defRPr sz="2400" b="0" i="0" kern="1200" cap="all" spc="3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4571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5425" algn="l" defTabSz="4571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4" indent="-228588" algn="l" defTabSz="4571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8" algn="l" defTabSz="457178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7" indent="-228588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2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7CEB98-760C-4B65-822F-355EE1130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Collins Aerospace Proprietary. This document contains no export controlled technical data.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A2ABEC-D7CF-4251-8EBE-C31AC7B5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3216"/>
            <a:ext cx="8367204" cy="1617613"/>
          </a:xfrm>
        </p:spPr>
        <p:txBody>
          <a:bodyPr/>
          <a:lstStyle/>
          <a:p>
            <a:r>
              <a:rPr lang="en-US" dirty="0" smtClean="0"/>
              <a:t>Improving RESILIENCE OF VDLM2 COMMUNICATIONS IN THE PRESENCE OF</a:t>
            </a:r>
            <a:br>
              <a:rPr lang="en-US" dirty="0" smtClean="0"/>
            </a:br>
            <a:r>
              <a:rPr lang="en-US" dirty="0" smtClean="0"/>
              <a:t>BROADBAND VHF interference 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D2B656-9A07-4352-9E0F-82995292F9F9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457200" y="3673233"/>
            <a:ext cx="4871884" cy="447915"/>
          </a:xfrm>
        </p:spPr>
        <p:txBody>
          <a:bodyPr/>
          <a:lstStyle/>
          <a:p>
            <a:r>
              <a:rPr lang="en-US" dirty="0" smtClean="0"/>
              <a:t>APRIL 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9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125" y="470183"/>
            <a:ext cx="8229600" cy="758500"/>
          </a:xfrm>
        </p:spPr>
        <p:txBody>
          <a:bodyPr/>
          <a:lstStyle/>
          <a:p>
            <a:r>
              <a:rPr lang="en-US" dirty="0"/>
              <a:t>Analyzer Display:  </a:t>
            </a:r>
            <a:br>
              <a:rPr lang="en-US" dirty="0"/>
            </a:br>
            <a:r>
              <a:rPr lang="en-US" dirty="0"/>
              <a:t>LEDs </a:t>
            </a:r>
            <a:r>
              <a:rPr lang="en-US" dirty="0" smtClean="0"/>
              <a:t>OFF: Background </a:t>
            </a:r>
            <a:r>
              <a:rPr lang="en-US" dirty="0"/>
              <a:t>Noise </a:t>
            </a:r>
            <a:r>
              <a:rPr lang="en-US" dirty="0" smtClean="0"/>
              <a:t>is Reduced by 40dB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56656"/>
            <a:ext cx="78676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24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98" y="126974"/>
            <a:ext cx="8229600" cy="758500"/>
          </a:xfrm>
        </p:spPr>
        <p:txBody>
          <a:bodyPr/>
          <a:lstStyle/>
          <a:p>
            <a:r>
              <a:rPr lang="en-US" dirty="0" smtClean="0"/>
              <a:t>LAB Testing of </a:t>
            </a:r>
            <a:r>
              <a:rPr lang="en-US" dirty="0" err="1" smtClean="0"/>
              <a:t>feit</a:t>
            </a:r>
            <a:r>
              <a:rPr lang="en-US" dirty="0" smtClean="0"/>
              <a:t> LED spotlight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299" y="2475612"/>
            <a:ext cx="4921509" cy="3689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78" y="3862688"/>
            <a:ext cx="2969009" cy="22252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3103" y="975957"/>
            <a:ext cx="8117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Using </a:t>
            </a:r>
            <a:r>
              <a:rPr lang="en-US" dirty="0" err="1"/>
              <a:t>Keysight</a:t>
            </a:r>
            <a:r>
              <a:rPr lang="en-US" dirty="0"/>
              <a:t> MXA Signal Analyzer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Wideband </a:t>
            </a:r>
            <a:r>
              <a:rPr lang="en-US" dirty="0"/>
              <a:t>noise from 127 MHz to 137 </a:t>
            </a:r>
            <a:r>
              <a:rPr lang="en-US" dirty="0" err="1"/>
              <a:t>MHz</a:t>
            </a:r>
            <a:r>
              <a:rPr lang="en-US" dirty="0" err="1" smtClean="0"/>
              <a:t>.</a:t>
            </a:r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Spec A Settings: 136.975 </a:t>
            </a:r>
            <a:r>
              <a:rPr lang="en-US" dirty="0"/>
              <a:t>MHz, Span is 25 kHz, Res BW 100 </a:t>
            </a:r>
            <a:r>
              <a:rPr lang="en-US" dirty="0" smtClean="0"/>
              <a:t>Hz</a:t>
            </a:r>
          </a:p>
          <a:p>
            <a:pPr marL="285750" indent="-285750">
              <a:buFontTx/>
              <a:buChar char="-"/>
            </a:pPr>
            <a:r>
              <a:rPr lang="en-US" b="1" dirty="0" smtClean="0"/>
              <a:t>Noise:   -59 </a:t>
            </a:r>
            <a:r>
              <a:rPr lang="en-US" b="1" dirty="0" err="1" smtClean="0"/>
              <a:t>dBm</a:t>
            </a:r>
            <a:r>
              <a:rPr lang="en-US" b="1" dirty="0" smtClean="0"/>
              <a:t> Surface,  -65 </a:t>
            </a:r>
            <a:r>
              <a:rPr lang="en-US" b="1" dirty="0" err="1" smtClean="0"/>
              <a:t>dBm</a:t>
            </a:r>
            <a:r>
              <a:rPr lang="en-US" b="1" dirty="0" smtClean="0"/>
              <a:t> @  2 </a:t>
            </a:r>
            <a:r>
              <a:rPr lang="en-US" b="1" dirty="0" err="1" smtClean="0"/>
              <a:t>ft</a:t>
            </a:r>
            <a:r>
              <a:rPr lang="en-US" b="1" dirty="0" smtClean="0"/>
              <a:t>;   -72 </a:t>
            </a:r>
            <a:r>
              <a:rPr lang="en-US" b="1" dirty="0" err="1" smtClean="0"/>
              <a:t>dBm</a:t>
            </a:r>
            <a:r>
              <a:rPr lang="en-US" b="1" dirty="0" smtClean="0"/>
              <a:t> @ 4 </a:t>
            </a:r>
            <a:r>
              <a:rPr lang="en-US" b="1" dirty="0" err="1" smtClean="0"/>
              <a:t>ft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1627" y="3467100"/>
            <a:ext cx="3532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FEIT Electric PAR38 LED Spotlight</a:t>
            </a:r>
          </a:p>
        </p:txBody>
      </p:sp>
    </p:spTree>
    <p:extLst>
      <p:ext uri="{BB962C8B-B14F-4D97-AF65-F5344CB8AC3E}">
        <p14:creationId xmlns:p14="http://schemas.microsoft.com/office/powerpoint/2010/main" val="2946983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60837"/>
            <a:ext cx="8229600" cy="411740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GLOBAlink</a:t>
            </a:r>
            <a:r>
              <a:rPr lang="en-US" dirty="0" smtClean="0"/>
              <a:t>/VHF Experience… </a:t>
            </a:r>
            <a:endParaRPr lang="en-US" dirty="0"/>
          </a:p>
          <a:p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382386" y="305554"/>
            <a:ext cx="8229600" cy="758500"/>
          </a:xfrm>
        </p:spPr>
        <p:txBody>
          <a:bodyPr/>
          <a:lstStyle/>
          <a:p>
            <a:r>
              <a:rPr lang="en-US" dirty="0" smtClean="0"/>
              <a:t>Assessment :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0"/>
          </p:nvPr>
        </p:nvSpPr>
        <p:spPr>
          <a:xfrm>
            <a:off x="457200" y="1372577"/>
            <a:ext cx="8229600" cy="4739111"/>
          </a:xfrm>
        </p:spPr>
        <p:txBody>
          <a:bodyPr/>
          <a:lstStyle/>
          <a:p>
            <a:r>
              <a:rPr lang="en-US" sz="1800" dirty="0" smtClean="0"/>
              <a:t>The proliferation of LED lighting is continuing as airport authorities look for ways to conserve energy and reduce cost </a:t>
            </a:r>
          </a:p>
          <a:p>
            <a:pPr lvl="1"/>
            <a:r>
              <a:rPr lang="en-US" sz="1800" dirty="0" smtClean="0"/>
              <a:t>LED light does </a:t>
            </a:r>
            <a:r>
              <a:rPr lang="en-US" sz="1800" dirty="0"/>
              <a:t>not cause </a:t>
            </a:r>
            <a:r>
              <a:rPr lang="en-US" sz="1800" dirty="0" smtClean="0"/>
              <a:t>interference;  the embedded </a:t>
            </a:r>
            <a:r>
              <a:rPr lang="en-US" sz="1800" dirty="0"/>
              <a:t>AC to DC power </a:t>
            </a:r>
            <a:r>
              <a:rPr lang="en-US" sz="1800" dirty="0" smtClean="0"/>
              <a:t>supply does…</a:t>
            </a:r>
          </a:p>
          <a:p>
            <a:pPr lvl="1"/>
            <a:r>
              <a:rPr lang="en-US" sz="1800" dirty="0" smtClean="0"/>
              <a:t>30 </a:t>
            </a:r>
            <a:r>
              <a:rPr lang="en-US" sz="1800" dirty="0"/>
              <a:t>to 300 MHz band particularly susceptible </a:t>
            </a:r>
            <a:endParaRPr lang="en-US" sz="1800" dirty="0" smtClean="0"/>
          </a:p>
          <a:p>
            <a:pPr lvl="1"/>
            <a:endParaRPr lang="en-US" sz="1800" dirty="0"/>
          </a:p>
          <a:p>
            <a:r>
              <a:rPr lang="en-US" sz="1800" dirty="0" smtClean="0"/>
              <a:t>The effectiveness of previous outreach programs </a:t>
            </a:r>
            <a:r>
              <a:rPr lang="en-US" sz="1800" dirty="0"/>
              <a:t>(</a:t>
            </a:r>
            <a:r>
              <a:rPr lang="en-US" sz="1800" dirty="0" smtClean="0"/>
              <a:t>AEEC) to </a:t>
            </a:r>
            <a:r>
              <a:rPr lang="en-US" sz="1800" dirty="0"/>
              <a:t>warn the aviation industry of the potential troubles with </a:t>
            </a:r>
            <a:r>
              <a:rPr lang="en-US" sz="1800" dirty="0" smtClean="0"/>
              <a:t>low </a:t>
            </a:r>
            <a:r>
              <a:rPr lang="en-US" sz="1800" dirty="0"/>
              <a:t>cost </a:t>
            </a:r>
            <a:r>
              <a:rPr lang="en-US" sz="1800" dirty="0" smtClean="0"/>
              <a:t>LEDs is unknown.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 smtClean="0"/>
              <a:t>We can expect the continued introduction of new classes of products such as Ethernet converters and </a:t>
            </a:r>
            <a:r>
              <a:rPr lang="en-US" sz="1800" dirty="0" err="1" smtClean="0"/>
              <a:t>WiFi</a:t>
            </a:r>
            <a:r>
              <a:rPr lang="en-US" sz="1800" dirty="0" smtClean="0"/>
              <a:t> devices to be introduced into the airport environment.</a:t>
            </a:r>
          </a:p>
          <a:p>
            <a:endParaRPr lang="en-US" sz="1800" dirty="0"/>
          </a:p>
          <a:p>
            <a:r>
              <a:rPr lang="en-US" sz="1800" dirty="0" smtClean="0"/>
              <a:t>While VDL may not be the root cause,  we must consider options that could make </a:t>
            </a:r>
            <a:r>
              <a:rPr lang="en-US" sz="1800" dirty="0"/>
              <a:t>VDLM2</a:t>
            </a:r>
            <a:r>
              <a:rPr lang="en-US" sz="1800" dirty="0" smtClean="0"/>
              <a:t> less susceptible to these interference 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4073" y="231647"/>
            <a:ext cx="8229600" cy="758500"/>
          </a:xfrm>
        </p:spPr>
        <p:txBody>
          <a:bodyPr/>
          <a:lstStyle/>
          <a:p>
            <a:r>
              <a:rPr lang="en-US" dirty="0" smtClean="0"/>
              <a:t>TWO interference impacts: </a:t>
            </a:r>
            <a:br>
              <a:rPr lang="en-US" dirty="0" smtClean="0"/>
            </a:br>
            <a:r>
              <a:rPr lang="en-US" dirty="0" smtClean="0"/>
              <a:t>We can take actions to help with one: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683029"/>
            <a:ext cx="8229600" cy="443058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Interference on the VDL Channel can cause two impacts: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A)  Interfering signals on the VDL channel make it impossible to decode the uplinks and or downlink VDL transmissions,  or,…</a:t>
            </a:r>
          </a:p>
          <a:p>
            <a:endParaRPr lang="en-US" b="1" dirty="0"/>
          </a:p>
          <a:p>
            <a:r>
              <a:rPr lang="en-US" b="1" dirty="0" smtClean="0"/>
              <a:t>B)  Interfering signals on the VDL channel are not strong enough to prevent the decoding of uplinks and downlinks; but, the aircraft will not attempt to transmit because it considers the channel busy.  </a:t>
            </a:r>
          </a:p>
          <a:p>
            <a:endParaRPr lang="en-US" b="1" dirty="0"/>
          </a:p>
          <a:p>
            <a:r>
              <a:rPr lang="en-US" b="1" dirty="0" smtClean="0"/>
              <a:t>Most of our recent events fall into category B.    The aircraft could successfully communicate but it will not because the channel is busy.  </a:t>
            </a:r>
          </a:p>
          <a:p>
            <a:endParaRPr lang="en-US" dirty="0"/>
          </a:p>
          <a:p>
            <a:r>
              <a:rPr lang="en-US" b="1" dirty="0" smtClean="0">
                <a:solidFill>
                  <a:schemeClr val="accent1"/>
                </a:solidFill>
              </a:rPr>
              <a:t>In the rest of this presentation, we consider an approach to solve category B – the VDR considers the channel is busy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95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2756" y="3680690"/>
            <a:ext cx="6467302" cy="1617613"/>
          </a:xfrm>
        </p:spPr>
        <p:txBody>
          <a:bodyPr/>
          <a:lstStyle/>
          <a:p>
            <a:r>
              <a:rPr lang="en-US" dirty="0" smtClean="0"/>
              <a:t>A review of industry standards for channel busy detection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01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RTCA Standards for CBD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lvl="0"/>
            <a:r>
              <a:rPr lang="en-US" sz="1800" dirty="0" smtClean="0"/>
              <a:t>RTCA </a:t>
            </a:r>
            <a:r>
              <a:rPr lang="en-US" sz="1800" dirty="0"/>
              <a:t>DO-224D – “Signal-In-Space Minimum Aviation System Performance Standards (MASPS) For Advanced VHF Digital </a:t>
            </a:r>
            <a:r>
              <a:rPr lang="en-US" sz="1800" dirty="0" smtClean="0"/>
              <a:t>Data” </a:t>
            </a:r>
          </a:p>
          <a:p>
            <a:pPr lvl="0"/>
            <a:r>
              <a:rPr lang="en-US" sz="1800" b="1" dirty="0" smtClean="0"/>
              <a:t>Requirements</a:t>
            </a:r>
            <a:r>
              <a:rPr lang="en-US" sz="1800" b="1" dirty="0"/>
              <a:t>:</a:t>
            </a:r>
            <a:endParaRPr lang="en-US" sz="1800" dirty="0"/>
          </a:p>
          <a:p>
            <a:pPr lvl="1"/>
            <a:r>
              <a:rPr lang="en-US" sz="1800" dirty="0"/>
              <a:t>Idle to Busy -98dBm</a:t>
            </a:r>
          </a:p>
          <a:p>
            <a:pPr lvl="1"/>
            <a:r>
              <a:rPr lang="en-US" sz="1800" dirty="0"/>
              <a:t>Busy to Idle -100 </a:t>
            </a:r>
            <a:r>
              <a:rPr lang="en-US" sz="1800" dirty="0" err="1" smtClean="0"/>
              <a:t>dBm</a:t>
            </a:r>
            <a:endParaRPr lang="en-US" sz="1800" dirty="0" smtClean="0"/>
          </a:p>
          <a:p>
            <a:pPr lvl="1"/>
            <a:r>
              <a:rPr lang="en-US" sz="1800" dirty="0" smtClean="0">
                <a:solidFill>
                  <a:srgbClr val="002060"/>
                </a:solidFill>
              </a:rPr>
              <a:t>Many aircraft VDRs appear to be using this standard.</a:t>
            </a:r>
            <a:endParaRPr lang="en-US" sz="1800" dirty="0">
              <a:solidFill>
                <a:srgbClr val="002060"/>
              </a:solidFill>
            </a:endParaRPr>
          </a:p>
          <a:p>
            <a:pPr lvl="0"/>
            <a:endParaRPr lang="en-US" sz="1800" dirty="0" smtClean="0"/>
          </a:p>
          <a:p>
            <a:pPr lvl="0"/>
            <a:endParaRPr lang="en-US" sz="1800" dirty="0"/>
          </a:p>
          <a:p>
            <a:pPr lvl="0"/>
            <a:r>
              <a:rPr lang="en-US" sz="1800" dirty="0" smtClean="0"/>
              <a:t>RTCA </a:t>
            </a:r>
            <a:r>
              <a:rPr lang="en-US" sz="1800" dirty="0"/>
              <a:t>DO 281C – “Minimum Operational Performance Standards (MOPS) for Aircraft VDL Mode 2 Physical Link and Network Layer”</a:t>
            </a:r>
          </a:p>
          <a:p>
            <a:r>
              <a:rPr lang="en-US" sz="1800" b="1" dirty="0"/>
              <a:t>Requirements:</a:t>
            </a:r>
            <a:endParaRPr lang="en-US" sz="1800" dirty="0"/>
          </a:p>
          <a:p>
            <a:pPr lvl="1"/>
            <a:r>
              <a:rPr lang="en-US" sz="1800" dirty="0"/>
              <a:t>Refers back to DO-224D</a:t>
            </a:r>
            <a:r>
              <a:rPr lang="en-US" sz="1800" dirty="0" smtClean="0"/>
              <a:t>.</a:t>
            </a:r>
          </a:p>
          <a:p>
            <a:pPr lvl="1"/>
            <a:r>
              <a:rPr lang="en-US" sz="1800" dirty="0" smtClean="0"/>
              <a:t>Tests </a:t>
            </a:r>
            <a:r>
              <a:rPr lang="en-US" sz="1800" dirty="0"/>
              <a:t>are based on Idle to Busy -98dBm and Busy to Idle -100 </a:t>
            </a:r>
            <a:r>
              <a:rPr lang="en-US" sz="1800" dirty="0" err="1" smtClean="0"/>
              <a:t>dBm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7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ICAO standards for CBD: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251806"/>
            <a:ext cx="8229600" cy="4430588"/>
          </a:xfrm>
        </p:spPr>
        <p:txBody>
          <a:bodyPr/>
          <a:lstStyle/>
          <a:p>
            <a:pPr lvl="0"/>
            <a:r>
              <a:rPr lang="en-US" sz="1800" dirty="0" smtClean="0"/>
              <a:t>ICAO </a:t>
            </a:r>
            <a:r>
              <a:rPr lang="en-US" sz="1800" dirty="0"/>
              <a:t>Doc 9776 Manual on VHF Digital Link (VDL) Mode 2, </a:t>
            </a:r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Ed.</a:t>
            </a:r>
          </a:p>
          <a:p>
            <a:pPr lvl="0"/>
            <a:r>
              <a:rPr lang="en-US" sz="1800" b="1" dirty="0" smtClean="0"/>
              <a:t>Requirements</a:t>
            </a:r>
            <a:r>
              <a:rPr lang="en-US" sz="1800" b="1" dirty="0"/>
              <a:t>: </a:t>
            </a:r>
            <a:endParaRPr lang="en-US" sz="1800" dirty="0"/>
          </a:p>
          <a:p>
            <a:pPr lvl="1"/>
            <a:r>
              <a:rPr lang="en-US" sz="1800" dirty="0"/>
              <a:t>None</a:t>
            </a:r>
          </a:p>
          <a:p>
            <a:pPr lvl="1"/>
            <a:r>
              <a:rPr lang="en-US" sz="1800" dirty="0"/>
              <a:t>Implementation Aspects suggests that the receiver may use a noise floor estimator that dynamically adjusts the busy/idle levels.</a:t>
            </a:r>
          </a:p>
          <a:p>
            <a:pPr lvl="0"/>
            <a:endParaRPr lang="en-US" sz="1800" dirty="0" smtClean="0"/>
          </a:p>
          <a:p>
            <a:r>
              <a:rPr lang="en-US" sz="1800" dirty="0" smtClean="0"/>
              <a:t>International </a:t>
            </a:r>
            <a:r>
              <a:rPr lang="en-US" sz="1800" dirty="0"/>
              <a:t>Standards and Recommended Practices </a:t>
            </a:r>
            <a:r>
              <a:rPr lang="en-US" sz="1800" dirty="0" smtClean="0"/>
              <a:t>(SARPS) Aeronautical </a:t>
            </a:r>
            <a:r>
              <a:rPr lang="en-US" sz="1800" dirty="0"/>
              <a:t>Telecommunications, Annex 10 To the Convention on International Civil Aviation, Volume III, (Part I   Digital Data Communication Systems; Part II Voice Communication Systems)”, Incorporating Amendments up to 88A </a:t>
            </a:r>
          </a:p>
          <a:p>
            <a:r>
              <a:rPr lang="en-US" sz="1800" b="1" dirty="0"/>
              <a:t>Requirements:</a:t>
            </a:r>
            <a:endParaRPr lang="en-US" sz="1800" dirty="0"/>
          </a:p>
          <a:p>
            <a:pPr lvl="1"/>
            <a:r>
              <a:rPr lang="en-US" sz="1800" dirty="0"/>
              <a:t>Idle to Busy -90dBm</a:t>
            </a:r>
          </a:p>
          <a:p>
            <a:pPr lvl="1"/>
            <a:r>
              <a:rPr lang="en-US" sz="1800" dirty="0"/>
              <a:t>Busy to Idle -92 </a:t>
            </a:r>
            <a:r>
              <a:rPr lang="en-US" sz="1800" dirty="0" err="1" smtClean="0"/>
              <a:t>dBm</a:t>
            </a:r>
            <a:endParaRPr lang="en-US" sz="1800" dirty="0" smtClean="0"/>
          </a:p>
          <a:p>
            <a:r>
              <a:rPr lang="en-US" sz="1800" dirty="0">
                <a:solidFill>
                  <a:srgbClr val="7030A0"/>
                </a:solidFill>
              </a:rPr>
              <a:t>Note:  Collins IMS RGS Transceivers employ this standard.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698" y="283947"/>
            <a:ext cx="8229600" cy="758500"/>
          </a:xfrm>
        </p:spPr>
        <p:txBody>
          <a:bodyPr/>
          <a:lstStyle/>
          <a:p>
            <a:r>
              <a:rPr lang="en-US" dirty="0" smtClean="0"/>
              <a:t>AEEC (ARINC) standards for CBD &amp; summary: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11312" y="1180887"/>
            <a:ext cx="8229600" cy="4430588"/>
          </a:xfrm>
        </p:spPr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2451E"/>
              </a:buClr>
            </a:pPr>
            <a:r>
              <a:rPr lang="en-US" altLang="en-US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ARINC </a:t>
            </a:r>
            <a:r>
              <a:rPr lang="en-US" alt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Characteristic 750-4, VHF radio.  </a:t>
            </a:r>
            <a:endParaRPr lang="en-US" altLang="en-US" sz="1800" dirty="0">
              <a:latin typeface="+mj-lt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2451E"/>
              </a:buClr>
            </a:pPr>
            <a:r>
              <a:rPr lang="en-US" altLang="en-US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en-US" altLang="en-US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alt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Refers </a:t>
            </a:r>
            <a:r>
              <a:rPr lang="en-US" alt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back to the </a:t>
            </a:r>
            <a:r>
              <a:rPr lang="en-US" alt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SARPS (-90/-92 </a:t>
            </a:r>
            <a:r>
              <a:rPr lang="en-US" altLang="en-US" sz="1600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dBm</a:t>
            </a:r>
            <a:r>
              <a:rPr lang="en-US" alt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2451E"/>
              </a:buClr>
            </a:pPr>
            <a:r>
              <a:rPr lang="en-US" alt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Perhaps there was an update to this reference? 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2451E"/>
              </a:buClr>
            </a:pPr>
            <a:endParaRPr lang="en-US" altLang="en-US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2451E"/>
              </a:buClr>
            </a:pPr>
            <a:r>
              <a:rPr lang="en-US" altLang="en-US" sz="1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ARINC </a:t>
            </a:r>
            <a:r>
              <a:rPr lang="en-US" altLang="en-US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Specification draft 631-8, VHF Digital Link (VDL) Mode 2 Implementation Provisions.  </a:t>
            </a:r>
            <a:endParaRPr lang="en-US" altLang="en-US" sz="1800" dirty="0">
              <a:latin typeface="+mj-lt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2451E"/>
              </a:buClr>
            </a:pPr>
            <a:r>
              <a:rPr lang="en-US" altLang="en-US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Requirements</a:t>
            </a:r>
            <a:r>
              <a:rPr lang="en-US" altLang="en-US" sz="16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en-US" altLang="en-US" sz="16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Refers </a:t>
            </a:r>
            <a:r>
              <a:rPr lang="en-US" alt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back to the SARPS </a:t>
            </a:r>
            <a:endParaRPr lang="en-US" altLang="en-US" sz="1600" dirty="0"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D2451E"/>
              </a:buClr>
            </a:pPr>
            <a:endParaRPr lang="en-US" altLang="en-US" sz="2800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654086"/>
              </p:ext>
            </p:extLst>
          </p:nvPr>
        </p:nvGraphicFramePr>
        <p:xfrm>
          <a:off x="736601" y="3191931"/>
          <a:ext cx="6722532" cy="2371194"/>
        </p:xfrm>
        <a:graphic>
          <a:graphicData uri="http://schemas.openxmlformats.org/drawingml/2006/table">
            <a:tbl>
              <a:tblPr firstRow="1" firstCol="1" bandRow="1"/>
              <a:tblGrid>
                <a:gridCol w="3709946">
                  <a:extLst>
                    <a:ext uri="{9D8B030D-6E8A-4147-A177-3AD203B41FA5}">
                      <a16:colId xmlns:a16="http://schemas.microsoft.com/office/drawing/2014/main" val="931818276"/>
                    </a:ext>
                  </a:extLst>
                </a:gridCol>
                <a:gridCol w="3012586">
                  <a:extLst>
                    <a:ext uri="{9D8B030D-6E8A-4147-A177-3AD203B41FA5}">
                      <a16:colId xmlns:a16="http://schemas.microsoft.com/office/drawing/2014/main" val="3358862750"/>
                    </a:ext>
                  </a:extLst>
                </a:gridCol>
              </a:tblGrid>
              <a:tr h="338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Industry Standard</a:t>
                      </a:r>
                      <a:endParaRPr lang="en-US" sz="11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CBD Idle/Busy </a:t>
                      </a:r>
                      <a:r>
                        <a:rPr lang="en-US" sz="1100" b="1" cap="all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dBm</a:t>
                      </a:r>
                      <a:endParaRPr lang="en-US" sz="11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2806"/>
                  </a:ext>
                </a:extLst>
              </a:tr>
              <a:tr h="338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RTCA DO-224D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-100/-98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636631"/>
                  </a:ext>
                </a:extLst>
              </a:tr>
              <a:tr h="338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RTCA DO 281C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(See DO-224D)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8003322"/>
                  </a:ext>
                </a:extLst>
              </a:tr>
              <a:tr h="338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ICAO Doc 9776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None, Example Estimator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738961"/>
                  </a:ext>
                </a:extLst>
              </a:tr>
              <a:tr h="338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ICAO SARPS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-92/-90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60257"/>
                  </a:ext>
                </a:extLst>
              </a:tr>
              <a:tr h="338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AEEC 750-4</a:t>
                      </a:r>
                      <a:endParaRPr lang="en-US" sz="1100" b="1" cap="all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(See SARPS)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939545"/>
                  </a:ext>
                </a:extLst>
              </a:tr>
              <a:tr h="3387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AEEC Draft </a:t>
                      </a: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631-8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cap="all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(See SARPS)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18039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6619" y="3596171"/>
            <a:ext cx="13179315" cy="86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4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assessment of industry standards regarding channel busy detection: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The AEEC and RTCA standards were developed to prevent collisions on the VDLM2 channel:  </a:t>
            </a:r>
          </a:p>
          <a:p>
            <a:pPr lvl="1"/>
            <a:r>
              <a:rPr lang="en-US" dirty="0" smtClean="0"/>
              <a:t>Carrier Sense Multiple Access (CSMA) based on RF energy detection  vs. D8PSK modulation</a:t>
            </a:r>
          </a:p>
          <a:p>
            <a:pPr lvl="1"/>
            <a:r>
              <a:rPr lang="en-US" i="1" dirty="0" smtClean="0"/>
              <a:t>The VDLM2 channel shall be considered busy if the RF level exceeds -100 </a:t>
            </a:r>
            <a:r>
              <a:rPr lang="en-US" i="1" dirty="0" err="1" smtClean="0"/>
              <a:t>dBm</a:t>
            </a:r>
            <a:r>
              <a:rPr lang="en-US" i="1" dirty="0" smtClean="0"/>
              <a:t> (a very weak signal)  </a:t>
            </a:r>
          </a:p>
          <a:p>
            <a:pPr lvl="1"/>
            <a:r>
              <a:rPr lang="en-US" dirty="0" smtClean="0"/>
              <a:t>Avionics VDRs tested appear to be set for this RTCA value of -100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VDLM2 modems require 20 dB S/N to decode.   RGS must provide a level of -80 </a:t>
            </a:r>
            <a:r>
              <a:rPr lang="en-US" dirty="0" err="1" smtClean="0"/>
              <a:t>dBm</a:t>
            </a:r>
            <a:r>
              <a:rPr lang="en-US" dirty="0" smtClean="0"/>
              <a:t> at the gate</a:t>
            </a:r>
          </a:p>
          <a:p>
            <a:endParaRPr lang="en-US" dirty="0" smtClean="0"/>
          </a:p>
          <a:p>
            <a:r>
              <a:rPr lang="en-US" dirty="0" smtClean="0"/>
              <a:t>ICAO suggested a more interference tolerant “channel busy”  (CBD) value of -90 </a:t>
            </a:r>
            <a:r>
              <a:rPr lang="en-US" dirty="0" err="1" smtClean="0"/>
              <a:t>dBm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With the proliferation of LEDs and other interference sources we are seeing a rapidly growing number of failed uplinks within the gate areas due to interference events.</a:t>
            </a:r>
          </a:p>
          <a:p>
            <a:pPr lvl="1"/>
            <a:r>
              <a:rPr lang="en-US" dirty="0" smtClean="0"/>
              <a:t>LEDs are not going away</a:t>
            </a:r>
          </a:p>
          <a:p>
            <a:pPr lvl="1"/>
            <a:r>
              <a:rPr lang="en-US" dirty="0" smtClean="0"/>
              <a:t>Successful VDL communications could be supported if the avionics VDR were less “polite” and attempted to transmit.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12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Recommendations: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024438" y="6464300"/>
            <a:ext cx="4119562" cy="138113"/>
          </a:xfrm>
        </p:spPr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15400" y="6354763"/>
            <a:ext cx="228600" cy="200025"/>
          </a:xfrm>
        </p:spPr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08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627" y="315181"/>
            <a:ext cx="8412481" cy="758500"/>
          </a:xfrm>
        </p:spPr>
        <p:txBody>
          <a:bodyPr/>
          <a:lstStyle/>
          <a:p>
            <a:r>
              <a:rPr lang="en-US" dirty="0" smtClean="0"/>
              <a:t>BACKGROUND: vdlM2 INTERFERENCE events - introduction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2000" dirty="0" smtClean="0"/>
              <a:t>Over that last several years, Collins IMS has seen an increasing number of reports of VDLM2 </a:t>
            </a:r>
            <a:r>
              <a:rPr lang="en-US" sz="2000" dirty="0" err="1"/>
              <a:t>n</a:t>
            </a:r>
            <a:r>
              <a:rPr lang="en-US" sz="2000" dirty="0" err="1" smtClean="0"/>
              <a:t>ocomms</a:t>
            </a:r>
            <a:r>
              <a:rPr lang="en-US" sz="2000" dirty="0" smtClean="0"/>
              <a:t> while the aircraft are located in the terminal/gate area.</a:t>
            </a:r>
          </a:p>
          <a:p>
            <a:pPr lvl="1"/>
            <a:r>
              <a:rPr lang="en-US" sz="1800" dirty="0" smtClean="0"/>
              <a:t>Causes undelivered preflight data such as Initializations, Weight-and-Balance and FAA Departure Clearances (DCLs).</a:t>
            </a:r>
          </a:p>
          <a:p>
            <a:pPr lvl="1"/>
            <a:r>
              <a:rPr lang="en-US" sz="1800" dirty="0" smtClean="0"/>
              <a:t>Crew are unable to transmit preflight AOC &amp; ATC downlinks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Aircraft  remain on VDL; do not fall back to POA </a:t>
            </a:r>
          </a:p>
          <a:p>
            <a:pPr lvl="1"/>
            <a:r>
              <a:rPr lang="en-US" sz="1800" dirty="0" smtClean="0"/>
              <a:t>Communications on VDL typically resume after the aircraft push back from the gate area. </a:t>
            </a:r>
          </a:p>
          <a:p>
            <a:pPr lvl="1"/>
            <a:r>
              <a:rPr lang="en-US" sz="1800" dirty="0" smtClean="0"/>
              <a:t>Ground stations and coverage are healthy / working properly</a:t>
            </a:r>
          </a:p>
          <a:p>
            <a:pPr lvl="1"/>
            <a:endParaRPr lang="en-US" sz="1800" dirty="0"/>
          </a:p>
          <a:p>
            <a:r>
              <a:rPr lang="en-US" sz="2000" dirty="0"/>
              <a:t>Aircraft operating on </a:t>
            </a:r>
            <a:r>
              <a:rPr lang="en-US" sz="2000" dirty="0" smtClean="0"/>
              <a:t>classic ACARS (POA) are not </a:t>
            </a:r>
            <a:r>
              <a:rPr lang="en-US" sz="2000" dirty="0"/>
              <a:t>unaffected.</a:t>
            </a:r>
          </a:p>
          <a:p>
            <a:pPr lvl="1"/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8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1296"/>
            <a:ext cx="8229600" cy="758500"/>
          </a:xfrm>
        </p:spPr>
        <p:txBody>
          <a:bodyPr/>
          <a:lstStyle/>
          <a:p>
            <a:r>
              <a:rPr lang="en-US" dirty="0" smtClean="0"/>
              <a:t>Recommendations for a revised VDL CBD: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512916"/>
            <a:ext cx="8229600" cy="4598772"/>
          </a:xfrm>
        </p:spPr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#1:  Most direct:  VDR  Parameter/Level Change: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Revise the Avionics VDRs to follow the SARPS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recommended Idle/Busy levels of -92/-90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dBm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match Collins IMS RGS implementation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#2:  Refer to ICAO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9776 and develop a noise floor estimator which will dynamically adjust the idle/busy channel thresholds based on ambient noise.   More complex SW change; proprietary 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#3: Revise the RTCA standards and then the VDRs.  Apply CBD based on D8PSK modulation vs. energy sense.    </a:t>
            </a: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much signal to noise ratio does the receiver require to detect modulation?  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10-15dB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SNR. </a:t>
            </a: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approach, any transmission may be stepped on if the received level is local noise floor plus 10-15dB.  Effect is to decrease channel throughput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endParaRPr lang="en-US" alt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Option #4:   Continue with the RTCA DO-224D recommended Idle/Busy levels of -100/-98 </a:t>
            </a:r>
            <a:r>
              <a:rPr lang="en-US" alt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dBm</a:t>
            </a:r>
            <a:r>
              <a:rPr lang="en-US" alt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Change the FCC emission standards for non-intentional radiating devices and go “attack” every new device used within the airport environment today and tomorrow.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78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/ summary: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635508" y="1816575"/>
            <a:ext cx="8229600" cy="4430588"/>
          </a:xfrm>
        </p:spPr>
        <p:txBody>
          <a:bodyPr/>
          <a:lstStyle/>
          <a:p>
            <a:r>
              <a:rPr lang="en-US" sz="1800" dirty="0" smtClean="0"/>
              <a:t>LEDs and other sources of interference in the VDL band are being deployed at an accelerated rate.</a:t>
            </a:r>
          </a:p>
          <a:p>
            <a:endParaRPr lang="en-US" sz="1800" dirty="0"/>
          </a:p>
          <a:p>
            <a:r>
              <a:rPr lang="en-US" sz="1800" dirty="0" smtClean="0"/>
              <a:t>We are seeing many more undelivered uplinks with a root cause of interference.</a:t>
            </a:r>
          </a:p>
          <a:p>
            <a:endParaRPr lang="en-US" sz="1800" dirty="0"/>
          </a:p>
          <a:p>
            <a:r>
              <a:rPr lang="en-US" sz="1800" dirty="0" smtClean="0"/>
              <a:t>The original VDR standards for CBD were prepared to reduce collisions and could not predict the environment we have 20 years later.</a:t>
            </a:r>
          </a:p>
          <a:p>
            <a:pPr lvl="1"/>
            <a:r>
              <a:rPr lang="en-US" sz="1600" dirty="0" smtClean="0"/>
              <a:t>How much does it cost to replace a light bulb?</a:t>
            </a:r>
          </a:p>
          <a:p>
            <a:endParaRPr lang="en-US" sz="1800" dirty="0"/>
          </a:p>
          <a:p>
            <a:r>
              <a:rPr lang="en-US" sz="1800" dirty="0" smtClean="0"/>
              <a:t>We strongly encourage the industry to consider adopting a revised CBD Algorithm based on the ICAO SARPS levels of -90/-92 </a:t>
            </a:r>
            <a:r>
              <a:rPr lang="en-US" sz="1800" dirty="0" err="1" smtClean="0"/>
              <a:t>dBm</a:t>
            </a:r>
            <a:r>
              <a:rPr lang="en-US" sz="1800" dirty="0" smtClean="0"/>
              <a:t> or some sophisticated concept that considers the gate environment of today.</a:t>
            </a:r>
          </a:p>
          <a:p>
            <a:endParaRPr lang="en-US" sz="1800" dirty="0"/>
          </a:p>
          <a:p>
            <a:r>
              <a:rPr lang="en-US" sz="1800" dirty="0" smtClean="0"/>
              <a:t>Questions?   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0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9011" y="259008"/>
            <a:ext cx="8229600" cy="758500"/>
          </a:xfrm>
        </p:spPr>
        <p:txBody>
          <a:bodyPr/>
          <a:lstStyle/>
          <a:p>
            <a:r>
              <a:rPr lang="en-US" dirty="0" smtClean="0"/>
              <a:t>VDLM2 Interference events:  Diagnosing the situation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457200" y="1255222"/>
            <a:ext cx="8229600" cy="4648648"/>
          </a:xfrm>
        </p:spPr>
        <p:txBody>
          <a:bodyPr/>
          <a:lstStyle/>
          <a:p>
            <a:r>
              <a:rPr lang="en-US" sz="1800" dirty="0" smtClean="0"/>
              <a:t>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step:  Reviewing ACARS audits:</a:t>
            </a:r>
          </a:p>
          <a:p>
            <a:pPr lvl="1"/>
            <a:r>
              <a:rPr lang="en-US" sz="1800" dirty="0" smtClean="0"/>
              <a:t>ACARS audits simply show unacknowledged uplink attempts  - no interference profile</a:t>
            </a:r>
          </a:p>
          <a:p>
            <a:endParaRPr lang="en-US" sz="1800" dirty="0"/>
          </a:p>
          <a:p>
            <a:r>
              <a:rPr lang="en-US" sz="1800" dirty="0" smtClean="0"/>
              <a:t>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Step:  A review of VDL-layer AVLC Logs:  </a:t>
            </a:r>
          </a:p>
          <a:p>
            <a:pPr lvl="1"/>
            <a:r>
              <a:rPr lang="en-US" sz="1800" dirty="0" smtClean="0"/>
              <a:t>Multiple AVLC uplinks attempts typically show no aircraft response – aircraft problem?</a:t>
            </a:r>
          </a:p>
          <a:p>
            <a:pPr lvl="1"/>
            <a:endParaRPr lang="en-US" sz="1800" dirty="0"/>
          </a:p>
          <a:p>
            <a:r>
              <a:rPr lang="en-US" sz="1800" dirty="0" smtClean="0"/>
              <a:t>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/4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Step:  Station diagnostics &amp; stats typically show a “healthy” station – field technicians inspect station and confirm proper operation.</a:t>
            </a:r>
          </a:p>
          <a:p>
            <a:endParaRPr lang="en-US" sz="1800" dirty="0"/>
          </a:p>
          <a:p>
            <a:r>
              <a:rPr lang="en-US" sz="1800" dirty="0" smtClean="0"/>
              <a:t>5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/ Final:  Engineering along w/ Airline &amp; local airport support and Spectrum Analyzers visit gate locations and search for a raised noise floor and, by process of elimination the source of interference.  </a:t>
            </a:r>
          </a:p>
          <a:p>
            <a:pPr lvl="1"/>
            <a:r>
              <a:rPr lang="en-US" sz="1800" dirty="0" smtClean="0"/>
              <a:t>Airport authorities are sometime not cooperative with the powering down of probable interference sources.  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0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VDLM2 Interference events:  </a:t>
            </a:r>
            <a:r>
              <a:rPr lang="en-US" dirty="0" smtClean="0"/>
              <a:t>improved diagnostics and considerations: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sz="1800" dirty="0" smtClean="0"/>
              <a:t>Repeated events have improved our ability to diagnose an interference event by looking at AVLC logs:  </a:t>
            </a:r>
          </a:p>
          <a:p>
            <a:pPr lvl="1"/>
            <a:r>
              <a:rPr lang="en-US" sz="1800" dirty="0" smtClean="0"/>
              <a:t>AVLC Logs show the aircraft send a batch of queued RRs once the aircraft moves back from the source</a:t>
            </a:r>
          </a:p>
          <a:p>
            <a:pPr lvl="1"/>
            <a:r>
              <a:rPr lang="en-US" sz="1800" dirty="0" smtClean="0"/>
              <a:t>The aircraft are hearing our uplink attempts but will not attempt downlinks because the VDR senses RF noise -  the channel is busy.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sz="1800" dirty="0" smtClean="0"/>
              <a:t>Expensive and Time Consuming Proposition:  Scheduling engineering resources for comprehensive, on-site, spectrum analysis impacts our response time.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71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66828"/>
            <a:ext cx="5561215" cy="1617613"/>
          </a:xfrm>
        </p:spPr>
        <p:txBody>
          <a:bodyPr/>
          <a:lstStyle/>
          <a:p>
            <a:r>
              <a:rPr lang="en-US" dirty="0" smtClean="0"/>
              <a:t>Recent interference events for illustration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2509" y="87577"/>
            <a:ext cx="8229600" cy="758500"/>
          </a:xfrm>
        </p:spPr>
        <p:txBody>
          <a:bodyPr/>
          <a:lstStyle/>
          <a:p>
            <a:r>
              <a:rPr lang="en-US" dirty="0" smtClean="0"/>
              <a:t>Examples of recent interference events: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1090896"/>
            <a:ext cx="8229600" cy="4430588"/>
          </a:xfrm>
        </p:spPr>
        <p:txBody>
          <a:bodyPr/>
          <a:lstStyle/>
          <a:p>
            <a:r>
              <a:rPr lang="en-US" b="1" dirty="0" smtClean="0"/>
              <a:t>CHICAGO  ORD Gate #C9</a:t>
            </a:r>
            <a:r>
              <a:rPr lang="en-US" dirty="0" smtClean="0"/>
              <a:t>:  VDL Intermittent </a:t>
            </a:r>
            <a:r>
              <a:rPr lang="en-US" dirty="0" err="1" smtClean="0"/>
              <a:t>Nocomms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Airport inspections and RGS visit showed everything working properly</a:t>
            </a:r>
          </a:p>
          <a:p>
            <a:pPr lvl="1"/>
            <a:r>
              <a:rPr lang="en-US" dirty="0" smtClean="0"/>
              <a:t>Engineering tests w/ spectrum </a:t>
            </a:r>
            <a:r>
              <a:rPr lang="en-US" dirty="0"/>
              <a:t>a</a:t>
            </a:r>
            <a:r>
              <a:rPr lang="en-US" dirty="0" smtClean="0"/>
              <a:t>nalyzers identified a raised noise floor at the gate and was isolated to LED Strip lighting at a kiosk within the gate area.</a:t>
            </a:r>
          </a:p>
          <a:p>
            <a:endParaRPr lang="en-US" dirty="0"/>
          </a:p>
          <a:p>
            <a:r>
              <a:rPr lang="en-US" b="1" dirty="0" smtClean="0"/>
              <a:t>NASHVILLE  BNA (and similar at St. Louis STL):</a:t>
            </a:r>
          </a:p>
          <a:p>
            <a:pPr lvl="1"/>
            <a:r>
              <a:rPr lang="en-US" dirty="0" smtClean="0"/>
              <a:t>After several visits an interference source was isolated to LED spot lights that were installed on the </a:t>
            </a:r>
            <a:r>
              <a:rPr lang="en-US" dirty="0" err="1" smtClean="0"/>
              <a:t>jetway</a:t>
            </a:r>
            <a:r>
              <a:rPr lang="en-US" dirty="0" smtClean="0"/>
              <a:t> of one airport gates.  Replacement with incandescent lights resolved the problem.</a:t>
            </a:r>
          </a:p>
          <a:p>
            <a:pPr lvl="1"/>
            <a:r>
              <a:rPr lang="en-US" dirty="0" smtClean="0"/>
              <a:t>Standard consumer FEIT LED Floodlight:   FEIT Electric PAR38(FCC </a:t>
            </a:r>
            <a:r>
              <a:rPr lang="en-US" dirty="0"/>
              <a:t>UL Listed  </a:t>
            </a:r>
            <a:r>
              <a:rPr lang="en-US" dirty="0" smtClean="0"/>
              <a:t>4KZ0)</a:t>
            </a:r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LAX Terminal #6</a:t>
            </a:r>
            <a:r>
              <a:rPr lang="en-US" dirty="0" smtClean="0"/>
              <a:t>:  VDLM2 </a:t>
            </a:r>
            <a:r>
              <a:rPr lang="en-US" dirty="0" err="1" smtClean="0"/>
              <a:t>Nocomm</a:t>
            </a:r>
            <a:r>
              <a:rPr lang="en-US" dirty="0" smtClean="0"/>
              <a:t> at numerous gates.  A remodeled terminal involved the use of 100s of LEDs raising the noise floor to -80 </a:t>
            </a:r>
            <a:r>
              <a:rPr lang="en-US" dirty="0" err="1" smtClean="0"/>
              <a:t>dBm</a:t>
            </a:r>
            <a:r>
              <a:rPr lang="en-US" dirty="0" smtClean="0"/>
              <a:t>.  Still under review with the airport authorities.  </a:t>
            </a:r>
          </a:p>
          <a:p>
            <a:endParaRPr lang="en-US" dirty="0"/>
          </a:p>
          <a:p>
            <a:r>
              <a:rPr lang="en-US" b="1" dirty="0" smtClean="0"/>
              <a:t>LAX Terminal #1:  </a:t>
            </a:r>
            <a:r>
              <a:rPr lang="en-US" dirty="0" smtClean="0"/>
              <a:t>A VDL </a:t>
            </a:r>
            <a:r>
              <a:rPr lang="en-US" dirty="0" err="1" smtClean="0"/>
              <a:t>Nocomm</a:t>
            </a:r>
            <a:r>
              <a:rPr lang="en-US" dirty="0" smtClean="0"/>
              <a:t> at several gates was isolated to a data converter device mounted onto the </a:t>
            </a:r>
            <a:r>
              <a:rPr lang="en-US" dirty="0" err="1" smtClean="0"/>
              <a:t>jetway</a:t>
            </a:r>
            <a:r>
              <a:rPr lang="en-US" dirty="0" smtClean="0"/>
              <a:t>.   Review of usage at other sites is under way.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Collins Aerospace Proprietary. This document contains no export controlled technical data.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616A3DB-B285-4759-BE35-B558C4016902}" type="slidenum">
              <a:rPr lang="en-US" smtClean="0"/>
              <a:pPr algn="r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24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2571"/>
            <a:ext cx="8229600" cy="5374977"/>
          </a:xfrm>
        </p:spPr>
        <p:txBody>
          <a:bodyPr>
            <a:normAutofit/>
          </a:bodyPr>
          <a:lstStyle/>
          <a:p>
            <a:r>
              <a:rPr lang="en-US" dirty="0" smtClean="0"/>
              <a:t>Careful assessment of the RF Environment at BNA</a:t>
            </a:r>
          </a:p>
          <a:p>
            <a:endParaRPr lang="en-US" dirty="0"/>
          </a:p>
          <a:p>
            <a:r>
              <a:rPr lang="en-US" dirty="0" smtClean="0"/>
              <a:t>Test Equipment: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R8000B Communications System Analyzer </a:t>
            </a:r>
            <a:r>
              <a:rPr lang="en-US" dirty="0" smtClean="0"/>
              <a:t>(Setting: 25kHz BW, ~100Hz RBW)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RC/IMS Developed Tools to Measure Background Noise Relative to RSSI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Handheld </a:t>
            </a:r>
            <a:r>
              <a:rPr lang="en-US" dirty="0"/>
              <a:t>R</a:t>
            </a:r>
            <a:r>
              <a:rPr lang="en-US" dirty="0" smtClean="0"/>
              <a:t>etractable Antenna</a:t>
            </a:r>
          </a:p>
          <a:p>
            <a:pPr marL="400050">
              <a:buFont typeface="+mj-lt"/>
              <a:buAutoNum type="arabicPeriod"/>
            </a:pPr>
            <a:endParaRPr lang="en-US" dirty="0" smtClean="0"/>
          </a:p>
          <a:p>
            <a:pPr marL="800100" lvl="1"/>
            <a:endParaRPr lang="en-US" dirty="0" smtClean="0"/>
          </a:p>
          <a:p>
            <a:pPr marL="800100" lvl="1"/>
            <a:r>
              <a:rPr lang="en-US" dirty="0" smtClean="0"/>
              <a:t>Interference Source Isolated to </a:t>
            </a:r>
          </a:p>
          <a:p>
            <a:pPr marL="800100" lvl="1"/>
            <a:r>
              <a:rPr lang="en-US" dirty="0" smtClean="0"/>
              <a:t>LEDs: External </a:t>
            </a:r>
            <a:r>
              <a:rPr lang="en-US" dirty="0" err="1" smtClean="0"/>
              <a:t>Jetway</a:t>
            </a:r>
            <a:r>
              <a:rPr lang="en-US" dirty="0" smtClean="0"/>
              <a:t> Lighting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9011" y="234071"/>
            <a:ext cx="8229600" cy="758500"/>
          </a:xfrm>
        </p:spPr>
        <p:txBody>
          <a:bodyPr/>
          <a:lstStyle/>
          <a:p>
            <a:r>
              <a:rPr lang="en-US" dirty="0" smtClean="0"/>
              <a:t>Engineering Review of BNA</a:t>
            </a:r>
            <a:endParaRPr lang="en-US" dirty="0"/>
          </a:p>
        </p:txBody>
      </p:sp>
      <p:pic>
        <p:nvPicPr>
          <p:cNvPr id="1026" name="Picture 2" descr="C:\Users\srl\Desktop\r8000b-communications-system-analyzer~449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017" y="3665157"/>
            <a:ext cx="3339727" cy="247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3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Antenna at </a:t>
            </a:r>
            <a:r>
              <a:rPr lang="en-US" dirty="0" err="1" smtClean="0"/>
              <a:t>Jetway</a:t>
            </a:r>
            <a:r>
              <a:rPr lang="en-US" dirty="0" smtClean="0"/>
              <a:t> &amp; LED Lights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1775"/>
            <a:ext cx="78676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38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35" y="196491"/>
            <a:ext cx="8229600" cy="758500"/>
          </a:xfrm>
        </p:spPr>
        <p:txBody>
          <a:bodyPr/>
          <a:lstStyle/>
          <a:p>
            <a:r>
              <a:rPr lang="en-US" dirty="0" smtClean="0"/>
              <a:t>Analyzer Display:  </a:t>
            </a:r>
            <a:br>
              <a:rPr lang="en-US" dirty="0" smtClean="0"/>
            </a:br>
            <a:r>
              <a:rPr lang="en-US" dirty="0" smtClean="0"/>
              <a:t>LEDs On - Wideband Noise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49135" y="1681100"/>
            <a:ext cx="8229600" cy="443058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Nose floor at -80 </a:t>
            </a:r>
            <a:r>
              <a:rPr lang="en-US" dirty="0" err="1" smtClean="0"/>
              <a:t>dBm</a:t>
            </a:r>
            <a:r>
              <a:rPr lang="en-US" dirty="0" smtClean="0"/>
              <a:t>.  VDL Levels of -60 </a:t>
            </a:r>
            <a:r>
              <a:rPr lang="en-US" dirty="0" err="1" smtClean="0"/>
              <a:t>dBm</a:t>
            </a:r>
            <a:r>
              <a:rPr lang="en-US" dirty="0" smtClean="0"/>
              <a:t> (S/N) would be required to decode an VDLM2 transmission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5" y="1057644"/>
            <a:ext cx="7867650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977451"/>
      </p:ext>
    </p:extLst>
  </p:cSld>
  <p:clrMapOvr>
    <a:masterClrMapping/>
  </p:clrMapOvr>
</p:sld>
</file>

<file path=ppt/theme/theme1.xml><?xml version="1.0" encoding="utf-8"?>
<a:theme xmlns:a="http://schemas.openxmlformats.org/drawingml/2006/main" name="Collins Aerospace 4x3">
  <a:themeElements>
    <a:clrScheme name="Collins">
      <a:dk1>
        <a:srgbClr val="000000"/>
      </a:dk1>
      <a:lt1>
        <a:srgbClr val="FFFFFF"/>
      </a:lt1>
      <a:dk2>
        <a:srgbClr val="333333"/>
      </a:dk2>
      <a:lt2>
        <a:srgbClr val="DCDCDC"/>
      </a:lt2>
      <a:accent1>
        <a:srgbClr val="E4551F"/>
      </a:accent1>
      <a:accent2>
        <a:srgbClr val="00AB8E"/>
      </a:accent2>
      <a:accent3>
        <a:srgbClr val="F2A900"/>
      </a:accent3>
      <a:accent4>
        <a:srgbClr val="555555"/>
      </a:accent4>
      <a:accent5>
        <a:srgbClr val="898989"/>
      </a:accent5>
      <a:accent6>
        <a:srgbClr val="BBBBBB"/>
      </a:accent6>
      <a:hlink>
        <a:srgbClr val="CF4520"/>
      </a:hlink>
      <a:folHlink>
        <a:srgbClr val="F2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_Collins_NonTechnical_4x3.potx" id="{179E23AF-63AD-4C30-91CF-5F45721E66A9}" vid="{45BA8EC1-7D41-4E02-80C1-C9298317B4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1_Collins_NonTechnical_4x3</Template>
  <TotalTime>2182</TotalTime>
  <Words>1944</Words>
  <Application>Microsoft Office PowerPoint</Application>
  <PresentationFormat>On-screen Show (4:3)</PresentationFormat>
  <Paragraphs>210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Arial Regular</vt:lpstr>
      <vt:lpstr>Calibri</vt:lpstr>
      <vt:lpstr>DIN-Light</vt:lpstr>
      <vt:lpstr>Times New Roman</vt:lpstr>
      <vt:lpstr>Verdana</vt:lpstr>
      <vt:lpstr>Webdings</vt:lpstr>
      <vt:lpstr>Collins Aerospace 4x3</vt:lpstr>
      <vt:lpstr>Improving RESILIENCE OF VDLM2 COMMUNICATIONS IN THE PRESENCE OF BROADBAND VHF interference </vt:lpstr>
      <vt:lpstr>BACKGROUND: vdlM2 INTERFERENCE events - introduction</vt:lpstr>
      <vt:lpstr>VDLM2 Interference events:  Diagnosing the situation </vt:lpstr>
      <vt:lpstr>VDLM2 Interference events:  improved diagnostics and considerations: </vt:lpstr>
      <vt:lpstr>Recent interference events for illustration </vt:lpstr>
      <vt:lpstr>Examples of recent interference events:</vt:lpstr>
      <vt:lpstr>Engineering Review of BNA</vt:lpstr>
      <vt:lpstr>Test Antenna at Jetway &amp; LED Lights</vt:lpstr>
      <vt:lpstr>Analyzer Display:   LEDs On - Wideband Noise</vt:lpstr>
      <vt:lpstr>Analyzer Display:   LEDs OFF: Background Noise is Reduced by 40dB </vt:lpstr>
      <vt:lpstr>LAB Testing of feit LED spotlight</vt:lpstr>
      <vt:lpstr>Assessment :</vt:lpstr>
      <vt:lpstr>TWO interference impacts:  We can take actions to help with one:</vt:lpstr>
      <vt:lpstr>A review of industry standards for channel busy detection</vt:lpstr>
      <vt:lpstr>RTCA Standards for CBD</vt:lpstr>
      <vt:lpstr>ICAO standards for CBD:</vt:lpstr>
      <vt:lpstr>AEEC (ARINC) standards for CBD &amp; summary:</vt:lpstr>
      <vt:lpstr>An assessment of industry standards regarding channel busy detection:</vt:lpstr>
      <vt:lpstr>Recommendations:</vt:lpstr>
      <vt:lpstr>Recommendations for a revised VDL CBD:</vt:lpstr>
      <vt:lpstr>Conclusion / summary: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COLLINS AEROSPACE Non Technical STARTER PRESENTATION</dc:title>
  <dc:creator>Rob Cantrell</dc:creator>
  <cp:keywords>Non Technical</cp:keywords>
  <cp:lastModifiedBy>Leger, Stephen (SRL)</cp:lastModifiedBy>
  <cp:revision>166</cp:revision>
  <cp:lastPrinted>2019-12-09T21:22:50Z</cp:lastPrinted>
  <dcterms:created xsi:type="dcterms:W3CDTF">2018-12-05T21:32:48Z</dcterms:created>
  <dcterms:modified xsi:type="dcterms:W3CDTF">2020-04-13T13:00:18Z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Size">
    <vt:lpwstr>S</vt:lpwstr>
  </property>
  <property fmtid="{D5CDD505-2E9C-101B-9397-08002B2CF9AE}" pid="3" name="CATech">
    <vt:lpwstr>None</vt:lpwstr>
  </property>
</Properties>
</file>