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4"/>
  </p:sldMasterIdLst>
  <p:notesMasterIdLst>
    <p:notesMasterId r:id="rId18"/>
  </p:notesMasterIdLst>
  <p:handoutMasterIdLst>
    <p:handoutMasterId r:id="rId19"/>
  </p:handoutMasterIdLst>
  <p:sldIdLst>
    <p:sldId id="843" r:id="rId5"/>
    <p:sldId id="1003" r:id="rId6"/>
    <p:sldId id="1004" r:id="rId7"/>
    <p:sldId id="1006" r:id="rId8"/>
    <p:sldId id="1008" r:id="rId9"/>
    <p:sldId id="1002" r:id="rId10"/>
    <p:sldId id="1005" r:id="rId11"/>
    <p:sldId id="1009" r:id="rId12"/>
    <p:sldId id="1010" r:id="rId13"/>
    <p:sldId id="1011" r:id="rId14"/>
    <p:sldId id="1012" r:id="rId15"/>
    <p:sldId id="1007" r:id="rId16"/>
    <p:sldId id="1001" r:id="rId17"/>
  </p:sldIdLst>
  <p:sldSz cx="9144000" cy="5145088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0" orient="horz" pos="1621" userDrawn="1">
          <p15:clr>
            <a:srgbClr val="A4A3A4"/>
          </p15:clr>
        </p15:guide>
        <p15:guide id="21" pos="2880">
          <p15:clr>
            <a:srgbClr val="A4A3A4"/>
          </p15:clr>
        </p15:guide>
        <p15:guide id="22" orient="horz" pos="623" userDrawn="1">
          <p15:clr>
            <a:srgbClr val="A4A3A4"/>
          </p15:clr>
        </p15:guide>
        <p15:guide id="23" pos="4808" userDrawn="1">
          <p15:clr>
            <a:srgbClr val="A4A3A4"/>
          </p15:clr>
        </p15:guide>
        <p15:guide id="24" orient="horz" pos="7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30B206-F036-CD38-BD5C-17DAB9C3FCF5}" name="KEGEL Wampie (SAFRAN CABIN)" initials="KC" userId="S::wampie.kegel@safrangroup.com::13d36796-0149-4e50-9671-8b886c30611b" providerId="AD"/>
  <p188:author id="{2E284767-9269-1A6B-D96C-A251A2FD998B}" name="AUGER Valerie (SAFRAN CABIN)" initials="AC" userId="S::valerie.auger@safrangroup.com::68669b24-34b7-4357-aab3-5c88aa58c88a" providerId="AD"/>
  <p188:author id="{FC9B3F6A-4340-2847-EB1F-309C1D41D866}" name="TAN Danna (SAFRAN CABIN)" initials="TC" userId="S::danna.tan@safrangroup.com::16185ef5-1f43-411d-bdbb-9f93fec039ba" providerId="AD"/>
  <p188:author id="{E725BFAD-07A7-5C64-1B88-7B7606CDAD29}" name="GOUNELLE Nicolas (SAFRAN CABIN)" initials="GC" userId="S::nicolas.gounelle@safrangroup.com::e0aed4f5-7b0a-444f-9261-6d5d9e5dac30" providerId="AD"/>
  <p188:author id="{42D49BE6-E2D5-B2B2-976E-7258252FA3C2}" name="IMBERT Julie (SAFRAN CABIN)" initials="IC" userId="S::julie.imbert@safrangroup.com::8d0a066e-a7a3-46d1-81a0-09c2d82898d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Somson" initials="LS" lastIdx="1" clrIdx="0">
    <p:extLst>
      <p:ext uri="{19B8F6BF-5375-455C-9EA6-DF929625EA0E}">
        <p15:presenceInfo xmlns:p15="http://schemas.microsoft.com/office/powerpoint/2012/main" userId="Laura Somson" providerId="None"/>
      </p:ext>
    </p:extLst>
  </p:cmAuthor>
  <p:cmAuthor id="2" name="MAHUZIER Camille (SAFRAN)" initials="MC(" lastIdx="1" clrIdx="1">
    <p:extLst>
      <p:ext uri="{19B8F6BF-5375-455C-9EA6-DF929625EA0E}">
        <p15:presenceInfo xmlns:p15="http://schemas.microsoft.com/office/powerpoint/2012/main" userId="S-1-5-21-813648853-2564789358-409278174-33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FFFF"/>
    <a:srgbClr val="BBB7C7"/>
    <a:srgbClr val="0070C0"/>
    <a:srgbClr val="00B0F0"/>
    <a:srgbClr val="A0C2F0"/>
    <a:srgbClr val="ADACBF"/>
    <a:srgbClr val="6C284F"/>
    <a:srgbClr val="0F0F0F"/>
    <a:srgbClr val="2B344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9EA7F-69AC-A604-B55F-A11DF35FE9A2}" v="56" dt="2022-07-26T12:05:52.103"/>
    <p1510:client id="{0970D8B3-0319-4FC1-BE97-E95D31162750}" v="9" dt="2022-07-26T09:19:34.368"/>
    <p1510:client id="{1B47AF72-8021-410D-8789-02DC054333A8}" v="736" dt="2022-07-22T20:39:00.790"/>
    <p1510:client id="{1F3D7B8E-A2A5-45FF-B431-3B51E9438DEB}" v="26" dt="2022-07-26T15:29:23.047"/>
    <p1510:client id="{45EDD925-E2C9-1667-1E18-DE1063AA73D5}" v="14" dt="2022-07-26T15:27:17.140"/>
    <p1510:client id="{6F3CC987-18A8-4B39-8D21-003EC47CA3C9}" v="1" dt="2022-07-26T14:16:37.360"/>
    <p1510:client id="{A22FA472-CCAE-43F0-9D2E-5D9570E7FABD}" v="3" dt="2022-08-12T21:13:35.525"/>
    <p1510:client id="{AAA6F939-005E-47F6-977E-D67E66AF7667}" v="111" dt="2022-08-16T13:08:32.303"/>
    <p1510:client id="{BB797836-F000-49D6-88D7-726B66A8B633}" v="16" dt="2022-07-26T15:24:38.121"/>
    <p1510:client id="{CD95624D-E576-4A43-840B-2149CAFC29DF}" v="1" dt="2022-08-16T10:19:38.132"/>
    <p1510:client id="{D37ADF94-6538-4688-B4DC-1952F6B49DC1}" v="15" dt="2022-07-22T22:48:52.352"/>
    <p1510:client id="{E23C5440-AD13-41D5-8C9C-ED9C7C907FE3}" v="274" dt="2022-10-21T12:01:41.438"/>
    <p1510:client id="{ED826A5A-2D4D-489F-BBCD-71F442082790}" v="237" dt="2022-08-16T13:34:19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 snapToGrid="0">
      <p:cViewPr varScale="1">
        <p:scale>
          <a:sx n="152" d="100"/>
          <a:sy n="152" d="100"/>
        </p:scale>
        <p:origin x="658" y="96"/>
      </p:cViewPr>
      <p:guideLst>
        <p:guide orient="horz" pos="1621"/>
        <p:guide pos="2880"/>
        <p:guide orient="horz" pos="623"/>
        <p:guide pos="4808"/>
        <p:guide orient="horz" pos="7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150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149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F046-D38F-4C8B-80A2-A045CCE21039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24A7D-67D1-474B-8281-7124DFD823B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9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16B18-2456-4A77-B16C-F04914788918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31628-B874-4023-80FE-6CB21235C5B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71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65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UV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843" y="0"/>
            <a:ext cx="1554151" cy="51442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140" y="0"/>
            <a:ext cx="1531860" cy="514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1142" y="0"/>
            <a:ext cx="1128811" cy="514508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3651142" cy="5145088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77EA998-C783-46B4-8BD4-7807D686D2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6146" y="4623601"/>
            <a:ext cx="816911" cy="171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203" y="0"/>
            <a:ext cx="1543987" cy="51442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"/>
          <a:stretch/>
        </p:blipFill>
        <p:spPr>
          <a:xfrm>
            <a:off x="6321287" y="-9940"/>
            <a:ext cx="1364090" cy="5155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996" y="-12526"/>
            <a:ext cx="1511292" cy="51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887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5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C2251A1-6F66-499A-A509-A1071DBE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91891"/>
            <a:ext cx="8778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fr-FR" sz="2200" cap="none" spc="0" baseline="0" dirty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defTabSz="914400"/>
            <a:r>
              <a:rPr lang="fr-FR"/>
              <a:t>Modifiez le style du titre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9FFDC42-125C-4054-A929-D2AEC3063789}"/>
              </a:ext>
            </a:extLst>
          </p:cNvPr>
          <p:cNvGrpSpPr/>
          <p:nvPr userDrawn="1"/>
        </p:nvGrpSpPr>
        <p:grpSpPr>
          <a:xfrm>
            <a:off x="295226" y="664592"/>
            <a:ext cx="995611" cy="72008"/>
            <a:chOff x="479376" y="980728"/>
            <a:chExt cx="995611" cy="72008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680F81FB-0C3F-4ACC-8152-C73B0FC424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79376" y="1047118"/>
              <a:ext cx="995611" cy="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F322F3-DC27-4466-81D1-86ACB0ECF7A9}"/>
                </a:ext>
              </a:extLst>
            </p:cNvPr>
            <p:cNvSpPr/>
            <p:nvPr userDrawn="1"/>
          </p:nvSpPr>
          <p:spPr>
            <a:xfrm>
              <a:off x="479376" y="980728"/>
              <a:ext cx="504056" cy="7200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" name="ZoneTexte 18">
            <a:extLst>
              <a:ext uri="{FF2B5EF4-FFF2-40B4-BE49-F238E27FC236}">
                <a16:creationId xmlns:a16="http://schemas.microsoft.com/office/drawing/2014/main" id="{8AF0C003-FECA-4972-893C-0123E1E9BE30}"/>
              </a:ext>
            </a:extLst>
          </p:cNvPr>
          <p:cNvSpPr txBox="1"/>
          <p:nvPr userDrawn="1"/>
        </p:nvSpPr>
        <p:spPr>
          <a:xfrm>
            <a:off x="602665" y="4768422"/>
            <a:ext cx="990656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900" b="0" i="0" kern="120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Safran</a:t>
            </a:r>
            <a:r>
              <a:rPr lang="en-US" sz="900" b="0" i="0" kern="120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Cabin I 2022</a:t>
            </a:r>
          </a:p>
        </p:txBody>
      </p:sp>
    </p:spTree>
    <p:extLst>
      <p:ext uri="{BB962C8B-B14F-4D97-AF65-F5344CB8AC3E}">
        <p14:creationId xmlns:p14="http://schemas.microsoft.com/office/powerpoint/2010/main" val="1118983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55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_Gris">
    <p:bg>
      <p:bgPr>
        <a:gradFill>
          <a:gsLst>
            <a:gs pos="100000">
              <a:srgbClr val="E7EAF2"/>
            </a:gs>
            <a:gs pos="0">
              <a:srgbClr val="F0F2F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D600DF9-8BB0-DFD0-FC1E-95D2BBBA3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78"/>
            <a:ext cx="9146822" cy="5145087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A24CD150-4B35-49FB-952A-9464411ED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9751" y="4837350"/>
            <a:ext cx="816911" cy="171187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3F8C833-8399-475B-B9DE-1E7055AE97A6}"/>
              </a:ext>
            </a:extLst>
          </p:cNvPr>
          <p:cNvCxnSpPr>
            <a:cxnSpLocks/>
          </p:cNvCxnSpPr>
          <p:nvPr userDrawn="1"/>
        </p:nvCxnSpPr>
        <p:spPr>
          <a:xfrm>
            <a:off x="506984" y="4762165"/>
            <a:ext cx="0" cy="138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22C866C-02B6-4E2D-9A35-2C40D3D43E6F}"/>
              </a:ext>
            </a:extLst>
          </p:cNvPr>
          <p:cNvSpPr txBox="1"/>
          <p:nvPr userDrawn="1"/>
        </p:nvSpPr>
        <p:spPr>
          <a:xfrm>
            <a:off x="287338" y="4913692"/>
            <a:ext cx="710737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700" b="0" i="0" u="none" strike="noStrike" baseline="0">
                <a:solidFill>
                  <a:schemeClr val="bg1"/>
                </a:solidFill>
                <a:latin typeface="+mn-lt"/>
              </a:rPr>
              <a:t>This document and the information therein are the property of Safran. They must not be copied or communicated to a third party without the prior written authorization of Safran</a:t>
            </a:r>
            <a:endParaRPr lang="fr-FR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Espace réservé du numéro de diapositive 13">
            <a:extLst>
              <a:ext uri="{FF2B5EF4-FFF2-40B4-BE49-F238E27FC236}">
                <a16:creationId xmlns:a16="http://schemas.microsoft.com/office/drawing/2014/main" id="{36D28788-119D-4D8F-8397-D0F4213D403A}"/>
              </a:ext>
            </a:extLst>
          </p:cNvPr>
          <p:cNvSpPr txBox="1">
            <a:spLocks/>
          </p:cNvSpPr>
          <p:nvPr userDrawn="1"/>
        </p:nvSpPr>
        <p:spPr>
          <a:xfrm>
            <a:off x="300010" y="4769393"/>
            <a:ext cx="19075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1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85CA73-2D89-4D6A-A923-B574D1DA086D}" type="slidenum">
              <a:rPr lang="fr-FR" sz="800" smtClean="0">
                <a:solidFill>
                  <a:schemeClr val="bg1"/>
                </a:solidFill>
              </a:rPr>
              <a:pPr/>
              <a:t>‹Nr.›</a:t>
            </a:fld>
            <a:endParaRPr lang="fr-FR" sz="800">
              <a:solidFill>
                <a:schemeClr val="bg1"/>
              </a:solidFill>
            </a:endParaRPr>
          </a:p>
        </p:txBody>
      </p:sp>
      <p:sp>
        <p:nvSpPr>
          <p:cNvPr id="8" name="ZoneTexte 18">
            <a:extLst>
              <a:ext uri="{FF2B5EF4-FFF2-40B4-BE49-F238E27FC236}">
                <a16:creationId xmlns:a16="http://schemas.microsoft.com/office/drawing/2014/main" id="{8AF0C003-FECA-4972-893C-0123E1E9BE30}"/>
              </a:ext>
            </a:extLst>
          </p:cNvPr>
          <p:cNvSpPr txBox="1"/>
          <p:nvPr userDrawn="1"/>
        </p:nvSpPr>
        <p:spPr>
          <a:xfrm>
            <a:off x="602665" y="4768422"/>
            <a:ext cx="126957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Safran Cabin I May 2022</a:t>
            </a:r>
          </a:p>
        </p:txBody>
      </p:sp>
    </p:spTree>
    <p:extLst>
      <p:ext uri="{BB962C8B-B14F-4D97-AF65-F5344CB8AC3E}">
        <p14:creationId xmlns:p14="http://schemas.microsoft.com/office/powerpoint/2010/main" val="29028084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5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18206"/>
            <a:ext cx="2159000" cy="17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18">
            <a:extLst>
              <a:ext uri="{FF2B5EF4-FFF2-40B4-BE49-F238E27FC236}">
                <a16:creationId xmlns:a16="http://schemas.microsoft.com/office/drawing/2014/main" id="{8AF0C003-FECA-4972-893C-0123E1E9BE30}"/>
              </a:ext>
            </a:extLst>
          </p:cNvPr>
          <p:cNvSpPr txBox="1"/>
          <p:nvPr userDrawn="1"/>
        </p:nvSpPr>
        <p:spPr>
          <a:xfrm>
            <a:off x="602665" y="4768422"/>
            <a:ext cx="990656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900" b="0" i="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Safran Cabin </a:t>
            </a:r>
            <a:r>
              <a:rPr lang="en-US" sz="900" b="0" i="0" kern="120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9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2022</a:t>
            </a:r>
            <a:endParaRPr lang="en-US" sz="900" b="0" i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4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7F4591A-171D-4B6F-91D4-CD89F6E4B0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100" y="4837246"/>
            <a:ext cx="820562" cy="173146"/>
          </a:xfrm>
          <a:prstGeom prst="rect">
            <a:avLst/>
          </a:prstGeom>
          <a:noFill/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B519F6C-EBB1-41F2-9E05-DEE79643C5DB}"/>
              </a:ext>
            </a:extLst>
          </p:cNvPr>
          <p:cNvCxnSpPr>
            <a:cxnSpLocks/>
          </p:cNvCxnSpPr>
          <p:nvPr userDrawn="1"/>
        </p:nvCxnSpPr>
        <p:spPr>
          <a:xfrm>
            <a:off x="506984" y="4762165"/>
            <a:ext cx="0" cy="1384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532A455-C781-4527-AD8C-3511FB0D154E}"/>
              </a:ext>
            </a:extLst>
          </p:cNvPr>
          <p:cNvSpPr txBox="1"/>
          <p:nvPr userDrawn="1"/>
        </p:nvSpPr>
        <p:spPr>
          <a:xfrm>
            <a:off x="287338" y="4913692"/>
            <a:ext cx="710737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700" b="0" i="0" u="none" strike="noStrike" baseline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This document and the information therein are the property of Safran. They must not be copied or communicated to a third party without the prior written authorization of Safran</a:t>
            </a:r>
            <a:endParaRPr lang="fr-FR" sz="160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0" name="Espace réservé du numéro de diapositive 13">
            <a:extLst>
              <a:ext uri="{FF2B5EF4-FFF2-40B4-BE49-F238E27FC236}">
                <a16:creationId xmlns:a16="http://schemas.microsoft.com/office/drawing/2014/main" id="{CD93E076-75DB-4427-A260-9445BE8C8B75}"/>
              </a:ext>
            </a:extLst>
          </p:cNvPr>
          <p:cNvSpPr txBox="1">
            <a:spLocks/>
          </p:cNvSpPr>
          <p:nvPr userDrawn="1"/>
        </p:nvSpPr>
        <p:spPr>
          <a:xfrm>
            <a:off x="300010" y="4769393"/>
            <a:ext cx="19075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1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85CA73-2D89-4D6A-A923-B574D1DA086D}" type="slidenum">
              <a:rPr lang="fr-FR" sz="8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‹Nr.›</a:t>
            </a:fld>
            <a:endParaRPr lang="fr-FR" sz="8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hc" descr="  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fr-FR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18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35" r:id="rId2"/>
    <p:sldLayoutId id="2147483874" r:id="rId3"/>
    <p:sldLayoutId id="2147483873" r:id="rId4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5067" rtl="0" eaLnBrk="1" latinLnBrk="0" hangingPunct="1">
        <a:spcBef>
          <a:spcPct val="0"/>
        </a:spcBef>
        <a:buNone/>
        <a:defRPr sz="2399" b="0" i="0" kern="1200" cap="all" baseline="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182698" indent="-182698" algn="l" defTabSz="915067" rtl="0" eaLnBrk="1" latinLnBrk="0" hangingPunct="1">
        <a:spcBef>
          <a:spcPts val="600"/>
        </a:spcBef>
        <a:buClr>
          <a:schemeClr val="accent1"/>
        </a:buClr>
        <a:buFont typeface="Wingdings" pitchFamily="2" charset="2"/>
        <a:buChar char="§"/>
        <a:defRPr sz="1400" i="0" kern="1200" baseline="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347914" indent="-163628" algn="l" defTabSz="915067" rtl="0" eaLnBrk="1" latinLnBrk="0" hangingPunct="1">
        <a:spcBef>
          <a:spcPts val="300"/>
        </a:spcBef>
        <a:buClr>
          <a:schemeClr val="bg2"/>
        </a:buClr>
        <a:buFont typeface="Wingdings" pitchFamily="2" charset="2"/>
        <a:buChar char="§"/>
        <a:defRPr sz="1199" i="0" kern="1200" baseline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509954" indent="-166802" algn="l" defTabSz="915067" rtl="0" eaLnBrk="1" latinLnBrk="0" hangingPunct="1">
        <a:spcBef>
          <a:spcPts val="300"/>
        </a:spcBef>
        <a:buClr>
          <a:schemeClr val="bg2"/>
        </a:buClr>
        <a:buFont typeface="Wingdings" pitchFamily="2" charset="2"/>
        <a:buChar char="§"/>
        <a:defRPr sz="1100" i="0" kern="1200" baseline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1359" indent="-228764" algn="l" defTabSz="915067" rtl="0" eaLnBrk="1" latinLnBrk="0" hangingPunct="1">
        <a:spcBef>
          <a:spcPct val="20000"/>
        </a:spcBef>
        <a:buFont typeface="Wingdings" pitchFamily="2" charset="2"/>
        <a:buChar char="§"/>
        <a:defRPr sz="1199" i="0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8887" indent="-228764" algn="l" defTabSz="915067" rtl="0" eaLnBrk="1" latinLnBrk="0" hangingPunct="1">
        <a:spcBef>
          <a:spcPct val="20000"/>
        </a:spcBef>
        <a:buFont typeface="Wingdings" pitchFamily="2" charset="2"/>
        <a:buChar char="§"/>
        <a:defRPr sz="1199" i="0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6420" indent="-228764" algn="l" defTabSz="9150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3945" indent="-228764" algn="l" defTabSz="9150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1483" indent="-228764" algn="l" defTabSz="9150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9011" indent="-228764" algn="l" defTabSz="9150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50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529" algn="l" defTabSz="9150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5067" algn="l" defTabSz="9150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2592" algn="l" defTabSz="9150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30123" algn="l" defTabSz="9150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7652" algn="l" defTabSz="9150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5182" algn="l" defTabSz="9150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2716" algn="l" defTabSz="9150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60246" algn="l" defTabSz="91506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pos="5579" userDrawn="1">
          <p15:clr>
            <a:srgbClr val="F26B43"/>
          </p15:clr>
        </p15:guide>
        <p15:guide id="3" pos="181">
          <p15:clr>
            <a:srgbClr val="F26B43"/>
          </p15:clr>
        </p15:guide>
        <p15:guide id="4" orient="horz" pos="195">
          <p15:clr>
            <a:srgbClr val="F26B43"/>
          </p15:clr>
        </p15:guide>
        <p15:guide id="5" orient="horz" pos="3852">
          <p15:clr>
            <a:srgbClr val="F26B43"/>
          </p15:clr>
        </p15:guide>
        <p15:guide id="6" orient="horz" pos="285">
          <p15:clr>
            <a:srgbClr val="F26B43"/>
          </p15:clr>
        </p15:guide>
        <p15:guide id="8" pos="7491">
          <p15:clr>
            <a:srgbClr val="F26B43"/>
          </p15:clr>
        </p15:guide>
        <p15:guide id="9" pos="7391">
          <p15:clr>
            <a:srgbClr val="F26B43"/>
          </p15:clr>
        </p15:guide>
        <p15:guide id="10" orient="horz" pos="464" userDrawn="1">
          <p15:clr>
            <a:srgbClr val="F26B43"/>
          </p15:clr>
        </p15:guide>
        <p15:guide id="11" orient="horz" pos="2913" userDrawn="1">
          <p15:clr>
            <a:srgbClr val="F26B43"/>
          </p15:clr>
        </p15:guide>
        <p15:guide id="1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ti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50A4C129-D37B-4227-A1FD-8140BF784545}"/>
              </a:ext>
            </a:extLst>
          </p:cNvPr>
          <p:cNvSpPr txBox="1">
            <a:spLocks/>
          </p:cNvSpPr>
          <p:nvPr/>
        </p:nvSpPr>
        <p:spPr>
          <a:xfrm>
            <a:off x="-594795" y="1972949"/>
            <a:ext cx="7836198" cy="590931"/>
          </a:xfrm>
          <a:prstGeom prst="rect">
            <a:avLst/>
          </a:prstGeom>
        </p:spPr>
        <p:txBody>
          <a:bodyPr/>
          <a:lstStyle>
            <a:lvl1pPr marL="182698" indent="-182698" algn="l" defTabSz="915067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 sz="1400" i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347914" indent="-163628" algn="l" defTabSz="915067" rtl="0" eaLnBrk="1" latinLnBrk="0" hangingPunct="1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199" i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509954" indent="-166802" algn="l" defTabSz="915067" rtl="0" eaLnBrk="1" latinLnBrk="0" hangingPunct="1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100" i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601359" indent="-228764" algn="l" defTabSz="915067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99" i="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4pPr>
            <a:lvl5pPr marL="2058887" indent="-228764" algn="l" defTabSz="915067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199" i="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5pPr>
            <a:lvl6pPr marL="2516420" indent="-228764" algn="l" defTabSz="9150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3945" indent="-228764" algn="l" defTabSz="9150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1483" indent="-228764" algn="l" defTabSz="9150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9011" indent="-228764" algn="l" defTabSz="9150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 smtClean="0">
                <a:latin typeface="+mj-lt"/>
              </a:rPr>
              <a:t>ARINC 810 </a:t>
            </a:r>
          </a:p>
          <a:p>
            <a:pPr marL="0" indent="0" algn="ctr">
              <a:buNone/>
            </a:pPr>
            <a:r>
              <a:rPr lang="fr-FR" sz="2000" dirty="0" smtClean="0">
                <a:latin typeface="+mj-lt"/>
              </a:rPr>
              <a:t>DEFINITION CENTER OF GRAVITY </a:t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AND</a:t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 MAX. </a:t>
            </a:r>
            <a:r>
              <a:rPr lang="fr-FR" sz="2000" smtClean="0">
                <a:latin typeface="+mj-lt"/>
              </a:rPr>
              <a:t>CROSS </a:t>
            </a:r>
            <a:r>
              <a:rPr lang="fr-FR" sz="2000" dirty="0" smtClean="0">
                <a:latin typeface="+mj-lt"/>
              </a:rPr>
              <a:t>WEIGHT</a:t>
            </a:r>
          </a:p>
          <a:p>
            <a:pPr marL="0" indent="0" algn="ctr">
              <a:buNone/>
            </a:pPr>
            <a:r>
              <a:rPr lang="fr-FR" sz="2000" dirty="0" smtClean="0">
                <a:latin typeface="+mj-lt"/>
              </a:rPr>
              <a:t/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REVISION B – CW23 , 2024   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732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2687" y="19189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SIZE 4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21050" r="26819" b="24373"/>
          <a:stretch/>
        </p:blipFill>
        <p:spPr>
          <a:xfrm>
            <a:off x="2446243" y="267771"/>
            <a:ext cx="6426402" cy="459180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82880" y="1086345"/>
            <a:ext cx="2263363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l" defTabSz="915067" rtl="0" eaLnBrk="1" latinLnBrk="0" hangingPunct="1">
              <a:spcBef>
                <a:spcPct val="0"/>
              </a:spcBef>
              <a:buNone/>
              <a:defRPr lang="fr-FR" sz="2200" b="0" i="0" kern="1200" cap="none" spc="0" baseline="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1600" dirty="0" smtClean="0"/>
              <a:t>OVERVIEW SAFRAN CABIN GERMANY BUN WARMER</a:t>
            </a:r>
            <a:br>
              <a:rPr lang="en-US" sz="1600" dirty="0" smtClean="0"/>
            </a:br>
            <a:r>
              <a:rPr lang="en-US" sz="1400" dirty="0" smtClean="0"/>
              <a:t>„MAX CROSS WEIGHT”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AND </a:t>
            </a:r>
            <a:br>
              <a:rPr lang="en-US" sz="1400" dirty="0" smtClean="0"/>
            </a:br>
            <a:r>
              <a:rPr lang="en-US" sz="1400" dirty="0" smtClean="0"/>
              <a:t>„CENTER OF GRAVITY”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40231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" y="191891"/>
            <a:ext cx="8778242" cy="615553"/>
          </a:xfrm>
        </p:spPr>
        <p:txBody>
          <a:bodyPr/>
          <a:lstStyle/>
          <a:p>
            <a:r>
              <a:rPr lang="en-US" sz="1700" dirty="0" smtClean="0"/>
              <a:t>                    OVERVIEW </a:t>
            </a:r>
            <a:r>
              <a:rPr lang="en-US" sz="1700" dirty="0"/>
              <a:t>SAFRAN CABIN GERMANY </a:t>
            </a:r>
            <a:r>
              <a:rPr lang="en-US" sz="1700" dirty="0" smtClean="0"/>
              <a:t>BUN WARMER 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                    „MAX CROSS WEIGHT” AND „CENTER OF GRAVITY”</a:t>
            </a:r>
            <a:endParaRPr lang="de-DE" sz="1700" dirty="0"/>
          </a:p>
        </p:txBody>
      </p:sp>
      <p:sp>
        <p:nvSpPr>
          <p:cNvPr id="3" name="Textfeld 2"/>
          <p:cNvSpPr txBox="1"/>
          <p:nvPr/>
        </p:nvSpPr>
        <p:spPr>
          <a:xfrm>
            <a:off x="202687" y="19189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SIZE 4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82881" y="2686050"/>
            <a:ext cx="4689158" cy="31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806083" y="3005138"/>
            <a:ext cx="171524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4741" y="3005138"/>
            <a:ext cx="159544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44285" y="3131344"/>
            <a:ext cx="4589578" cy="12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25007" y="3984591"/>
            <a:ext cx="1726804" cy="379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71526" y="3984591"/>
            <a:ext cx="1042781" cy="379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190526" y="3984591"/>
            <a:ext cx="2100361" cy="12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207293" y="4298839"/>
            <a:ext cx="2052637" cy="14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744554" y="4196436"/>
            <a:ext cx="515376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350169" y="4106035"/>
            <a:ext cx="45719" cy="19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1166946" y="4186199"/>
            <a:ext cx="162496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872039" y="3382760"/>
            <a:ext cx="34996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* INFO DIMENSION Z-DIRECTION: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GAIN „CENTER OF GRAVITY“ GROSS WEIGHT DIMENSION</a:t>
            </a:r>
            <a:br>
              <a:rPr lang="de-DE" sz="1000" dirty="0" smtClean="0"/>
            </a:br>
            <a:r>
              <a:rPr lang="de-DE" sz="1000" dirty="0"/>
              <a:t>+ </a:t>
            </a:r>
            <a:r>
              <a:rPr lang="de-DE" sz="1000" dirty="0" smtClean="0"/>
              <a:t>4MM[0,15“] </a:t>
            </a:r>
            <a:r>
              <a:rPr lang="de-DE" sz="1000" dirty="0"/>
              <a:t>RUBSTRIP TO GALLEY </a:t>
            </a:r>
            <a:r>
              <a:rPr lang="de-DE" sz="1000" dirty="0" smtClean="0"/>
              <a:t>COMPARTMENT</a:t>
            </a:r>
            <a:br>
              <a:rPr lang="de-DE" sz="1000" dirty="0" smtClean="0"/>
            </a:br>
            <a:r>
              <a:rPr lang="de-DE" sz="1000" dirty="0" smtClean="0"/>
              <a:t>= </a:t>
            </a:r>
            <a:r>
              <a:rPr lang="de-DE" sz="1000" b="1" dirty="0"/>
              <a:t>Z-DIRECTION</a:t>
            </a:r>
            <a:br>
              <a:rPr lang="de-DE" sz="1000" b="1" dirty="0"/>
            </a:br>
            <a:r>
              <a:rPr lang="de-DE" sz="1000" b="1" dirty="0"/>
              <a:t>* INFO DIMENSION </a:t>
            </a:r>
            <a:r>
              <a:rPr lang="de-DE" sz="1000" b="1" dirty="0" smtClean="0"/>
              <a:t>Y-DIRECTION</a:t>
            </a:r>
            <a:r>
              <a:rPr lang="de-DE" sz="1000" b="1" dirty="0"/>
              <a:t>: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/>
              <a:t>GAIN „CENTER OF GRAVITY“ GROSS WEIGHT DIMENSION</a:t>
            </a:r>
            <a:br>
              <a:rPr lang="de-DE" sz="1000" dirty="0"/>
            </a:br>
            <a:r>
              <a:rPr lang="de-DE" sz="1000" dirty="0"/>
              <a:t>+ </a:t>
            </a:r>
            <a:r>
              <a:rPr lang="de-DE" sz="1000" dirty="0" smtClean="0"/>
              <a:t>25,4MM[1“] ATTACHEMENT POINT DIMENSION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/>
              <a:t>= </a:t>
            </a:r>
            <a:r>
              <a:rPr lang="de-DE" sz="1000" b="1" dirty="0" smtClean="0"/>
              <a:t>Y-DIRECTION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800" dirty="0" smtClean="0"/>
              <a:t>(SEE OVERVIEW GAIN INTO GALLEY COMPARTMENT SHEET BEFOR)</a:t>
            </a:r>
            <a:endParaRPr lang="de-DE" sz="800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79142"/>
              </p:ext>
            </p:extLst>
          </p:nvPr>
        </p:nvGraphicFramePr>
        <p:xfrm>
          <a:off x="164513" y="1390410"/>
          <a:ext cx="4725375" cy="142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Arbeitsblatt" r:id="rId3" imgW="8176452" imgH="2461313" progId="Excel.Sheet.12">
                  <p:embed/>
                </p:oleObj>
              </mc:Choice>
              <mc:Fallback>
                <p:oleObj name="Arbeitsblatt" r:id="rId3" imgW="8176452" imgH="2461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13" y="1390410"/>
                        <a:ext cx="4725375" cy="1421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7" t="21301" r="27266" b="49834"/>
          <a:stretch/>
        </p:blipFill>
        <p:spPr>
          <a:xfrm>
            <a:off x="4914023" y="807444"/>
            <a:ext cx="4229977" cy="25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08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0" y="1518113"/>
            <a:ext cx="4173489" cy="26317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33" y="1617773"/>
            <a:ext cx="4606461" cy="30789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" y="191891"/>
            <a:ext cx="8778242" cy="369332"/>
          </a:xfrm>
        </p:spPr>
        <p:txBody>
          <a:bodyPr/>
          <a:lstStyle/>
          <a:p>
            <a:r>
              <a:rPr lang="de-DE" sz="1800" dirty="0" smtClean="0"/>
              <a:t>ARINC SPECIFICATION INFO</a:t>
            </a:r>
            <a:endParaRPr 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3141763" y="3086675"/>
            <a:ext cx="731877" cy="736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969670" y="80476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ARINC SIZE 2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180055" y="3534697"/>
            <a:ext cx="655390" cy="514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138409" y="80476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ARINC SIZE 1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695794" y="1187423"/>
            <a:ext cx="407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4mm RUBSTRIP CAP BETWEEN GAIN AN COMPARMTENT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40696" y="1175153"/>
            <a:ext cx="3833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1,6mm RAIL CAP BETWEEN GAIN AN COMPARMTENT</a:t>
            </a:r>
            <a:endParaRPr lang="de-DE" sz="1200" dirty="0"/>
          </a:p>
        </p:txBody>
      </p:sp>
      <p:cxnSp>
        <p:nvCxnSpPr>
          <p:cNvPr id="13" name="Gerader Verbinder 12"/>
          <p:cNvCxnSpPr/>
          <p:nvPr/>
        </p:nvCxnSpPr>
        <p:spPr>
          <a:xfrm>
            <a:off x="4432033" y="673240"/>
            <a:ext cx="0" cy="4220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356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530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" y="191891"/>
            <a:ext cx="8778242" cy="369332"/>
          </a:xfrm>
        </p:spPr>
        <p:txBody>
          <a:bodyPr/>
          <a:lstStyle/>
          <a:p>
            <a:r>
              <a:rPr lang="de-DE" sz="1800" dirty="0" smtClean="0"/>
              <a:t>SUMMARY</a:t>
            </a:r>
            <a:endParaRPr lang="de-DE" sz="1800" dirty="0"/>
          </a:p>
        </p:txBody>
      </p:sp>
      <p:sp>
        <p:nvSpPr>
          <p:cNvPr id="3" name="Textfeld 2"/>
          <p:cNvSpPr txBox="1"/>
          <p:nvPr/>
        </p:nvSpPr>
        <p:spPr>
          <a:xfrm>
            <a:off x="752946" y="832037"/>
            <a:ext cx="77175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smtClean="0"/>
              <a:t>GAIN SIZE DEFINITION ACC. ARINC 810</a:t>
            </a:r>
          </a:p>
          <a:p>
            <a:endParaRPr lang="de-DE" sz="1000" dirty="0"/>
          </a:p>
          <a:p>
            <a:endParaRPr lang="de-D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/>
              <a:t>OVERVIEW SAFRAN CABIN GERMANY GAINS ARINC </a:t>
            </a:r>
            <a:r>
              <a:rPr lang="de-DE" sz="1000" dirty="0" smtClean="0"/>
              <a:t>810 </a:t>
            </a:r>
            <a:r>
              <a:rPr lang="de-DE" sz="1000" b="1" dirty="0" smtClean="0">
                <a:solidFill>
                  <a:srgbClr val="FF0000"/>
                </a:solidFill>
              </a:rPr>
              <a:t>SIZE 1  </a:t>
            </a:r>
            <a:r>
              <a:rPr lang="de-DE" sz="1000" dirty="0" smtClean="0"/>
              <a:t>-  </a:t>
            </a:r>
            <a:r>
              <a:rPr lang="en-US" sz="1000" dirty="0" smtClean="0"/>
              <a:t>„</a:t>
            </a:r>
            <a:r>
              <a:rPr lang="en-US" sz="1000" dirty="0"/>
              <a:t>MAX CROSS WEIGHT” AND „CENTER OF GRAVITY”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000" dirty="0"/>
              <a:t>EXAMPLE </a:t>
            </a:r>
            <a:r>
              <a:rPr lang="en-US" sz="1000" dirty="0" smtClean="0"/>
              <a:t>WATER HEATER P/N 9412-01-0000-01</a:t>
            </a:r>
            <a:endParaRPr lang="en-US" sz="1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000" dirty="0"/>
              <a:t>OVERVIEW ALL SAFRAN CABIN </a:t>
            </a:r>
            <a:r>
              <a:rPr lang="en-US" sz="1000" dirty="0" smtClean="0"/>
              <a:t>WET PRODUCTS</a:t>
            </a:r>
            <a:br>
              <a:rPr lang="en-US" sz="1000" dirty="0" smtClean="0"/>
            </a:br>
            <a:endParaRPr lang="de-D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smtClean="0"/>
              <a:t>OVERVIEW SAFRAN CABIN GERMANY GAINS ARINC 810 </a:t>
            </a:r>
            <a:r>
              <a:rPr lang="de-DE" sz="1000" b="1" dirty="0" smtClean="0">
                <a:solidFill>
                  <a:srgbClr val="FF0000"/>
                </a:solidFill>
              </a:rPr>
              <a:t>SIZE 2  </a:t>
            </a:r>
            <a:r>
              <a:rPr lang="de-DE" sz="1000" dirty="0" smtClean="0"/>
              <a:t>-  </a:t>
            </a:r>
            <a:r>
              <a:rPr lang="en-US" sz="1000" dirty="0" smtClean="0"/>
              <a:t>„</a:t>
            </a:r>
            <a:r>
              <a:rPr lang="en-US" sz="1000" dirty="0"/>
              <a:t>MAX CROSS WEIGHT” </a:t>
            </a:r>
            <a:r>
              <a:rPr lang="en-US" sz="1000" dirty="0" smtClean="0"/>
              <a:t>AND „CENTER </a:t>
            </a:r>
            <a:r>
              <a:rPr lang="en-US" sz="1000" dirty="0"/>
              <a:t>OF GRAVITY</a:t>
            </a:r>
            <a:r>
              <a:rPr lang="en-US" sz="1000" dirty="0" smtClean="0"/>
              <a:t>”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EXAMPLE P/N 8318-01-0000-01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OVERVIEW ALL SAFRAN CABIN OVENS / BEVERAGE CHILLER</a:t>
            </a:r>
            <a:br>
              <a:rPr lang="en-US" sz="1000" dirty="0" smtClean="0"/>
            </a:b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/>
              <a:t>OVERVIEW SAFRAN CABIN GERMANY GAINS ARINC 810 </a:t>
            </a:r>
            <a:r>
              <a:rPr lang="de-DE" sz="1000" b="1" dirty="0">
                <a:solidFill>
                  <a:srgbClr val="FF0000"/>
                </a:solidFill>
              </a:rPr>
              <a:t>SIZE 3</a:t>
            </a:r>
            <a:r>
              <a:rPr lang="de-DE" sz="1000" b="1" dirty="0" smtClean="0">
                <a:solidFill>
                  <a:srgbClr val="FF0000"/>
                </a:solidFill>
              </a:rPr>
              <a:t> </a:t>
            </a:r>
            <a:r>
              <a:rPr lang="de-DE" sz="1000" b="1" dirty="0">
                <a:solidFill>
                  <a:srgbClr val="FF0000"/>
                </a:solidFill>
              </a:rPr>
              <a:t> </a:t>
            </a:r>
            <a:r>
              <a:rPr lang="de-DE" sz="1000" dirty="0" smtClean="0"/>
              <a:t>-  </a:t>
            </a:r>
            <a:r>
              <a:rPr lang="en-US" sz="1000" dirty="0" smtClean="0"/>
              <a:t>„</a:t>
            </a:r>
            <a:r>
              <a:rPr lang="en-US" sz="1000" dirty="0"/>
              <a:t>MAX CROSS WEIGHT” AND „CENTER OF GRAVITY”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000" dirty="0"/>
              <a:t>EXAMPLE P/N T900200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000" dirty="0"/>
              <a:t>OVERVIEW ALL SAFRAN CABIN </a:t>
            </a:r>
            <a:r>
              <a:rPr lang="en-US" sz="1000" dirty="0" smtClean="0"/>
              <a:t>GAINS TRASH COMPECTOR</a:t>
            </a:r>
            <a:br>
              <a:rPr lang="en-US" sz="1000" dirty="0" smtClean="0"/>
            </a:br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/>
              <a:t>OVERVIEW SAFRAN CABIN GERMANY GAINS ARINC 810 </a:t>
            </a:r>
            <a:r>
              <a:rPr lang="de-DE" sz="1000" b="1" dirty="0">
                <a:solidFill>
                  <a:srgbClr val="FF0000"/>
                </a:solidFill>
              </a:rPr>
              <a:t>SIZE </a:t>
            </a:r>
            <a:r>
              <a:rPr lang="de-DE" sz="1000" b="1" dirty="0" smtClean="0">
                <a:solidFill>
                  <a:srgbClr val="FF0000"/>
                </a:solidFill>
              </a:rPr>
              <a:t>4</a:t>
            </a:r>
            <a:r>
              <a:rPr lang="de-DE" sz="1000" b="1" dirty="0">
                <a:solidFill>
                  <a:srgbClr val="FF0000"/>
                </a:solidFill>
              </a:rPr>
              <a:t> </a:t>
            </a:r>
            <a:r>
              <a:rPr lang="de-DE" sz="1000" b="1" dirty="0" smtClean="0">
                <a:solidFill>
                  <a:srgbClr val="FF0000"/>
                </a:solidFill>
              </a:rPr>
              <a:t> </a:t>
            </a:r>
            <a:r>
              <a:rPr lang="de-DE" sz="1000" dirty="0" smtClean="0"/>
              <a:t>-  </a:t>
            </a:r>
            <a:r>
              <a:rPr lang="en-US" sz="1000" dirty="0" smtClean="0"/>
              <a:t>„MAX </a:t>
            </a:r>
            <a:r>
              <a:rPr lang="en-US" sz="1000" dirty="0"/>
              <a:t>CROSS WEIGHT” AND „CENTER OF GRAVITY”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000" dirty="0"/>
              <a:t>EXAMPLE P/N </a:t>
            </a:r>
            <a:r>
              <a:rPr lang="en-US" sz="1000" dirty="0" smtClean="0"/>
              <a:t>8933-01-0000-01</a:t>
            </a:r>
            <a:endParaRPr lang="en-US" sz="1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000" dirty="0"/>
              <a:t>OVERVIEW ALL SAFRAN CABIN </a:t>
            </a:r>
            <a:r>
              <a:rPr lang="en-US" sz="1000" dirty="0" smtClean="0"/>
              <a:t>BUN WARMER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 smtClean="0"/>
          </a:p>
          <a:p>
            <a:pPr lvl="4"/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/>
              <a:t>ARINC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782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" y="191891"/>
            <a:ext cx="8778242" cy="369332"/>
          </a:xfrm>
        </p:spPr>
        <p:txBody>
          <a:bodyPr/>
          <a:lstStyle/>
          <a:p>
            <a:r>
              <a:rPr lang="de-DE" sz="1800" dirty="0"/>
              <a:t>GAIN SIZE DEFINITION ACC. ARINC 810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31" y="687124"/>
            <a:ext cx="4147139" cy="40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04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02687" y="19189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SIZE 1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20797" r="27444" b="22357"/>
          <a:stretch/>
        </p:blipFill>
        <p:spPr>
          <a:xfrm>
            <a:off x="2470197" y="105295"/>
            <a:ext cx="6420594" cy="46667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872" y="909007"/>
            <a:ext cx="2275042" cy="147732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1600" dirty="0" smtClean="0"/>
              <a:t>OVERVIEW </a:t>
            </a:r>
            <a:r>
              <a:rPr lang="en-US" sz="1600" dirty="0"/>
              <a:t>SAFRAN CABIN GERMANY </a:t>
            </a:r>
            <a:r>
              <a:rPr lang="en-US" sz="1600" dirty="0" smtClean="0"/>
              <a:t>WET PRODUCTS   </a:t>
            </a:r>
            <a:br>
              <a:rPr lang="en-US" sz="1600" dirty="0" smtClean="0"/>
            </a:br>
            <a:r>
              <a:rPr lang="en-US" sz="1400" dirty="0" smtClean="0"/>
              <a:t>„</a:t>
            </a:r>
            <a:r>
              <a:rPr lang="en-US" sz="1400" dirty="0"/>
              <a:t>MAX CROSS </a:t>
            </a:r>
            <a:r>
              <a:rPr lang="en-US" sz="1400" dirty="0" smtClean="0"/>
              <a:t>WEIGHT”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AND </a:t>
            </a:r>
            <a:br>
              <a:rPr lang="en-US" sz="1400" dirty="0" smtClean="0"/>
            </a:br>
            <a:r>
              <a:rPr lang="en-US" sz="1400" dirty="0" smtClean="0"/>
              <a:t>„</a:t>
            </a:r>
            <a:r>
              <a:rPr lang="en-US" sz="1400" dirty="0"/>
              <a:t>CENTER OF GRAVITY”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13079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687" y="86701"/>
            <a:ext cx="8778242" cy="615553"/>
          </a:xfrm>
        </p:spPr>
        <p:txBody>
          <a:bodyPr/>
          <a:lstStyle/>
          <a:p>
            <a:r>
              <a:rPr lang="en-US" sz="1700" dirty="0" smtClean="0"/>
              <a:t>                    OVERVIEW </a:t>
            </a:r>
            <a:r>
              <a:rPr lang="en-US" sz="1700" dirty="0"/>
              <a:t>SAFRAN CABIN GERMANY WET PRODUCTS</a:t>
            </a:r>
            <a:br>
              <a:rPr lang="en-US" sz="1700" dirty="0"/>
            </a:br>
            <a:r>
              <a:rPr lang="en-US" sz="1700" dirty="0"/>
              <a:t>                   </a:t>
            </a:r>
            <a:r>
              <a:rPr lang="en-US" sz="1700" dirty="0" smtClean="0"/>
              <a:t> „</a:t>
            </a:r>
            <a:r>
              <a:rPr lang="en-US" sz="1700" dirty="0"/>
              <a:t>MAX CROSS WEIGHT” AND „CENTER OF GRAVITY”</a:t>
            </a:r>
            <a:endParaRPr lang="de-DE" sz="1700" dirty="0"/>
          </a:p>
        </p:txBody>
      </p:sp>
      <p:sp>
        <p:nvSpPr>
          <p:cNvPr id="5" name="Textfeld 4"/>
          <p:cNvSpPr txBox="1"/>
          <p:nvPr/>
        </p:nvSpPr>
        <p:spPr>
          <a:xfrm>
            <a:off x="202687" y="19189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SIZE 1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05720" y="3949276"/>
            <a:ext cx="3459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* INFO DIMENSION Z-DIRECTION: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GAIN „CENTER OF GRAVITY“ GROSS WEIGHT DIMENSION</a:t>
            </a:r>
            <a:br>
              <a:rPr lang="de-DE" sz="1000" dirty="0" smtClean="0"/>
            </a:br>
            <a:r>
              <a:rPr lang="de-DE" sz="1000" dirty="0" smtClean="0"/>
              <a:t> + 1,6MM[0,06“] RUBSTRIP TO GALLEY COMPARTMENT </a:t>
            </a:r>
            <a:br>
              <a:rPr lang="de-DE" sz="1000" dirty="0" smtClean="0"/>
            </a:br>
            <a:r>
              <a:rPr lang="de-DE" sz="1000" dirty="0" smtClean="0"/>
              <a:t> = </a:t>
            </a:r>
            <a:r>
              <a:rPr lang="de-DE" sz="1000" b="1" dirty="0" smtClean="0"/>
              <a:t>Z-DIRECTION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800" dirty="0" smtClean="0"/>
              <a:t>(SEE OVERVIEW GAIN INTO GALLEY COMPARTMENT SHEET BEFOR)</a:t>
            </a:r>
            <a:endParaRPr lang="de-DE" sz="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8" t="21050" r="26464" b="52103"/>
          <a:stretch/>
        </p:blipFill>
        <p:spPr>
          <a:xfrm>
            <a:off x="5383943" y="803727"/>
            <a:ext cx="3681378" cy="2992877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852601"/>
              </p:ext>
            </p:extLst>
          </p:nvPr>
        </p:nvGraphicFramePr>
        <p:xfrm>
          <a:off x="90489" y="807444"/>
          <a:ext cx="5405705" cy="3916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Arbeitsblatt" r:id="rId4" imgW="8709586" imgH="6309360" progId="Excel.Sheet.12">
                  <p:embed/>
                </p:oleObj>
              </mc:Choice>
              <mc:Fallback>
                <p:oleObj name="Arbeitsblatt" r:id="rId4" imgW="8709586" imgH="6309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89" y="807444"/>
                        <a:ext cx="5405705" cy="3916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61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82880" y="19189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SIZE 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t="20924" r="27355" b="21349"/>
          <a:stretch/>
        </p:blipFill>
        <p:spPr>
          <a:xfrm>
            <a:off x="2574115" y="65686"/>
            <a:ext cx="6060038" cy="464129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82880" y="1213807"/>
            <a:ext cx="2263363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l" defTabSz="915067" rtl="0" eaLnBrk="1" latinLnBrk="0" hangingPunct="1">
              <a:spcBef>
                <a:spcPct val="0"/>
              </a:spcBef>
              <a:buNone/>
              <a:defRPr lang="fr-FR" sz="2200" b="0" i="0" kern="1200" cap="none" spc="0" baseline="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1600" dirty="0" smtClean="0"/>
              <a:t>OVERVIEW SAFRAN CABIN GERMANY OVENS</a:t>
            </a:r>
            <a:br>
              <a:rPr lang="en-US" sz="1600" dirty="0" smtClean="0"/>
            </a:br>
            <a:r>
              <a:rPr lang="en-US" sz="1400" dirty="0" smtClean="0"/>
              <a:t>„MAX CROSS WEIGHT”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AND </a:t>
            </a:r>
            <a:br>
              <a:rPr lang="en-US" sz="1400" dirty="0" smtClean="0"/>
            </a:br>
            <a:r>
              <a:rPr lang="en-US" sz="1400" dirty="0" smtClean="0"/>
              <a:t>„CENTER OF GRAVITY”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20477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758" y="73431"/>
            <a:ext cx="8778242" cy="615553"/>
          </a:xfrm>
        </p:spPr>
        <p:txBody>
          <a:bodyPr/>
          <a:lstStyle/>
          <a:p>
            <a:r>
              <a:rPr lang="en-US" sz="1600" dirty="0" smtClean="0"/>
              <a:t>                     </a:t>
            </a:r>
            <a:r>
              <a:rPr lang="en-US" sz="1700" dirty="0" smtClean="0"/>
              <a:t>OVERVIEW </a:t>
            </a:r>
            <a:r>
              <a:rPr lang="en-US" sz="1700" dirty="0"/>
              <a:t>SAFRAN CABIN GERMANY OVENS </a:t>
            </a:r>
            <a:br>
              <a:rPr lang="en-US" sz="1700" dirty="0"/>
            </a:br>
            <a:r>
              <a:rPr lang="en-US" sz="1700" dirty="0"/>
              <a:t>                    „MAX CROSS WEIGHT” </a:t>
            </a:r>
            <a:r>
              <a:rPr lang="en-US" sz="1700" dirty="0" smtClean="0"/>
              <a:t>AND „CENTER </a:t>
            </a:r>
            <a:r>
              <a:rPr lang="en-US" sz="1700" dirty="0"/>
              <a:t>OF GRAVITY</a:t>
            </a:r>
            <a:r>
              <a:rPr lang="en-US" sz="1700" dirty="0" smtClean="0"/>
              <a:t>”</a:t>
            </a:r>
            <a:endParaRPr lang="de-DE" sz="1700" dirty="0"/>
          </a:p>
        </p:txBody>
      </p:sp>
      <p:sp>
        <p:nvSpPr>
          <p:cNvPr id="5" name="Textfeld 4"/>
          <p:cNvSpPr txBox="1"/>
          <p:nvPr/>
        </p:nvSpPr>
        <p:spPr>
          <a:xfrm>
            <a:off x="202687" y="19189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SIZE 2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46668" y="3439346"/>
            <a:ext cx="34996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* INFO DIMENSION Z-DIRECTION: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GAIN „CENTER OF GRAVITY“ GROSS WEIGHT DIMENSION</a:t>
            </a:r>
            <a:br>
              <a:rPr lang="de-DE" sz="1000" dirty="0" smtClean="0"/>
            </a:br>
            <a:r>
              <a:rPr lang="de-DE" sz="1000" dirty="0"/>
              <a:t>+ </a:t>
            </a:r>
            <a:r>
              <a:rPr lang="de-DE" sz="1000" dirty="0" smtClean="0"/>
              <a:t>4MM[0,15“] </a:t>
            </a:r>
            <a:r>
              <a:rPr lang="de-DE" sz="1000" dirty="0"/>
              <a:t>RUBSTRIP TO GALLEY </a:t>
            </a:r>
            <a:r>
              <a:rPr lang="de-DE" sz="1000" dirty="0" smtClean="0"/>
              <a:t>COMPARTMENT</a:t>
            </a:r>
            <a:br>
              <a:rPr lang="de-DE" sz="1000" dirty="0" smtClean="0"/>
            </a:br>
            <a:r>
              <a:rPr lang="de-DE" sz="1000" dirty="0" smtClean="0"/>
              <a:t>= </a:t>
            </a:r>
            <a:r>
              <a:rPr lang="de-DE" sz="1000" b="1" dirty="0"/>
              <a:t>Z-DIRECTION</a:t>
            </a:r>
            <a:br>
              <a:rPr lang="de-DE" sz="1000" b="1" dirty="0"/>
            </a:br>
            <a:r>
              <a:rPr lang="de-DE" sz="1000" b="1" dirty="0"/>
              <a:t>* INFO DIMENSION </a:t>
            </a:r>
            <a:r>
              <a:rPr lang="de-DE" sz="1000" b="1" dirty="0" smtClean="0"/>
              <a:t>Y-DIRECTION</a:t>
            </a:r>
            <a:r>
              <a:rPr lang="de-DE" sz="1000" b="1" dirty="0"/>
              <a:t>: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/>
              <a:t>GAIN „CENTER OF GRAVITY“ GROSS WEIGHT DIMENSION</a:t>
            </a:r>
            <a:br>
              <a:rPr lang="de-DE" sz="1000" dirty="0"/>
            </a:br>
            <a:r>
              <a:rPr lang="de-DE" sz="1000" dirty="0"/>
              <a:t>+ </a:t>
            </a:r>
            <a:r>
              <a:rPr lang="de-DE" sz="1000" dirty="0" smtClean="0"/>
              <a:t>25,4MM[1“] ATTACHEMENT POINT DIMENSION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/>
              <a:t>= </a:t>
            </a:r>
            <a:r>
              <a:rPr lang="de-DE" sz="1000" b="1" dirty="0" smtClean="0"/>
              <a:t>Y-DIRECTION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800" dirty="0" smtClean="0"/>
              <a:t>(SEE OVERVIEW GAIN INTO GALLEY COMPARTMENT SHEET BEFOR)</a:t>
            </a:r>
            <a:endParaRPr lang="de-DE" sz="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2" t="21175" r="31902" b="51095"/>
          <a:stretch/>
        </p:blipFill>
        <p:spPr>
          <a:xfrm>
            <a:off x="5142261" y="757568"/>
            <a:ext cx="3762771" cy="2759364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72997"/>
              </p:ext>
            </p:extLst>
          </p:nvPr>
        </p:nvGraphicFramePr>
        <p:xfrm>
          <a:off x="412832" y="816745"/>
          <a:ext cx="4911442" cy="3703373"/>
        </p:xfrm>
        <a:graphic>
          <a:graphicData uri="http://schemas.openxmlformats.org/drawingml/2006/table">
            <a:tbl>
              <a:tblPr/>
              <a:tblGrid>
                <a:gridCol w="652141">
                  <a:extLst>
                    <a:ext uri="{9D8B030D-6E8A-4147-A177-3AD203B41FA5}">
                      <a16:colId xmlns:a16="http://schemas.microsoft.com/office/drawing/2014/main" val="2717934627"/>
                    </a:ext>
                  </a:extLst>
                </a:gridCol>
                <a:gridCol w="407589">
                  <a:extLst>
                    <a:ext uri="{9D8B030D-6E8A-4147-A177-3AD203B41FA5}">
                      <a16:colId xmlns:a16="http://schemas.microsoft.com/office/drawing/2014/main" val="660276082"/>
                    </a:ext>
                  </a:extLst>
                </a:gridCol>
                <a:gridCol w="407589">
                  <a:extLst>
                    <a:ext uri="{9D8B030D-6E8A-4147-A177-3AD203B41FA5}">
                      <a16:colId xmlns:a16="http://schemas.microsoft.com/office/drawing/2014/main" val="1004057028"/>
                    </a:ext>
                  </a:extLst>
                </a:gridCol>
                <a:gridCol w="560434">
                  <a:extLst>
                    <a:ext uri="{9D8B030D-6E8A-4147-A177-3AD203B41FA5}">
                      <a16:colId xmlns:a16="http://schemas.microsoft.com/office/drawing/2014/main" val="50593515"/>
                    </a:ext>
                  </a:extLst>
                </a:gridCol>
                <a:gridCol w="509486">
                  <a:extLst>
                    <a:ext uri="{9D8B030D-6E8A-4147-A177-3AD203B41FA5}">
                      <a16:colId xmlns:a16="http://schemas.microsoft.com/office/drawing/2014/main" val="2890791670"/>
                    </a:ext>
                  </a:extLst>
                </a:gridCol>
                <a:gridCol w="509486">
                  <a:extLst>
                    <a:ext uri="{9D8B030D-6E8A-4147-A177-3AD203B41FA5}">
                      <a16:colId xmlns:a16="http://schemas.microsoft.com/office/drawing/2014/main" val="2147634475"/>
                    </a:ext>
                  </a:extLst>
                </a:gridCol>
                <a:gridCol w="560434">
                  <a:extLst>
                    <a:ext uri="{9D8B030D-6E8A-4147-A177-3AD203B41FA5}">
                      <a16:colId xmlns:a16="http://schemas.microsoft.com/office/drawing/2014/main" val="1026623679"/>
                    </a:ext>
                  </a:extLst>
                </a:gridCol>
                <a:gridCol w="631762">
                  <a:extLst>
                    <a:ext uri="{9D8B030D-6E8A-4147-A177-3AD203B41FA5}">
                      <a16:colId xmlns:a16="http://schemas.microsoft.com/office/drawing/2014/main" val="2770193662"/>
                    </a:ext>
                  </a:extLst>
                </a:gridCol>
                <a:gridCol w="672521">
                  <a:extLst>
                    <a:ext uri="{9D8B030D-6E8A-4147-A177-3AD203B41FA5}">
                      <a16:colId xmlns:a16="http://schemas.microsoft.com/office/drawing/2014/main" val="1412820927"/>
                    </a:ext>
                  </a:extLst>
                </a:gridCol>
              </a:tblGrid>
              <a:tr h="18593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OVERVIEW OVENS ACC. ARINC 810 SIZE 2 DEFINITION CENTER OF GRAFITIY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21662"/>
                  </a:ext>
                </a:extLst>
              </a:tr>
              <a:tr h="106246"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379088"/>
                  </a:ext>
                </a:extLst>
              </a:tr>
              <a:tr h="116870"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INTERFACE - STANDARD VERSION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076686"/>
                  </a:ext>
                </a:extLst>
              </a:tr>
              <a:tr h="20859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WEIGHT</a:t>
                      </a:r>
                      <a:b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(SEE ICD DRAWING</a:t>
                      </a:r>
                      <a:r>
                        <a:rPr lang="en-US" sz="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*Z-DIRECTION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*Y-DIRECTION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141070"/>
                  </a:ext>
                </a:extLst>
              </a:tr>
              <a:tr h="10624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SAFRAN P/N</a:t>
                      </a: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 +/- 25MM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INCH +/- 1"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 +/- 25MM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INCH +/- 1"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045143"/>
                  </a:ext>
                </a:extLst>
              </a:tr>
              <a:tr h="1859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8305-01-0000-01</a:t>
                      </a:r>
                      <a:b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SUPPLEMENT 3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86,88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9,69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CONVECTION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80673"/>
                  </a:ext>
                </a:extLst>
              </a:tr>
              <a:tr h="1859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8306-01-0000-01</a:t>
                      </a:r>
                      <a:b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SUPPLEMENT 3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9,69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385624"/>
                  </a:ext>
                </a:extLst>
              </a:tr>
              <a:tr h="1859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8315-01-0000-01</a:t>
                      </a:r>
                      <a:b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SUPPLEMENT 5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10,08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9,63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CONVECTION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665570"/>
                  </a:ext>
                </a:extLst>
              </a:tr>
              <a:tr h="1993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8316-01-0000-01</a:t>
                      </a:r>
                      <a:b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SUPPLEMENT 5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10,08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9,63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without tolerance 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</a:t>
                      </a: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439227"/>
                  </a:ext>
                </a:extLst>
              </a:tr>
              <a:tr h="1143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tolerance indicated on ICD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102417"/>
                  </a:ext>
                </a:extLst>
              </a:tr>
              <a:tr h="19124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X300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INTERFACE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10,02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248,9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656076"/>
                  </a:ext>
                </a:extLst>
              </a:tr>
              <a:tr h="1912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W300</a:t>
                      </a:r>
                      <a:b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SUPPLEMENT 5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10,16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10,59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BEVERAGE CHILLER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</a:t>
                      </a: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679101"/>
                  </a:ext>
                </a:extLst>
              </a:tr>
              <a:tr h="132807">
                <a:tc>
                  <a:txBody>
                    <a:bodyPr/>
                    <a:lstStyle/>
                    <a:p>
                      <a:pPr algn="ctr" fontAlgn="ctr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658592"/>
                  </a:ext>
                </a:extLst>
              </a:tr>
              <a:tr h="116870"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INTERFACE - EXTEMDED VERSION 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353315"/>
                  </a:ext>
                </a:extLst>
              </a:tr>
              <a:tr h="19938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WEIGHT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(SEE ICD DRAWING)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Z-DIRECTION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Y-DIRECTION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87480"/>
                  </a:ext>
                </a:extLst>
              </a:tr>
              <a:tr h="1023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SAFRAN P/N</a:t>
                      </a: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 +/- 25MM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INCH +/- 1"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 +/- 25MM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INCH +/- 1"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881243"/>
                  </a:ext>
                </a:extLst>
              </a:tr>
              <a:tr h="1859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8307-01-0000-01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INTERFACE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CONVECTION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312432"/>
                  </a:ext>
                </a:extLst>
              </a:tr>
              <a:tr h="1859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8308-01-0000-01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INTERFACE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994460"/>
                  </a:ext>
                </a:extLst>
              </a:tr>
              <a:tr h="1859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8317-01-0000-01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INTERFACE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9,96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CONVECTION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235404"/>
                  </a:ext>
                </a:extLst>
              </a:tr>
              <a:tr h="19124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8318-01-0000-01</a:t>
                      </a:r>
                      <a:b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810 INTERFACE</a:t>
                      </a: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9,96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296,4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</a:t>
                      </a:r>
                    </a:p>
                  </a:txBody>
                  <a:tcPr marL="4682" marR="4682" marT="46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032062"/>
                  </a:ext>
                </a:extLst>
              </a:tr>
              <a:tr h="106246"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970653"/>
                  </a:ext>
                </a:extLst>
              </a:tr>
              <a:tr h="106246"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727138"/>
                  </a:ext>
                </a:extLst>
              </a:tr>
              <a:tr h="106246"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 RUBSTRIP CAP TO GALLEY COMPARTMENT ADDED</a:t>
                      </a: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664892"/>
                  </a:ext>
                </a:extLst>
              </a:tr>
              <a:tr h="106246">
                <a:tc>
                  <a:txBody>
                    <a:bodyPr/>
                    <a:lstStyle/>
                    <a:p>
                      <a:pPr algn="ctr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 DIMENSION GALLEY ATTACHEMENT</a:t>
                      </a: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15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362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2687" y="19189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SIZE 3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500" b="1055"/>
          <a:stretch/>
        </p:blipFill>
        <p:spPr>
          <a:xfrm>
            <a:off x="2811350" y="129580"/>
            <a:ext cx="5058031" cy="472123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82880" y="1086345"/>
            <a:ext cx="2263363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l" defTabSz="915067" rtl="0" eaLnBrk="1" latinLnBrk="0" hangingPunct="1">
              <a:spcBef>
                <a:spcPct val="0"/>
              </a:spcBef>
              <a:buNone/>
              <a:defRPr lang="fr-FR" sz="2200" b="0" i="0" kern="1200" cap="none" spc="0" baseline="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1600" dirty="0" smtClean="0"/>
              <a:t>OVERVIEW SAFRAN CABIN GERMANY TRASH COMPECTOR</a:t>
            </a:r>
            <a:br>
              <a:rPr lang="en-US" sz="1600" dirty="0" smtClean="0"/>
            </a:br>
            <a:r>
              <a:rPr lang="en-US" sz="1400" dirty="0" smtClean="0"/>
              <a:t>„MAX CROSS WEIGHT”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AND </a:t>
            </a:r>
            <a:br>
              <a:rPr lang="en-US" sz="1400" dirty="0" smtClean="0"/>
            </a:br>
            <a:r>
              <a:rPr lang="en-US" sz="1400" dirty="0" smtClean="0"/>
              <a:t>„CENTER OF GRAVITY”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87159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8" r="2029" b="26264"/>
          <a:stretch/>
        </p:blipFill>
        <p:spPr>
          <a:xfrm>
            <a:off x="5052835" y="941916"/>
            <a:ext cx="3576604" cy="30008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" y="191891"/>
            <a:ext cx="8778242" cy="615553"/>
          </a:xfrm>
        </p:spPr>
        <p:txBody>
          <a:bodyPr/>
          <a:lstStyle/>
          <a:p>
            <a:r>
              <a:rPr lang="en-US" sz="1700" dirty="0" smtClean="0"/>
              <a:t>                    OVERVIEW </a:t>
            </a:r>
            <a:r>
              <a:rPr lang="en-US" sz="1700" dirty="0"/>
              <a:t>SAFRAN CABIN GERMANY </a:t>
            </a:r>
            <a:r>
              <a:rPr lang="en-US" sz="1700" dirty="0" smtClean="0"/>
              <a:t>TRASH COMPECTOR 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                    „MAX CROSS WEIGHT” AND „CENTER OF GRAVITY”</a:t>
            </a:r>
            <a:endParaRPr lang="de-DE" sz="1700" dirty="0"/>
          </a:p>
        </p:txBody>
      </p:sp>
      <p:sp>
        <p:nvSpPr>
          <p:cNvPr id="3" name="Textfeld 2"/>
          <p:cNvSpPr txBox="1"/>
          <p:nvPr/>
        </p:nvSpPr>
        <p:spPr>
          <a:xfrm>
            <a:off x="202687" y="19189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SIZE 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071884" y="2741082"/>
            <a:ext cx="821316" cy="702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565553" y="3193321"/>
            <a:ext cx="367506" cy="702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071884" y="3790895"/>
            <a:ext cx="1068966" cy="303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82880" y="2646719"/>
            <a:ext cx="4889004" cy="167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052835" y="2813844"/>
            <a:ext cx="410658" cy="26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27359" y="2813844"/>
            <a:ext cx="93046" cy="26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011663"/>
              </p:ext>
            </p:extLst>
          </p:nvPr>
        </p:nvGraphicFramePr>
        <p:xfrm>
          <a:off x="418451" y="3379554"/>
          <a:ext cx="5722399" cy="107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Arbeitsblatt" r:id="rId4" imgW="8930699" imgH="1684230" progId="Excel.Sheet.12">
                  <p:embed/>
                </p:oleObj>
              </mc:Choice>
              <mc:Fallback>
                <p:oleObj name="Arbeitsblatt" r:id="rId4" imgW="8930699" imgH="1684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451" y="3379554"/>
                        <a:ext cx="5722399" cy="107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051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que_PAGECRAN">
  <a:themeElements>
    <a:clrScheme name="SAFRAN OUTILS COM">
      <a:dk1>
        <a:srgbClr val="070E1D"/>
      </a:dk1>
      <a:lt1>
        <a:srgbClr val="FFFFFF"/>
      </a:lt1>
      <a:dk2>
        <a:srgbClr val="070E1D"/>
      </a:dk2>
      <a:lt2>
        <a:srgbClr val="7D7B8D"/>
      </a:lt2>
      <a:accent1>
        <a:srgbClr val="3B87CC"/>
      </a:accent1>
      <a:accent2>
        <a:srgbClr val="112753"/>
      </a:accent2>
      <a:accent3>
        <a:srgbClr val="EFF1F6"/>
      </a:accent3>
      <a:accent4>
        <a:srgbClr val="30508F"/>
      </a:accent4>
      <a:accent5>
        <a:srgbClr val="000000"/>
      </a:accent5>
      <a:accent6>
        <a:srgbClr val="000000"/>
      </a:accent6>
      <a:hlink>
        <a:srgbClr val="1265A2"/>
      </a:hlink>
      <a:folHlink>
        <a:srgbClr val="452BA2"/>
      </a:folHlink>
    </a:clrScheme>
    <a:fontScheme name="Personnalisé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40A6AAF9D7AF478090231BF3242817" ma:contentTypeVersion="13" ma:contentTypeDescription="Create a new document." ma:contentTypeScope="" ma:versionID="61fa72e376d13852d8f67d85b1aa0c51">
  <xsd:schema xmlns:xsd="http://www.w3.org/2001/XMLSchema" xmlns:xs="http://www.w3.org/2001/XMLSchema" xmlns:p="http://schemas.microsoft.com/office/2006/metadata/properties" xmlns:ns2="efe12508-0cf1-4eb2-a2e3-58a78d846736" xmlns:ns3="25fd9850-f5b7-482a-b72d-efbf4749d64e" targetNamespace="http://schemas.microsoft.com/office/2006/metadata/properties" ma:root="true" ma:fieldsID="05275dbd16336fc0481f2820d104418c" ns2:_="" ns3:_="">
    <xsd:import namespace="efe12508-0cf1-4eb2-a2e3-58a78d846736"/>
    <xsd:import namespace="25fd9850-f5b7-482a-b72d-efbf4749d64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aterial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12508-0cf1-4eb2-a2e3-58a78d8467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247f590e-ebc3-472e-9088-f38ef52e46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aterialType" ma:index="19" nillable="true" ma:displayName=" Type" ma:format="Dropdown" ma:internalName="Material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d9850-f5b7-482a-b72d-efbf4749d64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895c367-a23b-494d-bce5-a8b569628c16}" ma:internalName="TaxCatchAll" ma:showField="CatchAllData" ma:web="25fd9850-f5b7-482a-b72d-efbf4749d6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e12508-0cf1-4eb2-a2e3-58a78d846736">
      <Terms xmlns="http://schemas.microsoft.com/office/infopath/2007/PartnerControls"/>
    </lcf76f155ced4ddcb4097134ff3c332f>
    <TaxCatchAll xmlns="25fd9850-f5b7-482a-b72d-efbf4749d64e" xsi:nil="true"/>
    <MaterialType xmlns="efe12508-0cf1-4eb2-a2e3-58a78d846736" xsi:nil="true"/>
  </documentManagement>
</p:properties>
</file>

<file path=customXml/itemProps1.xml><?xml version="1.0" encoding="utf-8"?>
<ds:datastoreItem xmlns:ds="http://schemas.openxmlformats.org/officeDocument/2006/customXml" ds:itemID="{91457C5C-A2CE-4809-B32E-79010C09E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e12508-0cf1-4eb2-a2e3-58a78d846736"/>
    <ds:schemaRef ds:uri="25fd9850-f5b7-482a-b72d-efbf4749d6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AA219F-0EF3-4AB3-991E-4D68A8411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E5293-6C37-451F-852A-1E01568F0F33}">
  <ds:schemaRefs>
    <ds:schemaRef ds:uri="25fd9850-f5b7-482a-b72d-efbf4749d64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fe12508-0cf1-4eb2-a2e3-58a78d84673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Benutzerdefiniert</PresentationFormat>
  <Paragraphs>165</Paragraphs>
  <Slides>13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Microsoft Sans Serif</vt:lpstr>
      <vt:lpstr>Segoe UI</vt:lpstr>
      <vt:lpstr>Segoe UI Black</vt:lpstr>
      <vt:lpstr>Wingdings</vt:lpstr>
      <vt:lpstr>1_Masque_PAGECRAN</vt:lpstr>
      <vt:lpstr>Arbeitsblatt</vt:lpstr>
      <vt:lpstr>PowerPoint-Präsentation</vt:lpstr>
      <vt:lpstr>SUMMARY</vt:lpstr>
      <vt:lpstr>GAIN SIZE DEFINITION ACC. ARINC 810</vt:lpstr>
      <vt:lpstr>OVERVIEW SAFRAN CABIN GERMANY WET PRODUCTS    „MAX CROSS WEIGHT” AND  „CENTER OF GRAVITY”</vt:lpstr>
      <vt:lpstr>                    OVERVIEW SAFRAN CABIN GERMANY WET PRODUCTS                     „MAX CROSS WEIGHT” AND „CENTER OF GRAVITY”</vt:lpstr>
      <vt:lpstr>PowerPoint-Präsentation</vt:lpstr>
      <vt:lpstr>                     OVERVIEW SAFRAN CABIN GERMANY OVENS                      „MAX CROSS WEIGHT” AND „CENTER OF GRAVITY”</vt:lpstr>
      <vt:lpstr>PowerPoint-Präsentation</vt:lpstr>
      <vt:lpstr>                    OVERVIEW SAFRAN CABIN GERMANY TRASH COMPECTOR                      „MAX CROSS WEIGHT” AND „CENTER OF GRAVITY”</vt:lpstr>
      <vt:lpstr>PowerPoint-Präsentation</vt:lpstr>
      <vt:lpstr>                    OVERVIEW SAFRAN CABIN GERMANY BUN WARMER                      „MAX CROSS WEIGHT” AND „CENTER OF GRAVITY”</vt:lpstr>
      <vt:lpstr>ARINC SPECIFICATION INFO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Safran Cabin company ppt presentation</dc:title>
  <dc:creator>pagecran</dc:creator>
  <cp:keywords>2023</cp:keywords>
  <cp:lastModifiedBy>MUELLER Heino (SAFRAN CABIN)</cp:lastModifiedBy>
  <cp:revision>221</cp:revision>
  <cp:lastPrinted>2024-03-20T08:25:11Z</cp:lastPrinted>
  <dcterms:created xsi:type="dcterms:W3CDTF">2013-03-06T15:31:41Z</dcterms:created>
  <dcterms:modified xsi:type="dcterms:W3CDTF">2024-03-26T12:43:55Z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bb961bf9-d2c3-49f3-b774-0a74abb297cd</vt:lpwstr>
  </property>
  <property fmtid="{D5CDD505-2E9C-101B-9397-08002B2CF9AE}" pid="3" name="Confidentiality">
    <vt:lpwstr>C1</vt:lpwstr>
  </property>
  <property fmtid="{D5CDD505-2E9C-101B-9397-08002B2CF9AE}" pid="4" name="NationalSecret">
    <vt:lpwstr>NONS</vt:lpwstr>
  </property>
  <property fmtid="{D5CDD505-2E9C-101B-9397-08002B2CF9AE}" pid="5" name="ExportControl">
    <vt:lpwstr/>
  </property>
  <property fmtid="{D5CDD505-2E9C-101B-9397-08002B2CF9AE}" pid="6" name="ContentTypeId">
    <vt:lpwstr>0x010100BE40A6AAF9D7AF478090231BF3242817</vt:lpwstr>
  </property>
  <property fmtid="{D5CDD505-2E9C-101B-9397-08002B2CF9AE}" pid="7" name="SAF_Company">
    <vt:lpwstr>46;#Safran SA|aaa54815-a829-4454-b47a-5471280a13ab</vt:lpwstr>
  </property>
  <property fmtid="{D5CDD505-2E9C-101B-9397-08002B2CF9AE}" pid="8" name="SAF_Site">
    <vt:lpwstr>85;#Martial Valin|6f3115ee-e092-4121-aa2e-a9866323c768</vt:lpwstr>
  </property>
  <property fmtid="{D5CDD505-2E9C-101B-9397-08002B2CF9AE}" pid="9" name="TaxKeyword">
    <vt:lpwstr/>
  </property>
  <property fmtid="{D5CDD505-2E9C-101B-9397-08002B2CF9AE}" pid="10" name="SAF_DocumentsType">
    <vt:lpwstr>111;#Corporate presentation|e3e9535a-4f6a-4b6e-bef0-47a7dc2856be</vt:lpwstr>
  </property>
  <property fmtid="{D5CDD505-2E9C-101B-9397-08002B2CF9AE}" pid="11" name="SAF_CrossOverFunctions">
    <vt:lpwstr>12;#Communications|ae881745-ff47-48cd-8caa-0df0bb4d713e</vt:lpwstr>
  </property>
  <property fmtid="{D5CDD505-2E9C-101B-9397-08002B2CF9AE}" pid="12" name="SAF_SubSidiaryLevel2">
    <vt:lpwstr/>
  </property>
  <property fmtid="{D5CDD505-2E9C-101B-9397-08002B2CF9AE}" pid="13" name="SAF_Location">
    <vt:lpwstr/>
  </property>
  <property fmtid="{D5CDD505-2E9C-101B-9397-08002B2CF9AE}" pid="14" name="SAF_BusinessUnit">
    <vt:lpwstr/>
  </property>
  <property fmtid="{D5CDD505-2E9C-101B-9397-08002B2CF9AE}" pid="15" name="SAF_Division">
    <vt:lpwstr/>
  </property>
  <property fmtid="{D5CDD505-2E9C-101B-9397-08002B2CF9AE}" pid="16" name="SAF_SubSidiaryLevel1">
    <vt:lpwstr/>
  </property>
  <property fmtid="{D5CDD505-2E9C-101B-9397-08002B2CF9AE}" pid="17" name="SAF_Perimetre">
    <vt:lpwstr>45;#Group|422b62ba-da80-48af-947b-a5aae83e0386</vt:lpwstr>
  </property>
  <property fmtid="{D5CDD505-2E9C-101B-9397-08002B2CF9AE}" pid="18" name="SAF_Country">
    <vt:lpwstr/>
  </property>
  <property fmtid="{D5CDD505-2E9C-101B-9397-08002B2CF9AE}" pid="19" name="MediaServiceImageTags">
    <vt:lpwstr/>
  </property>
  <property fmtid="{D5CDD505-2E9C-101B-9397-08002B2CF9AE}" pid="20" name="MSIP_Label_bf666666-579e-4c80-8bd7-42ec62fad65d_Enabled">
    <vt:lpwstr>true</vt:lpwstr>
  </property>
  <property fmtid="{D5CDD505-2E9C-101B-9397-08002B2CF9AE}" pid="21" name="MSIP_Label_bf666666-579e-4c80-8bd7-42ec62fad65d_SetDate">
    <vt:lpwstr>2024-03-13T06:42:15Z</vt:lpwstr>
  </property>
  <property fmtid="{D5CDD505-2E9C-101B-9397-08002B2CF9AE}" pid="22" name="MSIP_Label_bf666666-579e-4c80-8bd7-42ec62fad65d_Method">
    <vt:lpwstr>Privileged</vt:lpwstr>
  </property>
  <property fmtid="{D5CDD505-2E9C-101B-9397-08002B2CF9AE}" pid="23" name="MSIP_Label_bf666666-579e-4c80-8bd7-42ec62fad65d_Name">
    <vt:lpwstr>C1 - public</vt:lpwstr>
  </property>
  <property fmtid="{D5CDD505-2E9C-101B-9397-08002B2CF9AE}" pid="24" name="MSIP_Label_bf666666-579e-4c80-8bd7-42ec62fad65d_SiteId">
    <vt:lpwstr>d52b49b7-0c8f-4d89-8c4f-f20517306e08</vt:lpwstr>
  </property>
  <property fmtid="{D5CDD505-2E9C-101B-9397-08002B2CF9AE}" pid="25" name="MSIP_Label_bf666666-579e-4c80-8bd7-42ec62fad65d_ActionId">
    <vt:lpwstr>cd6da337-88b7-45f6-80d4-b5ecf91bf79b</vt:lpwstr>
  </property>
  <property fmtid="{D5CDD505-2E9C-101B-9397-08002B2CF9AE}" pid="26" name="MSIP_Label_bf666666-579e-4c80-8bd7-42ec62fad65d_ContentBits">
    <vt:lpwstr>0</vt:lpwstr>
  </property>
</Properties>
</file>