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1" r:id="rId5"/>
    <p:sldId id="263" r:id="rId6"/>
    <p:sldId id="265" r:id="rId7"/>
    <p:sldId id="264" r:id="rId8"/>
    <p:sldId id="267" r:id="rId9"/>
    <p:sldId id="266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85488" autoAdjust="0"/>
  </p:normalViewPr>
  <p:slideViewPr>
    <p:cSldViewPr>
      <p:cViewPr varScale="1">
        <p:scale>
          <a:sx n="114" d="100"/>
          <a:sy n="114" d="100"/>
        </p:scale>
        <p:origin x="103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06686-7EED-4AE9-92D8-704751616588}" type="datetimeFigureOut">
              <a:rPr lang="en-US" smtClean="0"/>
              <a:t>12/10/20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DD439-5A3C-4A19-AAEA-891937412F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522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45FE-CD58-4825-A12E-0FF92710B8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E04B72-44F2-4914-98E5-FEFF7F20F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1291E-73EF-4F9A-A197-5849C4AD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062C4-DED6-4368-B41F-04DE53BF8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9DA82-BC48-4B58-81D1-36EA4F543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53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13B70-E47A-4711-86C5-52C98E3F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29D44A-1085-4A66-87C8-782FEDB3B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FDFCD-51AA-4A9C-918D-0E66E298D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0183A-1C28-43A8-AE76-465204634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E00BF-51B5-48D7-A4F4-751F9FCB1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93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13A0DB-B360-4FC6-B036-53EE3CC6D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87A53C-44F6-49C0-9E9D-6A247DAD4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3CFC5-CA99-4F59-B29A-8FE9474A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C5032-2959-4F78-8D1D-084736234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98262-461A-4E16-9E5B-38B79CB4C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9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30282-451F-4753-9F82-CC47E0ED5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E2FB7-FC2F-404A-9854-D93F1E7E0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6FBAC-584A-47F6-B11A-8C9D3AC74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DC059-B16F-4393-BFAF-19A5D9F62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A0537-086F-4AD6-9A16-67ABD89B7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374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F7C51-C064-4917-A6A2-B777D1B82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9CF69-542C-437B-AB69-8A1526E3B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36D92-E260-4F49-B9DD-D94B19328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7CEE6-E327-4488-B287-0D5445C63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ABBD0-7E6B-4C36-94BB-BCB7E0CF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82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25DB5-98B4-4C13-971C-55517FD2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206C4-9ED8-4287-B3F2-9BF17781F6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D2592-5728-42E1-B7F8-393249630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B59800-E326-457B-96F8-B4084E201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FE747-F105-4AA2-8E5F-595D12677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E6FFC-E32C-460F-B2CF-2DE03A02F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3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C18DD-B7C0-4317-AB44-5A1295371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646E0-08EF-4FFB-A6BE-54B5D0881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933A2-09A8-4347-B3BE-D1C36D970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A8F8A3-DE2C-4B5A-AFB8-BA91FCD1BC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EA27ED-359E-40E7-97B9-2DCA2591E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6B4420-FA5C-4A0C-A222-81291F548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5D68A6-5758-4459-AE1F-A2AC5EC68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50BA7B-CB52-4515-9267-EE0C2023A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748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90FFA-FDBD-4FA9-A01C-1378CC33E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63723B-B818-4607-B1AC-F4F026065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34F8C-52A2-449A-B417-732A4183E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EBF206-6A31-4970-A808-185802B70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80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976F7-D7B8-40CE-9EBC-290E8315F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AB4966-EDFD-41EB-98B0-DB30B485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1518E1-6C39-4DAC-8401-EB2D4F55B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0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FB944-B392-4EF6-B189-46BD021D7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DF2E4-BAF5-468F-BD3B-6FBF3CF79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6A5685-046B-4C48-9A05-034EF5067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1A38CD-E746-44F6-A9C5-B5BEE1D56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B6C98-981E-4566-BD1B-E422853BB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74EE57-520F-4338-B2BB-875D5FB84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00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F51EC-0FDE-47BB-99F1-10A1386A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79468-E1C3-465A-AECF-E9A20AB97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2449E-9A7C-4863-B703-38E107DAB4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4C87BD-4E5A-47B8-8D30-31CE553E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17546-83CE-4D71-8B94-EB0B75BA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CE177-EC5E-457D-B4A9-B2C34E26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27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F93DDD-B923-4758-9183-21F2E0EEE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5C550-8286-40B3-A5EF-09D6E75D1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C913A-B46C-4C0A-B564-A8502D7564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10 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55015-D161-4D88-B67C-FF5918C9F8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7AB22-4C74-4CEA-B9DE-6D85BD2136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AB8D1-D20C-46A5-95BA-92EB10D51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0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darr@dynamicaerospace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1968F-96F3-41D4-B9ED-082E52A952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Aircraft Type Program Pin Options Analysis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Stephen Darr, Dynamic Aerospace Inc</a:t>
            </a:r>
            <a:br>
              <a:rPr lang="en-US" sz="3600" dirty="0"/>
            </a:br>
            <a:r>
              <a:rPr lang="en-US" sz="3600" dirty="0"/>
              <a:t>10 December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4E402A-4C34-4961-85C1-27A3AE3AC8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ARINC Airline Electronic Engineering Committee (AEEC)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Traffic and Weather Surveillance Subcommittee</a:t>
            </a:r>
          </a:p>
        </p:txBody>
      </p:sp>
    </p:spTree>
    <p:extLst>
      <p:ext uri="{BB962C8B-B14F-4D97-AF65-F5344CB8AC3E}">
        <p14:creationId xmlns:p14="http://schemas.microsoft.com/office/powerpoint/2010/main" val="1542692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724A8E7C-EF97-4A06-8717-411FDCDEC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Decision: 7-Pin vs. 8-Pin?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4F56C7E-E898-473A-8897-1E900BA93C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Does the value of being able to reserve a single pin for future use outweigh the complication associated with the 7-pin approach vs. the 4 x 2-pin (8-pin) approach?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09D49E-3693-4972-A70C-47423201B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50DBB8-268B-46E9-8CC4-C7D929F4A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8F5C24-6911-4145-B72F-5DFC77F6D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434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49A78-15FE-4C43-A8F1-C12385F84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D7C83F-E72E-4F5F-96F9-A4AC42119A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Stephen Darr</a:t>
            </a:r>
          </a:p>
          <a:p>
            <a:r>
              <a:rPr lang="en-US" dirty="0">
                <a:hlinkClick r:id="rId2"/>
              </a:rPr>
              <a:t>sdarr@dynamicaerospace.com</a:t>
            </a:r>
            <a:endParaRPr lang="en-US" dirty="0"/>
          </a:p>
          <a:p>
            <a:r>
              <a:rPr lang="en-US" dirty="0"/>
              <a:t>+1 (339) 364-0955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B192D-2CBE-4896-A3AB-37ED343D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81907-6A3F-4B46-9116-D0FE3D37A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FC7F7-E842-459F-A57F-AB49F6E51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611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7A8EF-EFCE-4E15-8E54-90DA8EA1C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DO-260C ADS-B Aircraft State Message Requirements- Aircraft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34EE1-7B91-48E5-9D11-0B512677A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2.2.3.2.7.6.3.3	“Aircraft Type” Subfield in ADS‑B Wx Aircraft State Messages</a:t>
            </a:r>
          </a:p>
          <a:p>
            <a:pPr marL="0" indent="0">
              <a:buNone/>
            </a:pPr>
            <a:r>
              <a:rPr lang="en-US" dirty="0"/>
              <a:t>The “Aircraft Type” subfield is a 24-bit (“ME” bits 12 – 35, Message bits 44 – 67) field that is used to report the aircraft ICAO Type Designator for the Manufacturer and Model aircraft, per ICAO Doc 8643.  Aircraft Type may be configured during ADS‑B system installation.</a:t>
            </a:r>
          </a:p>
          <a:p>
            <a:pPr marL="0" indent="0">
              <a:buNone/>
            </a:pPr>
            <a:r>
              <a:rPr lang="en-US" dirty="0"/>
              <a:t>The character in each of the “Aircraft Type Char #” subfields is encoded as a 6-bit subset of the International Alphabet Number 5 (IA-5) in accordance with Appendix A, §A.1.4.4.1 </a:t>
            </a:r>
            <a:r>
              <a:rPr lang="en-US" u="sng" dirty="0"/>
              <a:t>Table A-5</a:t>
            </a:r>
            <a:r>
              <a:rPr lang="en-US" dirty="0"/>
              <a:t> of these MOPS.</a:t>
            </a:r>
          </a:p>
          <a:p>
            <a:pPr marL="0" indent="0">
              <a:buNone/>
            </a:pPr>
            <a:r>
              <a:rPr lang="en-US" b="1" i="1" u="sng" dirty="0"/>
              <a:t>Note:</a:t>
            </a:r>
            <a:r>
              <a:rPr lang="en-US" i="1" dirty="0"/>
              <a:t>	International Alphabet No. 5 (IA-5) is defined in full in ICAO, Annex 10, Volume III, Part 1, </a:t>
            </a:r>
            <a:r>
              <a:rPr lang="en-US" i="1" u="sng" dirty="0"/>
              <a:t>Table 8-2</a:t>
            </a:r>
            <a:r>
              <a:rPr lang="en-US" i="1" dirty="0"/>
              <a:t>.</a:t>
            </a:r>
          </a:p>
          <a:p>
            <a:pPr marL="0" indent="0">
              <a:buNone/>
            </a:pPr>
            <a:r>
              <a:rPr lang="en-US" dirty="0"/>
              <a:t>If Aircraft Type is not available to the ADS‑B Transmitting Subsystem, then each of the “Aircraft Type Char #” subfields </a:t>
            </a:r>
            <a:r>
              <a:rPr lang="en-US" b="1" dirty="0"/>
              <a:t>shall</a:t>
            </a:r>
            <a:r>
              <a:rPr lang="en-US" dirty="0"/>
              <a:t> be set to ALL ZEROs (binary 000000).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81178-166D-4FDB-A225-450FD9387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048AD-1309-4EBA-B99A-63347EC6C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AFADD-7B95-40AF-82F1-9381488B8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56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CC4F-CDD0-448B-920C-F01FEF61D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“Wasted Space” in 6-Bit Character Encoding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5D5A0-7CE1-4B75-98FA-BB7E32AAA7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“ADS‑B Wx AIREP Message (Aircraft State) (TYPE=26, Subtype=0)”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BBD132-5448-4E06-AADE-DF76D12125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Table A-5: Aircraft Identification Character Coding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F421E7BC-CDEC-4CEE-A792-A13BF18D33D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078768"/>
              </p:ext>
            </p:extLst>
          </p:nvPr>
        </p:nvGraphicFramePr>
        <p:xfrm>
          <a:off x="839788" y="2505075"/>
          <a:ext cx="5183185" cy="23952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36637">
                  <a:extLst>
                    <a:ext uri="{9D8B030D-6E8A-4147-A177-3AD203B41FA5}">
                      <a16:colId xmlns:a16="http://schemas.microsoft.com/office/drawing/2014/main" val="1645172848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3846081466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2629799038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1724081118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3661918432"/>
                    </a:ext>
                  </a:extLst>
                </a:gridCol>
              </a:tblGrid>
              <a:tr h="2213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Msg</a:t>
                      </a:r>
                      <a:b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Bit #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 – 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– 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 – 61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62 – 67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342254"/>
                  </a:ext>
                </a:extLst>
              </a:tr>
              <a:tr h="110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“ME” Bit #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– 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 – 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– 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– 35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6419060"/>
                  </a:ext>
                </a:extLst>
              </a:tr>
              <a:tr h="3320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Field Name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Aircraft Type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Char #1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Aircraft Type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Char #2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Aircraft Type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Char #3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Aircraft Type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Char #4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9708857"/>
                  </a:ext>
                </a:extLst>
              </a:tr>
              <a:tr h="110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18415" marR="18415" marT="8890" marB="889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18415" marR="18415" marT="8890" marB="889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18415" marR="18415" marT="8890" marB="889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18415" marR="18415" marT="8890" marB="8890" anchor="ctr"/>
                </a:tc>
                <a:extLst>
                  <a:ext uri="{0D108BD9-81ED-4DB2-BD59-A6C34878D82A}">
                    <a16:rowId xmlns:a16="http://schemas.microsoft.com/office/drawing/2014/main" val="2927342065"/>
                  </a:ext>
                </a:extLst>
              </a:tr>
              <a:tr h="110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MSB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415" marR="18415" marT="8890" marB="889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MSB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415" marR="18415" marT="8890" marB="889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MSB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415" marR="18415" marT="8890" marB="889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MSB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415" marR="18415" marT="8890" marB="8890" anchor="ctr"/>
                </a:tc>
                <a:extLst>
                  <a:ext uri="{0D108BD9-81ED-4DB2-BD59-A6C34878D82A}">
                    <a16:rowId xmlns:a16="http://schemas.microsoft.com/office/drawing/2014/main" val="1063296589"/>
                  </a:ext>
                </a:extLst>
              </a:tr>
              <a:tr h="110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LSB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415" marR="18415" marT="8890" marB="889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LSB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415" marR="18415" marT="8890" marB="889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LSB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415" marR="18415" marT="8890" marB="889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LSB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415" marR="18415" marT="8890" marB="8890" anchor="ctr"/>
                </a:tc>
                <a:extLst>
                  <a:ext uri="{0D108BD9-81ED-4DB2-BD59-A6C34878D82A}">
                    <a16:rowId xmlns:a16="http://schemas.microsoft.com/office/drawing/2014/main" val="1140487639"/>
                  </a:ext>
                </a:extLst>
              </a:tr>
              <a:tr h="221360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Only 37 of 64 possible values are used to encode the IA-5 6-bit subset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415" marR="18415" marT="8890" marB="8890" anchor="ctr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415" marR="18415" marT="8890" marB="8890" anchor="ctr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415" marR="18415" marT="8890" marB="8890" anchor="ctr"/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415" marR="18415" marT="8890" marB="8890" anchor="ctr"/>
                </a:tc>
                <a:extLst>
                  <a:ext uri="{0D108BD9-81ED-4DB2-BD59-A6C34878D82A}">
                    <a16:rowId xmlns:a16="http://schemas.microsoft.com/office/drawing/2014/main" val="182292449"/>
                  </a:ext>
                </a:extLst>
              </a:tr>
            </a:tbl>
          </a:graphicData>
        </a:graphic>
      </p:graphicFrame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D29F1CA3-D89B-4E22-8F41-58AED4841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27936A5-98E8-46F4-ABDA-C946E8391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EE2284D-30A0-4246-973F-188339D62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14" name="Content Placeholder 7">
            <a:extLst>
              <a:ext uri="{FF2B5EF4-FFF2-40B4-BE49-F238E27FC236}">
                <a16:creationId xmlns:a16="http://schemas.microsoft.com/office/drawing/2014/main" id="{BDCD1507-1423-4DAE-95D9-79CD52521DFE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59697732"/>
              </p:ext>
            </p:extLst>
          </p:nvPr>
        </p:nvGraphicFramePr>
        <p:xfrm>
          <a:off x="6172200" y="2505075"/>
          <a:ext cx="5157783" cy="366709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3087">
                  <a:extLst>
                    <a:ext uri="{9D8B030D-6E8A-4147-A177-3AD203B41FA5}">
                      <a16:colId xmlns:a16="http://schemas.microsoft.com/office/drawing/2014/main" val="2354893312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2678324342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3859467586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1606700359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144598331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1418384773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2833717886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1328641032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39419772"/>
                    </a:ext>
                  </a:extLst>
                </a:gridCol>
              </a:tblGrid>
              <a:tr h="19300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SP = SPACE code</a:t>
                      </a:r>
                      <a:endParaRPr lang="en-US" sz="1100" u="sng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</a:t>
                      </a:r>
                      <a:r>
                        <a:rPr lang="en-US" sz="900" baseline="-250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676370"/>
                  </a:ext>
                </a:extLst>
              </a:tr>
              <a:tr h="193005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en-US" sz="900" b="1" baseline="-250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533303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en-US" sz="900" b="1" baseline="-250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en-US" sz="900" b="1" baseline="-250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en-US" sz="900" b="1" baseline="-250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en-US" sz="900" b="1" baseline="-250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016649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SP</a:t>
                      </a:r>
                      <a:r>
                        <a:rPr lang="en-US" sz="900" baseline="300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2077225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7143066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9755929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1838874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0260009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817032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5692029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8124758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04056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4655035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Z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780447193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21606701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866800233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206649753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039600405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925753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58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575C3-0A6B-4FF5-AC42-F76B61BC5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“Wasted Space” in Type Designator Encoding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CFF7C-3093-4C73-96CF-FE2EDA8F6D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 Designator Character Assignment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EEA1D6-B344-4B75-8426-5A1F063D63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Character 1</a:t>
            </a:r>
          </a:p>
          <a:p>
            <a:pPr lvl="1"/>
            <a:r>
              <a:rPr lang="en-US" dirty="0"/>
              <a:t>Alpha characters only</a:t>
            </a:r>
          </a:p>
          <a:p>
            <a:pPr lvl="2"/>
            <a:r>
              <a:rPr lang="en-US" dirty="0"/>
              <a:t>26 possible values (A-Z)</a:t>
            </a:r>
          </a:p>
          <a:p>
            <a:pPr lvl="2"/>
            <a:r>
              <a:rPr lang="en-US" dirty="0"/>
              <a:t>0-9 not allowed</a:t>
            </a:r>
          </a:p>
          <a:p>
            <a:pPr lvl="2"/>
            <a:r>
              <a:rPr lang="en-US" dirty="0"/>
              <a:t>‘Space’ not allowed</a:t>
            </a:r>
          </a:p>
          <a:p>
            <a:r>
              <a:rPr lang="en-US" dirty="0"/>
              <a:t>Characters 2-4</a:t>
            </a:r>
          </a:p>
          <a:p>
            <a:pPr lvl="1"/>
            <a:r>
              <a:rPr lang="en-US" dirty="0"/>
              <a:t>Alpha-numeric values</a:t>
            </a:r>
          </a:p>
          <a:p>
            <a:pPr lvl="2"/>
            <a:r>
              <a:rPr lang="en-US" dirty="0"/>
              <a:t>37 possible values</a:t>
            </a:r>
          </a:p>
          <a:p>
            <a:pPr lvl="3"/>
            <a:r>
              <a:rPr lang="en-US" dirty="0"/>
              <a:t>A-Z (26), 0-9 (10), ‘Space’ (1)</a:t>
            </a:r>
          </a:p>
          <a:p>
            <a:r>
              <a:rPr lang="en-US" dirty="0"/>
              <a:t>No intervening ‘Space’ characters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3CA82-BDAB-45BD-9947-2D5F14E236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Valid Aircraft Type Designators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AFCFCD0-DA87-4FB7-8802-61AC750C7FC8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3503260"/>
              </p:ext>
            </p:extLst>
          </p:nvPr>
        </p:nvGraphicFramePr>
        <p:xfrm>
          <a:off x="6172200" y="2505075"/>
          <a:ext cx="5183185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385">
                  <a:extLst>
                    <a:ext uri="{9D8B030D-6E8A-4147-A177-3AD203B41FA5}">
                      <a16:colId xmlns:a16="http://schemas.microsoft.com/office/drawing/2014/main" val="4157055500"/>
                    </a:ext>
                  </a:extLst>
                </a:gridCol>
                <a:gridCol w="914390">
                  <a:extLst>
                    <a:ext uri="{9D8B030D-6E8A-4147-A177-3AD203B41FA5}">
                      <a16:colId xmlns:a16="http://schemas.microsoft.com/office/drawing/2014/main" val="2869485520"/>
                    </a:ext>
                  </a:extLst>
                </a:gridCol>
                <a:gridCol w="1005829">
                  <a:extLst>
                    <a:ext uri="{9D8B030D-6E8A-4147-A177-3AD203B41FA5}">
                      <a16:colId xmlns:a16="http://schemas.microsoft.com/office/drawing/2014/main" val="2219042897"/>
                    </a:ext>
                  </a:extLst>
                </a:gridCol>
                <a:gridCol w="1005829">
                  <a:extLst>
                    <a:ext uri="{9D8B030D-6E8A-4147-A177-3AD203B41FA5}">
                      <a16:colId xmlns:a16="http://schemas.microsoft.com/office/drawing/2014/main" val="3824294664"/>
                    </a:ext>
                  </a:extLst>
                </a:gridCol>
                <a:gridCol w="961752">
                  <a:extLst>
                    <a:ext uri="{9D8B030D-6E8A-4147-A177-3AD203B41FA5}">
                      <a16:colId xmlns:a16="http://schemas.microsoft.com/office/drawing/2014/main" val="41083387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Char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143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Alpha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5474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Alpha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Alpha-numeric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Space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Space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0531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33,696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Alpha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Alpha-numeric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Alpha-numeric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Space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966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1,213,056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Alpha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Alpha-numeric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Alpha-numeric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Alpha-numeric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693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= 1,247,714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 valid Aircraft Type Designators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4454442"/>
                  </a:ext>
                </a:extLst>
              </a:tr>
            </a:tbl>
          </a:graphicData>
        </a:graphic>
      </p:graphicFrame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771E8F8-667A-458E-B9D9-39EF8976C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94B23DC-5592-4895-BB22-C6C470225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D76525B-0499-4C11-9B3F-BD7447B04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478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C7FF2-E59D-4F92-B8EB-C62794AFA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 Space and Pins?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E618B-0CB7-4011-AE80-EEEC598D84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6 Strobe Pins…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00C75B-C857-4A85-9923-3D72A55987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One Program Pin provides for eight unique values (2</a:t>
            </a:r>
            <a:r>
              <a:rPr lang="en-US" baseline="30000" dirty="0"/>
              <a:t>3</a:t>
            </a:r>
            <a:r>
              <a:rPr lang="en-US" dirty="0"/>
              <a:t> or 3-bits)</a:t>
            </a:r>
          </a:p>
          <a:p>
            <a:pPr lvl="1"/>
            <a:r>
              <a:rPr lang="en-US" dirty="0"/>
              <a:t>Two pins provides for 2</a:t>
            </a:r>
            <a:r>
              <a:rPr lang="en-US" baseline="30000" dirty="0"/>
              <a:t>3x2</a:t>
            </a:r>
            <a:r>
              <a:rPr lang="en-US" dirty="0"/>
              <a:t> = 2</a:t>
            </a:r>
            <a:r>
              <a:rPr lang="en-US" baseline="30000" dirty="0"/>
              <a:t>6</a:t>
            </a:r>
            <a:r>
              <a:rPr lang="en-US" dirty="0"/>
              <a:t> or 64 unique values (6-bits)</a:t>
            </a:r>
          </a:p>
          <a:p>
            <a:r>
              <a:rPr lang="en-US" dirty="0"/>
              <a:t>Seven Program Pins provides for 2</a:t>
            </a:r>
            <a:r>
              <a:rPr lang="en-US" baseline="30000" dirty="0"/>
              <a:t>3x7</a:t>
            </a:r>
            <a:r>
              <a:rPr lang="en-US" dirty="0"/>
              <a:t> = 2</a:t>
            </a:r>
            <a:r>
              <a:rPr lang="en-US" baseline="30000" dirty="0"/>
              <a:t>21</a:t>
            </a:r>
            <a:r>
              <a:rPr lang="en-US" dirty="0"/>
              <a:t> or 2,097,152 unique input values (21-bits) </a:t>
            </a:r>
          </a:p>
          <a:p>
            <a:r>
              <a:rPr lang="en-US" dirty="0"/>
              <a:t>Eight Program Pins provides for 2</a:t>
            </a:r>
            <a:r>
              <a:rPr lang="en-US" baseline="30000" dirty="0"/>
              <a:t>3x8</a:t>
            </a:r>
            <a:r>
              <a:rPr lang="en-US" dirty="0"/>
              <a:t> = 2</a:t>
            </a:r>
            <a:r>
              <a:rPr lang="en-US" baseline="30000" dirty="0"/>
              <a:t>24</a:t>
            </a:r>
            <a:r>
              <a:rPr lang="en-US" dirty="0"/>
              <a:t> or 16,777,216 unique input values (24-bits)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FE6A8C-3204-45E6-903F-9AB8724E5D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What’s Required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4B47C2-39F0-4CA9-8C49-AC670E625D5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1,247,714 valid Type Designators</a:t>
            </a:r>
          </a:p>
          <a:p>
            <a:pPr lvl="1"/>
            <a:r>
              <a:rPr lang="en-US" dirty="0"/>
              <a:t>Only 10,245 aircraft were assigned a Type Designator as of 08 December 2020 (fewer unique values exist as many aircraft share duplicate values)</a:t>
            </a:r>
          </a:p>
          <a:p>
            <a:r>
              <a:rPr lang="en-US" dirty="0"/>
              <a:t>21-bit, 7-pin input</a:t>
            </a:r>
          </a:p>
          <a:p>
            <a:pPr lvl="1"/>
            <a:r>
              <a:rPr lang="en-US" dirty="0"/>
              <a:t>1,247,714 / 2,097,152 = 59.5% max fill ratio for valid values</a:t>
            </a:r>
          </a:p>
          <a:p>
            <a:r>
              <a:rPr lang="en-US" dirty="0"/>
              <a:t>24-bit, 8-pin input</a:t>
            </a:r>
          </a:p>
          <a:p>
            <a:pPr lvl="1"/>
            <a:r>
              <a:rPr lang="en-US" dirty="0"/>
              <a:t>1,247,714 / 16,777,216 = 7.4% max fill ratio for valid values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A5C0EC-8700-4E15-B1FA-44524C01C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E0C98E-D195-4B9D-A8E3-6E103FF07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FDF430-E7B6-48BA-ACFE-B4BA27682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640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301ED-EDCC-453A-862F-11FE7F753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 Program Pin Encoding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D62E3-3C34-4C63-9386-F7C3CEA1D4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Valid Type Designators are ‘Packed’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FDE00-0EB0-449E-9D01-E17BDEC0D1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Packing sequentially orders valid Aircraft Type Designator so that no intervening invalid values exist</a:t>
            </a:r>
          </a:p>
          <a:p>
            <a:r>
              <a:rPr lang="en-US" dirty="0"/>
              <a:t>Intervening space characters are not allowed; therefore, the valid values are grouped in 3 ranges associated with trailing spaces and one range without any spaces, as shown on chart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6492CB-F8B5-47A2-85C9-93DB0B0CD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Installation Considerations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C7D9F0-5A98-4F50-9AA3-110C8744A6F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Aircraft Type Designator to binary number mapping must be specified (example ranges shown on chart 4 are used for decode logic example on chart 7)</a:t>
            </a:r>
          </a:p>
          <a:p>
            <a:r>
              <a:rPr lang="en-US" dirty="0"/>
              <a:t>Installation guidance for wiring of 7 program pins is needed to ensure correct 21-bit binary value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8EDDA9-D99A-44DA-A604-0B1E7D5FE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F2F1C0-E6C7-4933-B03B-3543F1980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318428-B3CA-4391-9E08-F9AD20287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934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0CC79-825B-4719-BEBE-91AFCBCC9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 Program Pin Decoding Logic 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D08D1-7220-42FC-A0B3-B992969529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Character Value Lookup Table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32F216B-79CC-4E29-A311-D4F3905023E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90806002"/>
              </p:ext>
            </p:extLst>
          </p:nvPr>
        </p:nvGraphicFramePr>
        <p:xfrm>
          <a:off x="839788" y="2505075"/>
          <a:ext cx="4126228" cy="3684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557">
                  <a:extLst>
                    <a:ext uri="{9D8B030D-6E8A-4147-A177-3AD203B41FA5}">
                      <a16:colId xmlns:a16="http://schemas.microsoft.com/office/drawing/2014/main" val="2981813679"/>
                    </a:ext>
                  </a:extLst>
                </a:gridCol>
                <a:gridCol w="1031557">
                  <a:extLst>
                    <a:ext uri="{9D8B030D-6E8A-4147-A177-3AD203B41FA5}">
                      <a16:colId xmlns:a16="http://schemas.microsoft.com/office/drawing/2014/main" val="951536083"/>
                    </a:ext>
                  </a:extLst>
                </a:gridCol>
                <a:gridCol w="1031557">
                  <a:extLst>
                    <a:ext uri="{9D8B030D-6E8A-4147-A177-3AD203B41FA5}">
                      <a16:colId xmlns:a16="http://schemas.microsoft.com/office/drawing/2014/main" val="4228865062"/>
                    </a:ext>
                  </a:extLst>
                </a:gridCol>
                <a:gridCol w="1031557">
                  <a:extLst>
                    <a:ext uri="{9D8B030D-6E8A-4147-A177-3AD203B41FA5}">
                      <a16:colId xmlns:a16="http://schemas.microsoft.com/office/drawing/2014/main" val="3947835549"/>
                    </a:ext>
                  </a:extLst>
                </a:gridCol>
              </a:tblGrid>
              <a:tr h="19392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Character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Char Value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Character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Char Value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21607861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709377318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501431490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587170574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533919933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320739799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081632442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45396814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872522883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377494995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695992576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177051957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543515554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607031930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838370100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5375370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304111242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672614528"/>
                  </a:ext>
                </a:extLst>
              </a:tr>
              <a:tr h="1939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698356011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231C0A-D7EB-480C-9EC1-38E24C61EB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38805" y="1681163"/>
            <a:ext cx="5716583" cy="823912"/>
          </a:xfrm>
        </p:spPr>
        <p:txBody>
          <a:bodyPr/>
          <a:lstStyle/>
          <a:p>
            <a:r>
              <a:rPr lang="en-US" dirty="0"/>
              <a:t>Character Decode Logic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2420162-4B17-428B-ABD3-A66F9F636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38805" y="2505075"/>
            <a:ext cx="5716583" cy="3684588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‘N’ is decimal value (0-2,097,152) associated with 7-pin binary number</a:t>
            </a:r>
          </a:p>
          <a:p>
            <a:r>
              <a:rPr lang="en-US" dirty="0"/>
              <a:t>‘N’ in range 0-25</a:t>
            </a:r>
          </a:p>
          <a:p>
            <a:pPr lvl="1"/>
            <a:r>
              <a:rPr lang="en-US" dirty="0"/>
              <a:t>Char 1 = Lookup(N)</a:t>
            </a:r>
          </a:p>
          <a:p>
            <a:pPr lvl="1"/>
            <a:r>
              <a:rPr lang="en-US" dirty="0"/>
              <a:t>Char 2 = Char 3 = Char 4 = Space</a:t>
            </a:r>
          </a:p>
          <a:p>
            <a:r>
              <a:rPr lang="en-US" dirty="0"/>
              <a:t>‘N’ in range 26-961</a:t>
            </a:r>
          </a:p>
          <a:p>
            <a:pPr lvl="1"/>
            <a:r>
              <a:rPr lang="en-US" dirty="0"/>
              <a:t>Char 1 = Lookup(Truncate((N-26)/36))</a:t>
            </a:r>
          </a:p>
          <a:p>
            <a:pPr lvl="1"/>
            <a:r>
              <a:rPr lang="en-US" dirty="0"/>
              <a:t>Char 2 = Lookup((N-26)-Char 1 Val*36))</a:t>
            </a:r>
          </a:p>
          <a:p>
            <a:pPr lvl="1"/>
            <a:r>
              <a:rPr lang="en-US" dirty="0"/>
              <a:t>Char 3 = Char 4 = Space</a:t>
            </a:r>
          </a:p>
          <a:p>
            <a:r>
              <a:rPr lang="en-US" dirty="0"/>
              <a:t>‘N’ in range 962-34,657</a:t>
            </a:r>
          </a:p>
          <a:p>
            <a:pPr lvl="1"/>
            <a:r>
              <a:rPr lang="en-US" dirty="0"/>
              <a:t>Char 1 = Lookup(Truncate((N-962)/1236))</a:t>
            </a:r>
          </a:p>
          <a:p>
            <a:pPr lvl="1"/>
            <a:r>
              <a:rPr lang="en-US" dirty="0"/>
              <a:t>Char 2 = Lookup(Truncate(((N-962)-(Char 1 Val*1236))/36))</a:t>
            </a:r>
          </a:p>
          <a:p>
            <a:pPr lvl="1"/>
            <a:r>
              <a:rPr lang="en-US" dirty="0"/>
              <a:t>Char 3 = Lookup((N-962)-(Char 1 Val*1236)-(Char 2 Val*36))</a:t>
            </a:r>
          </a:p>
          <a:p>
            <a:pPr lvl="1"/>
            <a:r>
              <a:rPr lang="en-US" dirty="0"/>
              <a:t>Char 4 = Space</a:t>
            </a:r>
          </a:p>
          <a:p>
            <a:r>
              <a:rPr lang="en-US" dirty="0"/>
              <a:t>‘N’ in range 34,658-1,247,713 (‘N’ &gt; 1,247,713 is invalid)</a:t>
            </a:r>
          </a:p>
          <a:p>
            <a:pPr lvl="1"/>
            <a:r>
              <a:rPr lang="en-US" dirty="0"/>
              <a:t>Char 1 = Lookup(Truncate((N-34,658)/46,656))</a:t>
            </a:r>
          </a:p>
          <a:p>
            <a:pPr lvl="1"/>
            <a:r>
              <a:rPr lang="en-US" dirty="0"/>
              <a:t>Char 2 = Lookup(Truncate(((N-34,658)-(Char 1 Val*46,656))/1236))</a:t>
            </a:r>
          </a:p>
          <a:p>
            <a:pPr lvl="1"/>
            <a:r>
              <a:rPr lang="en-US" dirty="0"/>
              <a:t>Char 3 = Lookup(Truncate(((N-34,658)-(Char 1 Val*46,656)-(Char 2 Val*1236))/36))</a:t>
            </a:r>
          </a:p>
          <a:p>
            <a:pPr lvl="1"/>
            <a:r>
              <a:rPr lang="en-US" dirty="0"/>
              <a:t>Char 4 = Lookup((N-26)-(Char 1 Val*46,656)-(Char 2 Val*1236)-(Char 3 Val*36))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B72A2980-C8E8-4B70-9E4C-09CEFE637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450BDA8E-9634-4A54-B8D2-5DE8CACFF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19D7A526-CA42-45A0-886E-0D06738FA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22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301ED-EDCC-453A-862F-11FE7F753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Program Pin Encoding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D62E3-3C34-4C63-9386-F7C3CEA1D4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 Designator Character Programming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FDE00-0EB0-449E-9D01-E17BDEC0D1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Each Aircraft Type Designator character is specified by a 2-pin pair</a:t>
            </a:r>
          </a:p>
          <a:p>
            <a:pPr lvl="1"/>
            <a:r>
              <a:rPr lang="en-US" dirty="0"/>
              <a:t>Four, 2-pin pairs = 8 pins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6492CB-F8B5-47A2-85C9-93DB0B0CD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Installation Considerations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C7D9F0-5A98-4F50-9AA3-110C8744A6F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Character to binary number mapping must be specified, e.g. as for IA-5</a:t>
            </a:r>
          </a:p>
          <a:p>
            <a:r>
              <a:rPr lang="en-US" dirty="0"/>
              <a:t>Installation guidance for wiring of four, 2-pin pairs is needed to ensure correct 6-bit binary value is associated with each character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C1EA5C-5104-423A-B2DF-34DE9C231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25BC8-996C-437C-A51B-D32B1C47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64AA71-AAE6-44BE-AD75-3C1882D18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503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0CC79-825B-4719-BEBE-91AFCBCC9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Program Pin Decoding Logic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D08D1-7220-42FC-A0B3-B992969529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IA-5 6-bit Subset Character Value Lookup Table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231C0A-D7EB-480C-9EC1-38E24C61EB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Character Decode Logic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2420162-4B17-428B-ABD3-A66F9F63636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‘N</a:t>
            </a:r>
            <a:r>
              <a:rPr lang="en-US" baseline="-25000" dirty="0"/>
              <a:t>x</a:t>
            </a:r>
            <a:r>
              <a:rPr lang="en-US" dirty="0"/>
              <a:t>’ is one of four decimal values associated with each of four, 2-pin pair binary numbers</a:t>
            </a:r>
          </a:p>
          <a:p>
            <a:pPr lvl="1"/>
            <a:r>
              <a:rPr lang="en-US" dirty="0"/>
              <a:t>Unique (decimal) values = 0-63</a:t>
            </a:r>
          </a:p>
          <a:p>
            <a:pPr lvl="1"/>
            <a:r>
              <a:rPr lang="en-US" dirty="0"/>
              <a:t>Valid (decimal) values = 1-26, 32, and 48-57</a:t>
            </a:r>
          </a:p>
          <a:p>
            <a:r>
              <a:rPr lang="en-US" dirty="0"/>
              <a:t>Char 1 = Lookup(N</a:t>
            </a:r>
            <a:r>
              <a:rPr lang="en-US" baseline="-25000" dirty="0"/>
              <a:t>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Valid values limited to (decimal) 1-26</a:t>
            </a:r>
          </a:p>
          <a:p>
            <a:r>
              <a:rPr lang="en-US" dirty="0"/>
              <a:t>Char 2 = Lookup(N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Char 3 = Lookup(N</a:t>
            </a:r>
            <a:r>
              <a:rPr lang="en-US" baseline="-25000" dirty="0"/>
              <a:t>3</a:t>
            </a:r>
            <a:r>
              <a:rPr lang="en-US" dirty="0"/>
              <a:t>)</a:t>
            </a:r>
          </a:p>
          <a:p>
            <a:r>
              <a:rPr lang="en-US" dirty="0"/>
              <a:t>Char 4 = Lookup(N</a:t>
            </a:r>
            <a:r>
              <a:rPr lang="en-US" baseline="-25000" dirty="0"/>
              <a:t>4</a:t>
            </a:r>
            <a:r>
              <a:rPr lang="en-US" dirty="0"/>
              <a:t>)</a:t>
            </a:r>
          </a:p>
          <a:p>
            <a:r>
              <a:rPr lang="en-US" dirty="0"/>
              <a:t>Apply logic to ensure no intervening spaces exist</a:t>
            </a:r>
          </a:p>
        </p:txBody>
      </p:sp>
      <p:graphicFrame>
        <p:nvGraphicFramePr>
          <p:cNvPr id="16" name="Content Placeholder 7">
            <a:extLst>
              <a:ext uri="{FF2B5EF4-FFF2-40B4-BE49-F238E27FC236}">
                <a16:creationId xmlns:a16="http://schemas.microsoft.com/office/drawing/2014/main" id="{2C763E67-F09C-4048-9BC9-B4A4A9F8EB3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547879"/>
              </p:ext>
            </p:extLst>
          </p:nvPr>
        </p:nvGraphicFramePr>
        <p:xfrm>
          <a:off x="839788" y="2505075"/>
          <a:ext cx="5157783" cy="366709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3087">
                  <a:extLst>
                    <a:ext uri="{9D8B030D-6E8A-4147-A177-3AD203B41FA5}">
                      <a16:colId xmlns:a16="http://schemas.microsoft.com/office/drawing/2014/main" val="2354893312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2678324342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3859467586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1606700359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144598331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1418384773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2833717886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1328641032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39419772"/>
                    </a:ext>
                  </a:extLst>
                </a:gridCol>
              </a:tblGrid>
              <a:tr h="19300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SP = SPACE code</a:t>
                      </a:r>
                      <a:endParaRPr lang="en-US" sz="1100" u="sng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</a:t>
                      </a:r>
                      <a:r>
                        <a:rPr lang="en-US" sz="900" baseline="-250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676370"/>
                  </a:ext>
                </a:extLst>
              </a:tr>
              <a:tr h="193005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en-US" sz="900" b="1" baseline="-250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533303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en-US" sz="900" b="1" baseline="-250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en-US" sz="900" b="1" baseline="-250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en-US" sz="900" b="1" baseline="-250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en-US" sz="900" b="1" baseline="-250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016649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SP</a:t>
                      </a:r>
                      <a:r>
                        <a:rPr lang="en-US" sz="900" baseline="300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2077225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7143066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9755929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1838874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0260009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817032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5692029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8124758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04056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4655035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Z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780447193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21606701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866800233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206649753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039600405"/>
                  </a:ext>
                </a:extLst>
              </a:tr>
              <a:tr h="193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610" marR="0" indent="-5461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pattFill prst="wd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925753777"/>
                  </a:ext>
                </a:extLst>
              </a:tr>
            </a:tbl>
          </a:graphicData>
        </a:graphic>
      </p:graphicFrame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84EFB2C7-B486-4957-8D1B-8401F6C48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 December 2020</a:t>
            </a:r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D874A7AD-CB58-4687-A81D-10F373ED5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ARINC 718A-5 Aircraft Type Program Pin Possibilities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FB646F45-7D3E-49E1-BC1B-F1FEA9E06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AB8D1-D20C-46A5-95BA-92EB10D51F9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89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1648</Words>
  <Application>Microsoft Office PowerPoint</Application>
  <PresentationFormat>Widescreen</PresentationFormat>
  <Paragraphs>582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Aircraft Type Program Pin Options Analysis  Stephen Darr, Dynamic Aerospace Inc 10 December 2020</vt:lpstr>
      <vt:lpstr>DO-260C ADS-B Aircraft State Message Requirements- Aircraft Type</vt:lpstr>
      <vt:lpstr>“Wasted Space” in 6-Bit Character Encoding</vt:lpstr>
      <vt:lpstr>“Wasted Space” in Type Designator Encoding</vt:lpstr>
      <vt:lpstr>Save Space and Pins?</vt:lpstr>
      <vt:lpstr>7 Program Pin Encoding</vt:lpstr>
      <vt:lpstr>7 Program Pin Decoding Logic Example</vt:lpstr>
      <vt:lpstr>8 Program Pin Encoding</vt:lpstr>
      <vt:lpstr>8 Program Pin Decoding Logic</vt:lpstr>
      <vt:lpstr>Decision: 7-Pin vs. 8-Pin?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ARINC Airline Electronic Engineering Committee (AEEC)  Traffic and Weather Surveillance Subcommittee</dc:title>
  <dc:creator>Stephen Darr</dc:creator>
  <cp:lastModifiedBy>Stephen Darr</cp:lastModifiedBy>
  <cp:revision>47</cp:revision>
  <dcterms:created xsi:type="dcterms:W3CDTF">2020-12-08T21:29:04Z</dcterms:created>
  <dcterms:modified xsi:type="dcterms:W3CDTF">2020-12-10T17:01:46Z</dcterms:modified>
</cp:coreProperties>
</file>