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71" r:id="rId6"/>
    <p:sldId id="420" r:id="rId7"/>
    <p:sldId id="268" r:id="rId8"/>
    <p:sldId id="418" r:id="rId9"/>
    <p:sldId id="275" r:id="rId10"/>
    <p:sldId id="273" r:id="rId11"/>
    <p:sldId id="4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76" d="100"/>
          <a:sy n="76" d="100"/>
        </p:scale>
        <p:origin x="228" y="6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Godoy" userId="7735c7ad-2577-4290-9e27-bce52c296030" providerId="ADAL" clId="{5A6D333C-07D4-4679-A3F5-BB9457953623}"/>
    <pc:docChg chg="undo redo custSel modSld modMainMaster">
      <pc:chgData name="Jose Godoy" userId="7735c7ad-2577-4290-9e27-bce52c296030" providerId="ADAL" clId="{5A6D333C-07D4-4679-A3F5-BB9457953623}" dt="2021-03-23T20:37:46.086" v="50" actId="20577"/>
      <pc:docMkLst>
        <pc:docMk/>
      </pc:docMkLst>
      <pc:sldChg chg="modSp mod">
        <pc:chgData name="Jose Godoy" userId="7735c7ad-2577-4290-9e27-bce52c296030" providerId="ADAL" clId="{5A6D333C-07D4-4679-A3F5-BB9457953623}" dt="2021-03-23T20:36:45.041" v="17" actId="6549"/>
        <pc:sldMkLst>
          <pc:docMk/>
          <pc:sldMk cId="1505842029" sldId="256"/>
        </pc:sldMkLst>
        <pc:spChg chg="mod">
          <ac:chgData name="Jose Godoy" userId="7735c7ad-2577-4290-9e27-bce52c296030" providerId="ADAL" clId="{5A6D333C-07D4-4679-A3F5-BB9457953623}" dt="2021-03-23T20:36:45.041" v="17" actId="6549"/>
          <ac:spMkLst>
            <pc:docMk/>
            <pc:sldMk cId="1505842029" sldId="256"/>
            <ac:spMk id="3" creationId="{00000000-0000-0000-0000-000000000000}"/>
          </ac:spMkLst>
        </pc:spChg>
      </pc:sldChg>
      <pc:sldChg chg="modSp mod">
        <pc:chgData name="Jose Godoy" userId="7735c7ad-2577-4290-9e27-bce52c296030" providerId="ADAL" clId="{5A6D333C-07D4-4679-A3F5-BB9457953623}" dt="2021-03-23T20:37:16.579" v="43" actId="20577"/>
        <pc:sldMkLst>
          <pc:docMk/>
          <pc:sldMk cId="745191238" sldId="271"/>
        </pc:sldMkLst>
        <pc:spChg chg="mod">
          <ac:chgData name="Jose Godoy" userId="7735c7ad-2577-4290-9e27-bce52c296030" providerId="ADAL" clId="{5A6D333C-07D4-4679-A3F5-BB9457953623}" dt="2021-03-23T20:37:16.579" v="43" actId="20577"/>
          <ac:spMkLst>
            <pc:docMk/>
            <pc:sldMk cId="745191238" sldId="271"/>
            <ac:spMk id="3" creationId="{6C91B7A1-4988-438B-867A-3A80AD108BBF}"/>
          </ac:spMkLst>
        </pc:spChg>
      </pc:sldChg>
      <pc:sldChg chg="addSp delSp modSp mod">
        <pc:chgData name="Jose Godoy" userId="7735c7ad-2577-4290-9e27-bce52c296030" providerId="ADAL" clId="{5A6D333C-07D4-4679-A3F5-BB9457953623}" dt="2021-03-23T20:36:42.035" v="15" actId="6549"/>
        <pc:sldMkLst>
          <pc:docMk/>
          <pc:sldMk cId="2375223196" sldId="418"/>
        </pc:sldMkLst>
        <pc:spChg chg="mod">
          <ac:chgData name="Jose Godoy" userId="7735c7ad-2577-4290-9e27-bce52c296030" providerId="ADAL" clId="{5A6D333C-07D4-4679-A3F5-BB9457953623}" dt="2021-03-23T20:36:39.257" v="12" actId="14100"/>
          <ac:spMkLst>
            <pc:docMk/>
            <pc:sldMk cId="2375223196" sldId="418"/>
            <ac:spMk id="165" creationId="{00000000-0000-0000-0000-000000000000}"/>
          </ac:spMkLst>
        </pc:spChg>
        <pc:spChg chg="add del mod">
          <ac:chgData name="Jose Godoy" userId="7735c7ad-2577-4290-9e27-bce52c296030" providerId="ADAL" clId="{5A6D333C-07D4-4679-A3F5-BB9457953623}" dt="2021-03-23T20:36:42.035" v="15" actId="6549"/>
          <ac:spMkLst>
            <pc:docMk/>
            <pc:sldMk cId="2375223196" sldId="418"/>
            <ac:spMk id="205" creationId="{00000000-0000-0000-0000-000000000000}"/>
          </ac:spMkLst>
        </pc:spChg>
        <pc:grpChg chg="add del">
          <ac:chgData name="Jose Godoy" userId="7735c7ad-2577-4290-9e27-bce52c296030" providerId="ADAL" clId="{5A6D333C-07D4-4679-A3F5-BB9457953623}" dt="2021-03-23T20:36:40.202" v="13" actId="478"/>
          <ac:grpSpMkLst>
            <pc:docMk/>
            <pc:sldMk cId="2375223196" sldId="418"/>
            <ac:grpSpMk id="13" creationId="{00000000-0000-0000-0000-000000000000}"/>
          </ac:grpSpMkLst>
        </pc:grpChg>
      </pc:sldChg>
      <pc:sldMasterChg chg="modSp mod">
        <pc:chgData name="Jose Godoy" userId="7735c7ad-2577-4290-9e27-bce52c296030" providerId="ADAL" clId="{5A6D333C-07D4-4679-A3F5-BB9457953623}" dt="2021-03-23T20:37:46.086" v="50" actId="20577"/>
        <pc:sldMasterMkLst>
          <pc:docMk/>
          <pc:sldMasterMk cId="1718542660" sldId="2147483648"/>
        </pc:sldMasterMkLst>
        <pc:spChg chg="mod">
          <ac:chgData name="Jose Godoy" userId="7735c7ad-2577-4290-9e27-bce52c296030" providerId="ADAL" clId="{5A6D333C-07D4-4679-A3F5-BB9457953623}" dt="2021-03-23T20:37:46.086" v="50" actId="20577"/>
          <ac:spMkLst>
            <pc:docMk/>
            <pc:sldMasterMk cId="1718542660" sldId="2147483648"/>
            <ac:spMk id="1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27C30B-B7A8-9F42-94CE-421022C944B4}" type="datetimeFigureOut">
              <a:rPr lang="en-US" smtClean="0"/>
              <a:t>3/23/2021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22459-13A9-364A-98A8-089F46AD74FF}" type="slidenum">
              <a:rPr lang="en-US" smtClean="0"/>
              <a:t>‹#›</a:t>
            </a:fld>
            <a:endParaRPr lang="en-US" dirty="0"/>
          </a:p>
        </p:txBody>
      </p:sp>
    </p:spTree>
    <p:extLst>
      <p:ext uri="{BB962C8B-B14F-4D97-AF65-F5344CB8AC3E}">
        <p14:creationId xmlns:p14="http://schemas.microsoft.com/office/powerpoint/2010/main" val="146601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22492-6F6E-5A49-AC47-3D6DE8B53F10}" type="datetimeFigureOut">
              <a:rPr lang="en-US" smtClean="0"/>
              <a:t>3/23/2021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DCFB0-33B2-384C-B915-8CD7AF85E083}" type="slidenum">
              <a:rPr lang="en-US" smtClean="0"/>
              <a:t>‹#›</a:t>
            </a:fld>
            <a:endParaRPr lang="en-US" dirty="0"/>
          </a:p>
        </p:txBody>
      </p:sp>
    </p:spTree>
    <p:extLst>
      <p:ext uri="{BB962C8B-B14F-4D97-AF65-F5344CB8AC3E}">
        <p14:creationId xmlns:p14="http://schemas.microsoft.com/office/powerpoint/2010/main" val="199906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DCFB0-33B2-384C-B915-8CD7AF85E083}" type="slidenum">
              <a:rPr lang="en-US" smtClean="0"/>
              <a:t>1</a:t>
            </a:fld>
            <a:endParaRPr lang="en-US" dirty="0"/>
          </a:p>
        </p:txBody>
      </p:sp>
    </p:spTree>
    <p:extLst>
      <p:ext uri="{BB962C8B-B14F-4D97-AF65-F5344CB8AC3E}">
        <p14:creationId xmlns:p14="http://schemas.microsoft.com/office/powerpoint/2010/main" val="10814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3</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100466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5</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3898026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05C54-65AE-C841-B935-39F7D2E13A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72" y="0"/>
            <a:ext cx="12185055" cy="6857999"/>
          </a:xfrm>
          <a:prstGeom prst="rect">
            <a:avLst/>
          </a:prstGeom>
        </p:spPr>
      </p:pic>
      <p:sp>
        <p:nvSpPr>
          <p:cNvPr id="2" name="Title 1"/>
          <p:cNvSpPr>
            <a:spLocks noGrp="1"/>
          </p:cNvSpPr>
          <p:nvPr>
            <p:ph type="ctrTitle" hasCustomPrompt="1"/>
          </p:nvPr>
        </p:nvSpPr>
        <p:spPr>
          <a:xfrm>
            <a:off x="700035" y="3460955"/>
            <a:ext cx="5673871" cy="1440095"/>
          </a:xfrm>
        </p:spPr>
        <p:txBody>
          <a:bodyPr anchor="b"/>
          <a:lstStyle>
            <a:lvl1pPr algn="l">
              <a:defRPr sz="3600" cap="all" baseline="0"/>
            </a:lvl1pPr>
          </a:lstStyle>
          <a:p>
            <a:r>
              <a:rPr lang="en-US" dirty="0"/>
              <a:t>CLICK TO EDIT MASTER TITLE STYLE</a:t>
            </a:r>
          </a:p>
        </p:txBody>
      </p:sp>
      <p:sp>
        <p:nvSpPr>
          <p:cNvPr id="3" name="Subtitle 2"/>
          <p:cNvSpPr>
            <a:spLocks noGrp="1"/>
          </p:cNvSpPr>
          <p:nvPr>
            <p:ph type="subTitle" idx="1"/>
          </p:nvPr>
        </p:nvSpPr>
        <p:spPr>
          <a:xfrm>
            <a:off x="700035" y="5117808"/>
            <a:ext cx="5673871" cy="66851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891811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79822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0"/>
          </p:nvPr>
        </p:nvSpPr>
        <p:spPr>
          <a:xfrm>
            <a:off x="578997" y="930210"/>
            <a:ext cx="10963444" cy="332399"/>
          </a:xfrm>
        </p:spPr>
        <p:txBody>
          <a:bodyPr/>
          <a:lstStyle>
            <a:lvl1pPr marL="0" indent="0">
              <a:buNone/>
              <a:defRPr sz="2400" b="1">
                <a:solidFill>
                  <a:schemeClr val="bg1">
                    <a:lumMod val="65000"/>
                  </a:schemeClr>
                </a:solidFill>
              </a:defRPr>
            </a:lvl1pPr>
            <a:lvl2pPr marL="171450" indent="0">
              <a:buNone/>
              <a:defRPr/>
            </a:lvl2pPr>
            <a:lvl3pPr marL="441325" indent="0">
              <a:buNone/>
              <a:defRPr/>
            </a:lvl3pPr>
            <a:lvl4pPr marL="628650" indent="0">
              <a:buNone/>
              <a:defRPr/>
            </a:lvl4pPr>
            <a:lvl5pPr marL="793750" indent="0">
              <a:buNone/>
              <a:defRPr/>
            </a:lvl5pPr>
          </a:lstStyle>
          <a:p>
            <a:pPr lvl="0"/>
            <a:r>
              <a:rPr lang="en-US" dirty="0"/>
              <a:t>Click to edit Master text styles</a:t>
            </a:r>
          </a:p>
        </p:txBody>
      </p:sp>
    </p:spTree>
    <p:extLst>
      <p:ext uri="{BB962C8B-B14F-4D97-AF65-F5344CB8AC3E}">
        <p14:creationId xmlns:p14="http://schemas.microsoft.com/office/powerpoint/2010/main" val="2795594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a:xfrm>
            <a:off x="238431" y="2087934"/>
            <a:ext cx="11461955" cy="3890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0"/>
          </p:nvPr>
        </p:nvSpPr>
        <p:spPr>
          <a:xfrm>
            <a:off x="238431" y="1317811"/>
            <a:ext cx="11461955" cy="726142"/>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023724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sz="half" idx="1"/>
          </p:nvPr>
        </p:nvSpPr>
        <p:spPr>
          <a:xfrm>
            <a:off x="238431" y="1274296"/>
            <a:ext cx="53290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50756" y="1274296"/>
            <a:ext cx="53196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087681"/>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extLst>
    <p:ext uri="{DCECCB84-F9BA-43D5-87BE-67443E8EF086}">
      <p15:sldGuideLst xmlns:p15="http://schemas.microsoft.com/office/powerpoint/2012/main">
        <p15:guide id="1" orient="horz" pos="816"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047" y="228600"/>
            <a:ext cx="11416552" cy="873919"/>
          </a:xfrm>
        </p:spPr>
        <p:txBody>
          <a:bodyPr/>
          <a:lstStyle>
            <a:lvl1pPr>
              <a:defRPr cap="all" baseline="0"/>
            </a:lvl1pPr>
          </a:lstStyle>
          <a:p>
            <a:r>
              <a:rPr lang="en-US" dirty="0"/>
              <a:t>CLICK TO EDIT MASTER TITLE STYLE</a:t>
            </a:r>
          </a:p>
        </p:txBody>
      </p:sp>
      <p:sp>
        <p:nvSpPr>
          <p:cNvPr id="3" name="Text Placeholder 2"/>
          <p:cNvSpPr>
            <a:spLocks noGrp="1"/>
          </p:cNvSpPr>
          <p:nvPr>
            <p:ph type="body" idx="1"/>
          </p:nvPr>
        </p:nvSpPr>
        <p:spPr>
          <a:xfrm>
            <a:off x="242047" y="1335741"/>
            <a:ext cx="5332411" cy="694765"/>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2047" y="2078971"/>
            <a:ext cx="533241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82236" y="1335741"/>
            <a:ext cx="5876363" cy="694765"/>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82236" y="2078971"/>
            <a:ext cx="58763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932225"/>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extLst>
      <p:ext uri="{BB962C8B-B14F-4D97-AF65-F5344CB8AC3E}">
        <p14:creationId xmlns:p14="http://schemas.microsoft.com/office/powerpoint/2010/main" val="67690712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CF1043-A076-4B6E-BA34-654A369D5EE1}"/>
              </a:ext>
            </a:extLst>
          </p:cNvPr>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AFC4C7-A11E-4C14-B028-5BB505BDE7D4}"/>
              </a:ext>
            </a:extLst>
          </p:cNvPr>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081713326"/>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431" y="237306"/>
            <a:ext cx="11461955" cy="8540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38431" y="1284849"/>
            <a:ext cx="11461955" cy="4693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1560588" y="6365788"/>
            <a:ext cx="187552" cy="184666"/>
          </a:xfrm>
          <a:prstGeom prst="rect">
            <a:avLst/>
          </a:prstGeom>
        </p:spPr>
        <p:txBody>
          <a:bodyPr wrap="none" lIns="0" tIns="0" rIns="0" bIns="0">
            <a:spAutoFit/>
          </a:bodyPr>
          <a:lstStyle/>
          <a:p>
            <a:pPr algn="r"/>
            <a:fld id="{BAFEA429-A9BA-DF40-9775-6F2EBFB90EA1}" type="slidenum">
              <a:rPr lang="en-US" sz="1200" smtClean="0">
                <a:solidFill>
                  <a:schemeClr val="accent5"/>
                </a:solidFill>
                <a:latin typeface="Arial" panose="020B0604020202020204"/>
                <a:ea typeface="Open Sans Light" panose="020B0306030504020204" pitchFamily="34" charset="0"/>
                <a:cs typeface="Open Sans Light" panose="020B0306030504020204" pitchFamily="34" charset="0"/>
              </a:rPr>
              <a:pPr algn="r"/>
              <a:t>‹#›</a:t>
            </a:fld>
            <a:endParaRPr lang="en-US" sz="1400" dirty="0">
              <a:solidFill>
                <a:schemeClr val="accent5"/>
              </a:solidFill>
              <a:latin typeface="Arial" panose="020B0604020202020204"/>
            </a:endParaRPr>
          </a:p>
        </p:txBody>
      </p:sp>
      <p:sp>
        <p:nvSpPr>
          <p:cNvPr id="10" name="TextBox 9"/>
          <p:cNvSpPr txBox="1"/>
          <p:nvPr userDrawn="1"/>
        </p:nvSpPr>
        <p:spPr>
          <a:xfrm>
            <a:off x="8675827" y="6303447"/>
            <a:ext cx="2678729" cy="276999"/>
          </a:xfrm>
          <a:prstGeom prst="rect">
            <a:avLst/>
          </a:prstGeom>
          <a:noFill/>
        </p:spPr>
        <p:txBody>
          <a:bodyPr wrap="square" lIns="0" tIns="0" rIns="0" bIns="0" rtlCol="0">
            <a:spAutoFit/>
          </a:bodyPr>
          <a:lstStyle/>
          <a:p>
            <a:pPr algn="r">
              <a:defRPr/>
            </a:pPr>
            <a:r>
              <a:rPr lang="en-US" sz="900" dirty="0">
                <a:solidFill>
                  <a:srgbClr val="F8F8F8">
                    <a:lumMod val="50000"/>
                  </a:srgbClr>
                </a:solidFill>
                <a:latin typeface="Arial" panose="020B0604020202020204"/>
              </a:rPr>
              <a:t>Copyright © SAE ITC. Further use or distribution</a:t>
            </a:r>
            <a:br>
              <a:rPr lang="en-US" sz="900" dirty="0">
                <a:solidFill>
                  <a:srgbClr val="F8F8F8">
                    <a:lumMod val="50000"/>
                  </a:srgbClr>
                </a:solidFill>
                <a:latin typeface="Arial" panose="020B0604020202020204"/>
              </a:rPr>
            </a:br>
            <a:r>
              <a:rPr lang="en-US" sz="900" dirty="0">
                <a:solidFill>
                  <a:srgbClr val="F8F8F8">
                    <a:lumMod val="50000"/>
                  </a:srgbClr>
                </a:solidFill>
                <a:latin typeface="Arial" panose="020B0604020202020204"/>
              </a:rPr>
              <a:t> is not permitted without permission from SAE ITC.</a:t>
            </a:r>
          </a:p>
        </p:txBody>
      </p:sp>
      <p:cxnSp>
        <p:nvCxnSpPr>
          <p:cNvPr id="15" name="Straight Connector 14"/>
          <p:cNvCxnSpPr/>
          <p:nvPr userDrawn="1"/>
        </p:nvCxnSpPr>
        <p:spPr>
          <a:xfrm>
            <a:off x="8556173" y="6314333"/>
            <a:ext cx="0" cy="27699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79372" y="6394469"/>
            <a:ext cx="3699943" cy="138499"/>
          </a:xfrm>
          <a:prstGeom prst="rect">
            <a:avLst/>
          </a:prstGeom>
          <a:noFill/>
        </p:spPr>
        <p:txBody>
          <a:bodyPr wrap="square" lIns="0" tIns="0" rIns="0" bIns="0" rtlCol="0">
            <a:spAutoFit/>
          </a:bodyPr>
          <a:lstStyle/>
          <a:p>
            <a:pPr algn="ctr">
              <a:defRPr/>
            </a:pPr>
            <a:r>
              <a:rPr lang="en-US" sz="900" b="1" dirty="0">
                <a:solidFill>
                  <a:srgbClr val="F8F8F8">
                    <a:lumMod val="50000"/>
                  </a:srgbClr>
                </a:solidFill>
                <a:latin typeface="Arial" panose="020B0604020202020204"/>
              </a:rPr>
              <a:t>April 7 2021 | KSAT Subcommittee Meeting</a:t>
            </a:r>
          </a:p>
        </p:txBody>
      </p:sp>
    </p:spTree>
    <p:extLst>
      <p:ext uri="{BB962C8B-B14F-4D97-AF65-F5344CB8AC3E}">
        <p14:creationId xmlns:p14="http://schemas.microsoft.com/office/powerpoint/2010/main" val="171854266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1" r:id="rId6"/>
    <p:sldLayoutId id="2147483660" r:id="rId7"/>
    <p:sldLayoutId id="2147483661" r:id="rId8"/>
    <p:sldLayoutId id="2147483654" r:id="rId9"/>
    <p:sldLayoutId id="2147483655" r:id="rId10"/>
    <p:sldLayoutId id="2147483663" r:id="rId11"/>
  </p:sldLayoutIdLst>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hf sldNum="0" hdr="0" dt="0"/>
  <p:txStyles>
    <p:titleStyle>
      <a:lvl1pPr algn="l" defTabSz="914400" rtl="0" eaLnBrk="1" latinLnBrk="0" hangingPunct="1">
        <a:lnSpc>
          <a:spcPct val="90000"/>
        </a:lnSpc>
        <a:spcBef>
          <a:spcPct val="0"/>
        </a:spcBef>
        <a:buNone/>
        <a:defRPr sz="28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1"/>
        </a:buClr>
        <a:buFont typeface="Arial" charset="0"/>
        <a:buChar char="•"/>
        <a:tabLst/>
        <a:defRPr sz="2200" kern="1200">
          <a:solidFill>
            <a:schemeClr val="accent6"/>
          </a:solidFill>
          <a:latin typeface="Arial" charset="0"/>
          <a:ea typeface="Arial" charset="0"/>
          <a:cs typeface="Arial" charset="0"/>
        </a:defRPr>
      </a:lvl1pPr>
      <a:lvl2pPr marL="579438"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2pPr>
      <a:lvl3pPr marL="919163"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3pPr>
      <a:lvl4pPr marL="1209675"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4pPr>
      <a:lvl5pPr marL="1489075"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viation-ia.co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www.aviation-i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449" y="4054117"/>
            <a:ext cx="7209970" cy="2323253"/>
          </a:xfrm>
        </p:spPr>
        <p:txBody>
          <a:bodyPr>
            <a:normAutofit/>
          </a:bodyPr>
          <a:lstStyle/>
          <a:p>
            <a:r>
              <a:rPr lang="en-US" sz="3200" b="1" dirty="0">
                <a:solidFill>
                  <a:srgbClr val="0070C0"/>
                </a:solidFill>
              </a:rPr>
              <a:t>KSAT Subcommittee Meeting – AMU </a:t>
            </a:r>
          </a:p>
          <a:p>
            <a:pPr algn="ctr"/>
            <a:r>
              <a:rPr lang="en-US" sz="3200" b="1" dirty="0">
                <a:solidFill>
                  <a:srgbClr val="0070C0"/>
                </a:solidFill>
              </a:rPr>
              <a:t>April 7, 2021</a:t>
            </a:r>
          </a:p>
          <a:p>
            <a:endParaRPr lang="en-US" dirty="0"/>
          </a:p>
          <a:p>
            <a:r>
              <a:rPr lang="en-US" sz="3200" b="1" dirty="0">
                <a:solidFill>
                  <a:srgbClr val="0070C0"/>
                </a:solidFill>
              </a:rPr>
              <a:t>Chair: Chris Schaupmann, Airbus</a:t>
            </a:r>
          </a:p>
        </p:txBody>
      </p:sp>
      <p:pic>
        <p:nvPicPr>
          <p:cNvPr id="6" name="Picture 5">
            <a:extLst>
              <a:ext uri="{FF2B5EF4-FFF2-40B4-BE49-F238E27FC236}">
                <a16:creationId xmlns:a16="http://schemas.microsoft.com/office/drawing/2014/main" id="{B1FE95B9-8C9A-43B5-B3D1-EA924D78C71D}"/>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71934" y="2781214"/>
            <a:ext cx="5942965" cy="882650"/>
          </a:xfrm>
          <a:prstGeom prst="rect">
            <a:avLst/>
          </a:prstGeom>
          <a:noFill/>
          <a:ln>
            <a:noFill/>
          </a:ln>
        </p:spPr>
      </p:pic>
    </p:spTree>
    <p:extLst>
      <p:ext uri="{BB962C8B-B14F-4D97-AF65-F5344CB8AC3E}">
        <p14:creationId xmlns:p14="http://schemas.microsoft.com/office/powerpoint/2010/main" val="1505842029"/>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DC16-C2D4-442E-94D9-3E7814760015}"/>
              </a:ext>
            </a:extLst>
          </p:cNvPr>
          <p:cNvSpPr>
            <a:spLocks noGrp="1"/>
          </p:cNvSpPr>
          <p:nvPr>
            <p:ph type="title"/>
          </p:nvPr>
        </p:nvSpPr>
        <p:spPr/>
        <p:txBody>
          <a:bodyPr/>
          <a:lstStyle/>
          <a:p>
            <a:pPr algn="ctr"/>
            <a:r>
              <a:rPr lang="en-US" sz="3600" b="1" dirty="0"/>
              <a:t>Topics to be discussed</a:t>
            </a:r>
          </a:p>
        </p:txBody>
      </p:sp>
      <p:sp>
        <p:nvSpPr>
          <p:cNvPr id="3" name="Content Placeholder 2">
            <a:extLst>
              <a:ext uri="{FF2B5EF4-FFF2-40B4-BE49-F238E27FC236}">
                <a16:creationId xmlns:a16="http://schemas.microsoft.com/office/drawing/2014/main" id="{6C91B7A1-4988-438B-867A-3A80AD108BBF}"/>
              </a:ext>
            </a:extLst>
          </p:cNvPr>
          <p:cNvSpPr>
            <a:spLocks noGrp="1"/>
          </p:cNvSpPr>
          <p:nvPr>
            <p:ph idx="1"/>
          </p:nvPr>
        </p:nvSpPr>
        <p:spPr>
          <a:xfrm>
            <a:off x="238431" y="1249107"/>
            <a:ext cx="11461955" cy="4920916"/>
          </a:xfrm>
        </p:spPr>
        <p:txBody>
          <a:bodyPr>
            <a:normAutofit/>
          </a:bodyPr>
          <a:lstStyle/>
          <a:p>
            <a:pPr marL="349250" lvl="1" indent="0">
              <a:buNone/>
            </a:pPr>
            <a:r>
              <a:rPr lang="en-US" sz="2400" dirty="0"/>
              <a:t>Welcome, Admin, Introductions and Industry News</a:t>
            </a:r>
          </a:p>
          <a:p>
            <a:pPr lvl="1"/>
            <a:endParaRPr lang="en-US" sz="2400" b="1" dirty="0">
              <a:solidFill>
                <a:srgbClr val="FF0000"/>
              </a:solidFill>
            </a:endParaRPr>
          </a:p>
          <a:p>
            <a:pPr lvl="1"/>
            <a:r>
              <a:rPr lang="en-US" sz="2400" b="1" dirty="0"/>
              <a:t>AMU Session  </a:t>
            </a:r>
          </a:p>
          <a:p>
            <a:pPr lvl="1"/>
            <a:endParaRPr lang="en-US" sz="2400" b="1" dirty="0"/>
          </a:p>
          <a:p>
            <a:pPr lvl="1"/>
            <a:r>
              <a:rPr lang="en-US" sz="2400" b="1" dirty="0"/>
              <a:t>Action Item</a:t>
            </a:r>
          </a:p>
          <a:p>
            <a:pPr lvl="1"/>
            <a:endParaRPr lang="en-US" sz="2400" b="1" dirty="0"/>
          </a:p>
          <a:p>
            <a:pPr lvl="1"/>
            <a:r>
              <a:rPr lang="en-US" sz="2400" b="1" dirty="0"/>
              <a:t>Next Online conference </a:t>
            </a:r>
          </a:p>
          <a:p>
            <a:pPr lvl="1"/>
            <a:endParaRPr lang="en-US" sz="2400" b="1" dirty="0"/>
          </a:p>
          <a:p>
            <a:pPr lvl="1"/>
            <a:r>
              <a:rPr lang="en-US" sz="2400" b="1" dirty="0"/>
              <a:t>Next Virtual Meeting</a:t>
            </a:r>
          </a:p>
          <a:p>
            <a:pPr lvl="1"/>
            <a:endParaRPr lang="en-US" sz="2400" dirty="0"/>
          </a:p>
          <a:p>
            <a:pPr lvl="1"/>
            <a:endParaRPr lang="en-US" sz="2400" i="1" dirty="0"/>
          </a:p>
          <a:p>
            <a:pPr marL="0" lvl="1" indent="0">
              <a:spcBef>
                <a:spcPts val="1000"/>
              </a:spcBef>
              <a:buNone/>
            </a:pPr>
            <a:endParaRPr lang="en-US" sz="2800" b="1" dirty="0">
              <a:solidFill>
                <a:srgbClr val="0070C0"/>
              </a:solidFill>
            </a:endParaRPr>
          </a:p>
        </p:txBody>
      </p:sp>
    </p:spTree>
    <p:extLst>
      <p:ext uri="{BB962C8B-B14F-4D97-AF65-F5344CB8AC3E}">
        <p14:creationId xmlns:p14="http://schemas.microsoft.com/office/powerpoint/2010/main" val="745191238"/>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209631"/>
            <a:ext cx="11901267" cy="970034"/>
          </a:xfrm>
        </p:spPr>
        <p:txBody>
          <a:bodyPr/>
          <a:lstStyle/>
          <a:p>
            <a:pPr algn="ctr"/>
            <a:r>
              <a:rPr lang="en-US" sz="3600" b="1" dirty="0"/>
              <a:t>ARINC IA’s Intellectual Property (IP) Policies</a:t>
            </a:r>
            <a:endParaRPr lang="en-US" sz="4400" dirty="0">
              <a:solidFill>
                <a:srgbClr val="0070C0"/>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719211EC-BE6D-4B16-81F5-7514843D6154}"/>
              </a:ext>
            </a:extLst>
          </p:cNvPr>
          <p:cNvSpPr/>
          <p:nvPr/>
        </p:nvSpPr>
        <p:spPr>
          <a:xfrm>
            <a:off x="318868" y="1497573"/>
            <a:ext cx="11610535" cy="4251100"/>
          </a:xfrm>
          <a:prstGeom prst="rect">
            <a:avLst/>
          </a:prstGeom>
        </p:spPr>
        <p:txBody>
          <a:bodyPr wrap="square">
            <a:spAutoFit/>
          </a:bodyPr>
          <a:lstStyle/>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ARINC Patent Policy covers patented technology and copyrighted material (e.g., software) </a:t>
            </a:r>
            <a:r>
              <a:rPr lang="en-US" i="1" u="sng" dirty="0">
                <a:latin typeface="Calibri" panose="020F0502020204030204" pitchFamily="34" charset="0"/>
                <a:ea typeface="Calibri" panose="020F0502020204030204" pitchFamily="34" charset="0"/>
                <a:cs typeface="Times New Roman" panose="02020603050405020304" pitchFamily="18" charset="0"/>
              </a:rPr>
              <a:t>required to comply with </a:t>
            </a:r>
            <a:r>
              <a:rPr lang="en-US" dirty="0">
                <a:latin typeface="Calibri" panose="020F0502020204030204" pitchFamily="34" charset="0"/>
                <a:ea typeface="Calibri" panose="020F0502020204030204" pitchFamily="34" charset="0"/>
                <a:cs typeface="Times New Roman" panose="02020603050405020304" pitchFamily="18" charset="0"/>
              </a:rPr>
              <a:t>an ARINC Standard.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policy allows the AEEC to consider proprietary technology for inclusion in an ARINC Standard -- If it provides significant technical or economic benefit over non-proprietary technology. </a:t>
            </a:r>
          </a:p>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policy has two distinct requirements: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 participant </a:t>
            </a:r>
            <a:r>
              <a:rPr lang="en-US" i="1" u="sng" dirty="0">
                <a:latin typeface="Calibri" panose="020F0502020204030204" pitchFamily="34" charset="0"/>
                <a:ea typeface="Calibri" panose="020F0502020204030204" pitchFamily="34" charset="0"/>
                <a:cs typeface="Times New Roman" panose="02020603050405020304" pitchFamily="18" charset="0"/>
              </a:rPr>
              <a:t>must disclose</a:t>
            </a:r>
            <a:r>
              <a:rPr lang="en-US" dirty="0">
                <a:latin typeface="Calibri" panose="020F0502020204030204" pitchFamily="34" charset="0"/>
                <a:ea typeface="Calibri" panose="020F0502020204030204" pitchFamily="34" charset="0"/>
                <a:cs typeface="Times New Roman" panose="02020603050405020304" pitchFamily="18" charset="0"/>
              </a:rPr>
              <a:t> if the use of any patented, patent pending, or copyrighted technology is required to comply with an ARINC Standard being developed. This disclosure must be provided in writing to the AEEC Executive Secretary.</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When invited by the AEEC Executive Secretary, the proponent </a:t>
            </a:r>
            <a:r>
              <a:rPr lang="en-US" i="1" u="sng" dirty="0">
                <a:latin typeface="Calibri" panose="020F0502020204030204" pitchFamily="34" charset="0"/>
                <a:ea typeface="Calibri" panose="020F0502020204030204" pitchFamily="34" charset="0"/>
                <a:cs typeface="Times New Roman" panose="02020603050405020304" pitchFamily="18" charset="0"/>
              </a:rPr>
              <a:t>must sign a Commitment to License</a:t>
            </a:r>
            <a:r>
              <a:rPr lang="en-US" dirty="0">
                <a:latin typeface="Calibri" panose="020F0502020204030204" pitchFamily="34" charset="0"/>
                <a:ea typeface="Calibri" panose="020F0502020204030204" pitchFamily="34" charset="0"/>
                <a:cs typeface="Times New Roman" panose="02020603050405020304" pitchFamily="18" charset="0"/>
              </a:rPr>
              <a:t> the technology under reasonable and non-discriminatory terms.</a:t>
            </a:r>
          </a:p>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By signing the attendance book or by submitting material for consideration at the meeting, you confirm that you understand the policies and agree to comply with them.</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policies are available at:  </a:t>
            </a:r>
            <a:r>
              <a:rPr lang="en-US"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www.aviation-ia.com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6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8ACF-71E1-4247-8814-9B1BF960A0CB}"/>
              </a:ext>
            </a:extLst>
          </p:cNvPr>
          <p:cNvSpPr>
            <a:spLocks noGrp="1"/>
          </p:cNvSpPr>
          <p:nvPr>
            <p:ph type="title"/>
          </p:nvPr>
        </p:nvSpPr>
        <p:spPr/>
        <p:txBody>
          <a:bodyPr/>
          <a:lstStyle/>
          <a:p>
            <a:pPr algn="ctr"/>
            <a:r>
              <a:rPr lang="en-US" sz="3200" b="1" dirty="0">
                <a:solidFill>
                  <a:srgbClr val="FF0000"/>
                </a:solidFill>
              </a:rPr>
              <a:t>Stay informed – Email distribution</a:t>
            </a:r>
          </a:p>
        </p:txBody>
      </p:sp>
      <p:sp>
        <p:nvSpPr>
          <p:cNvPr id="3" name="Content Placeholder 2">
            <a:extLst>
              <a:ext uri="{FF2B5EF4-FFF2-40B4-BE49-F238E27FC236}">
                <a16:creationId xmlns:a16="http://schemas.microsoft.com/office/drawing/2014/main" id="{CE68F6AE-A503-4414-8297-162BEED8B893}"/>
              </a:ext>
            </a:extLst>
          </p:cNvPr>
          <p:cNvSpPr>
            <a:spLocks noGrp="1"/>
          </p:cNvSpPr>
          <p:nvPr>
            <p:ph idx="1"/>
          </p:nvPr>
        </p:nvSpPr>
        <p:spPr/>
        <p:txBody>
          <a:bodyPr>
            <a:normAutofit fontScale="92500" lnSpcReduction="10000"/>
          </a:bodyPr>
          <a:lstStyle/>
          <a:p>
            <a:r>
              <a:rPr lang="en-US" dirty="0"/>
              <a:t>All parties are invited to receive announcements and draft documents related to this Subcommittee</a:t>
            </a:r>
          </a:p>
          <a:p>
            <a:r>
              <a:rPr lang="en-US" dirty="0"/>
              <a:t>There are several ways to subscribe:</a:t>
            </a:r>
          </a:p>
          <a:p>
            <a:pPr lvl="1"/>
            <a:r>
              <a:rPr lang="en-US" dirty="0"/>
              <a:t>Specific to the Subcommittee</a:t>
            </a:r>
          </a:p>
          <a:p>
            <a:pPr lvl="2"/>
            <a:r>
              <a:rPr lang="en-US" dirty="0"/>
              <a:t>Online Meeting Registration – click the checkbox for Electronic Distribution</a:t>
            </a:r>
          </a:p>
          <a:p>
            <a:pPr lvl="2"/>
            <a:r>
              <a:rPr lang="en-US" dirty="0"/>
              <a:t>Indicate your preference on the subcommittee sign in sheet</a:t>
            </a:r>
          </a:p>
          <a:p>
            <a:pPr lvl="1"/>
            <a:endParaRPr lang="en-US" dirty="0"/>
          </a:p>
          <a:p>
            <a:pPr lvl="1"/>
            <a:r>
              <a:rPr lang="en-US" dirty="0"/>
              <a:t>All public distribution lists for AEEC, AMC and FSEMC at your fingertips</a:t>
            </a:r>
          </a:p>
          <a:p>
            <a:pPr lvl="2"/>
            <a:r>
              <a:rPr lang="en-US" dirty="0"/>
              <a:t>Create an account on aviation-ia.com</a:t>
            </a:r>
          </a:p>
          <a:p>
            <a:pPr lvl="3"/>
            <a:r>
              <a:rPr lang="en-US" dirty="0"/>
              <a:t>Mailing Lists tab of your account, Select subject matter</a:t>
            </a:r>
          </a:p>
          <a:p>
            <a:pPr lvl="3"/>
            <a:endParaRPr lang="en-US" dirty="0"/>
          </a:p>
          <a:p>
            <a:pPr lvl="2"/>
            <a:r>
              <a:rPr lang="en-US" dirty="0"/>
              <a:t>Click “Subscribe to Electronic Notification” (Side Activities Menu of our website)</a:t>
            </a:r>
          </a:p>
          <a:p>
            <a:pPr lvl="3"/>
            <a:r>
              <a:rPr lang="en-US" dirty="0"/>
              <a:t>Select subject matter, provide requested details</a:t>
            </a:r>
          </a:p>
          <a:p>
            <a:pPr lvl="2"/>
            <a:endParaRPr lang="en-US" dirty="0"/>
          </a:p>
          <a:p>
            <a:r>
              <a:rPr lang="en-US" dirty="0"/>
              <a:t>The Staff cannot automatically place participants on an email distribution list</a:t>
            </a:r>
          </a:p>
          <a:p>
            <a:pPr lvl="2"/>
            <a:endParaRPr lang="en-US" dirty="0"/>
          </a:p>
          <a:p>
            <a:endParaRPr lang="en-US" dirty="0"/>
          </a:p>
        </p:txBody>
      </p:sp>
    </p:spTree>
    <p:extLst>
      <p:ext uri="{BB962C8B-B14F-4D97-AF65-F5344CB8AC3E}">
        <p14:creationId xmlns:p14="http://schemas.microsoft.com/office/powerpoint/2010/main" val="2455374848"/>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hevron 164"/>
          <p:cNvSpPr/>
          <p:nvPr/>
        </p:nvSpPr>
        <p:spPr>
          <a:xfrm>
            <a:off x="1728930" y="2953707"/>
            <a:ext cx="7141404" cy="5357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2020</a:t>
            </a:r>
          </a:p>
        </p:txBody>
      </p:sp>
      <p:sp>
        <p:nvSpPr>
          <p:cNvPr id="2" name="Title 1"/>
          <p:cNvSpPr>
            <a:spLocks noGrp="1"/>
          </p:cNvSpPr>
          <p:nvPr>
            <p:ph type="title"/>
          </p:nvPr>
        </p:nvSpPr>
        <p:spPr>
          <a:xfrm>
            <a:off x="720789" y="209631"/>
            <a:ext cx="10092348" cy="970034"/>
          </a:xfrm>
        </p:spPr>
        <p:txBody>
          <a:bodyPr/>
          <a:lstStyle/>
          <a:p>
            <a:pPr algn="ctr"/>
            <a:r>
              <a:rPr lang="en-US" sz="3600" dirty="0">
                <a:solidFill>
                  <a:srgbClr val="0070C0"/>
                </a:solidFill>
                <a:latin typeface="Verdana" panose="020B0604030504040204" pitchFamily="34" charset="0"/>
                <a:ea typeface="Verdana" panose="020B0604030504040204" pitchFamily="34" charset="0"/>
              </a:rPr>
              <a:t>KSAT Subcommittee High Level Schedule</a:t>
            </a:r>
          </a:p>
        </p:txBody>
      </p:sp>
      <p:sp>
        <p:nvSpPr>
          <p:cNvPr id="4" name="Chevron 3"/>
          <p:cNvSpPr/>
          <p:nvPr/>
        </p:nvSpPr>
        <p:spPr>
          <a:xfrm>
            <a:off x="8593490" y="2955263"/>
            <a:ext cx="2006373" cy="5357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2021</a:t>
            </a:r>
          </a:p>
        </p:txBody>
      </p:sp>
      <p:grpSp>
        <p:nvGrpSpPr>
          <p:cNvPr id="12" name="Group 11"/>
          <p:cNvGrpSpPr/>
          <p:nvPr/>
        </p:nvGrpSpPr>
        <p:grpSpPr>
          <a:xfrm>
            <a:off x="9542078" y="1721087"/>
            <a:ext cx="972506" cy="1202292"/>
            <a:chOff x="7845105" y="1638243"/>
            <a:chExt cx="1431904" cy="1202292"/>
          </a:xfrm>
        </p:grpSpPr>
        <p:sp>
          <p:nvSpPr>
            <p:cNvPr id="38" name="Up Arrow 37"/>
            <p:cNvSpPr/>
            <p:nvPr/>
          </p:nvSpPr>
          <p:spPr>
            <a:xfrm flipV="1">
              <a:off x="8309319" y="2446813"/>
              <a:ext cx="595484" cy="393722"/>
            </a:xfrm>
            <a:prstGeom prst="upArrow">
              <a:avLst>
                <a:gd name="adj1" fmla="val 50000"/>
                <a:gd name="adj2" fmla="val 50000"/>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7845105" y="1638243"/>
              <a:ext cx="1431904" cy="830997"/>
            </a:xfrm>
            <a:prstGeom prst="rect">
              <a:avLst/>
            </a:prstGeom>
            <a:noFill/>
          </p:spPr>
          <p:txBody>
            <a:bodyPr wrap="square" rtlCol="0">
              <a:spAutoFit/>
            </a:bodyPr>
            <a:lstStyle/>
            <a:p>
              <a:pPr algn="ctr"/>
              <a:r>
                <a:rPr lang="en-US" sz="1200" b="1" dirty="0"/>
                <a:t>Final Draft</a:t>
              </a:r>
            </a:p>
            <a:p>
              <a:pPr algn="ctr"/>
              <a:r>
                <a:rPr lang="en-US" sz="1200" b="1" dirty="0"/>
                <a:t>ARINC 791P2</a:t>
              </a:r>
            </a:p>
            <a:p>
              <a:pPr algn="ctr"/>
              <a:r>
                <a:rPr lang="en-US" sz="1200" dirty="0"/>
                <a:t>Oct 2021</a:t>
              </a:r>
            </a:p>
          </p:txBody>
        </p:sp>
      </p:grpSp>
      <p:grpSp>
        <p:nvGrpSpPr>
          <p:cNvPr id="10" name="Group 9"/>
          <p:cNvGrpSpPr/>
          <p:nvPr/>
        </p:nvGrpSpPr>
        <p:grpSpPr>
          <a:xfrm>
            <a:off x="3534650" y="3886916"/>
            <a:ext cx="1461721" cy="961445"/>
            <a:chOff x="502935" y="5309358"/>
            <a:chExt cx="1461721" cy="961445"/>
          </a:xfrm>
        </p:grpSpPr>
        <p:sp>
          <p:nvSpPr>
            <p:cNvPr id="103" name="TextBox 102"/>
            <p:cNvSpPr txBox="1"/>
            <p:nvPr/>
          </p:nvSpPr>
          <p:spPr>
            <a:xfrm>
              <a:off x="502935" y="5624472"/>
              <a:ext cx="1461721" cy="646331"/>
            </a:xfrm>
            <a:prstGeom prst="rect">
              <a:avLst/>
            </a:prstGeom>
            <a:noFill/>
          </p:spPr>
          <p:txBody>
            <a:bodyPr wrap="square" rtlCol="0">
              <a:spAutoFit/>
            </a:bodyPr>
            <a:lstStyle>
              <a:defPPr>
                <a:defRPr lang="en-US"/>
              </a:defPPr>
              <a:lvl1pPr algn="ctr">
                <a:defRPr sz="1200"/>
              </a:lvl1pPr>
            </a:lstStyle>
            <a:p>
              <a:r>
                <a:rPr lang="en-US" dirty="0"/>
                <a:t>AEEC </a:t>
              </a:r>
            </a:p>
            <a:p>
              <a:r>
                <a:rPr lang="en-US" dirty="0"/>
                <a:t>General </a:t>
              </a:r>
            </a:p>
            <a:p>
              <a:r>
                <a:rPr lang="en-US" dirty="0"/>
                <a:t>SESSION (5/2020)</a:t>
              </a:r>
            </a:p>
          </p:txBody>
        </p:sp>
        <p:sp>
          <p:nvSpPr>
            <p:cNvPr id="147" name="Isosceles Triangle 146"/>
            <p:cNvSpPr/>
            <p:nvPr/>
          </p:nvSpPr>
          <p:spPr>
            <a:xfrm>
              <a:off x="1109789" y="5309358"/>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1744337" y="3514261"/>
            <a:ext cx="6899717" cy="309554"/>
            <a:chOff x="778764" y="3493263"/>
            <a:chExt cx="7740980" cy="309554"/>
          </a:xfrm>
        </p:grpSpPr>
        <p:cxnSp>
          <p:nvCxnSpPr>
            <p:cNvPr id="55" name="Straight Connector 54"/>
            <p:cNvCxnSpPr/>
            <p:nvPr/>
          </p:nvCxnSpPr>
          <p:spPr>
            <a:xfrm>
              <a:off x="336534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43988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8170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2352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07153" y="3519370"/>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78764" y="3522594"/>
              <a:ext cx="680418" cy="276999"/>
            </a:xfrm>
            <a:prstGeom prst="rect">
              <a:avLst/>
            </a:prstGeom>
            <a:noFill/>
          </p:spPr>
          <p:txBody>
            <a:bodyPr wrap="square" rtlCol="0">
              <a:spAutoFit/>
            </a:bodyPr>
            <a:lstStyle/>
            <a:p>
              <a:pPr algn="ctr"/>
              <a:r>
                <a:rPr lang="en-US" sz="1200" dirty="0"/>
                <a:t>JAN</a:t>
              </a:r>
            </a:p>
          </p:txBody>
        </p:sp>
        <p:sp>
          <p:nvSpPr>
            <p:cNvPr id="79" name="TextBox 78"/>
            <p:cNvSpPr txBox="1"/>
            <p:nvPr/>
          </p:nvSpPr>
          <p:spPr>
            <a:xfrm>
              <a:off x="1420584" y="3522594"/>
              <a:ext cx="680418" cy="276999"/>
            </a:xfrm>
            <a:prstGeom prst="rect">
              <a:avLst/>
            </a:prstGeom>
            <a:noFill/>
          </p:spPr>
          <p:txBody>
            <a:bodyPr wrap="square" rtlCol="0">
              <a:spAutoFit/>
            </a:bodyPr>
            <a:lstStyle/>
            <a:p>
              <a:pPr algn="ctr"/>
              <a:r>
                <a:rPr lang="en-US" sz="1200" dirty="0"/>
                <a:t>FEB</a:t>
              </a:r>
            </a:p>
          </p:txBody>
        </p:sp>
        <p:sp>
          <p:nvSpPr>
            <p:cNvPr id="80" name="TextBox 79"/>
            <p:cNvSpPr txBox="1"/>
            <p:nvPr/>
          </p:nvSpPr>
          <p:spPr>
            <a:xfrm>
              <a:off x="2062404" y="3522594"/>
              <a:ext cx="680418" cy="276999"/>
            </a:xfrm>
            <a:prstGeom prst="rect">
              <a:avLst/>
            </a:prstGeom>
            <a:noFill/>
          </p:spPr>
          <p:txBody>
            <a:bodyPr wrap="square" rtlCol="0">
              <a:spAutoFit/>
            </a:bodyPr>
            <a:lstStyle/>
            <a:p>
              <a:pPr algn="ctr"/>
              <a:r>
                <a:rPr lang="en-US" sz="1200" dirty="0"/>
                <a:t>MAR</a:t>
              </a:r>
            </a:p>
          </p:txBody>
        </p:sp>
        <p:sp>
          <p:nvSpPr>
            <p:cNvPr id="81" name="TextBox 80"/>
            <p:cNvSpPr txBox="1"/>
            <p:nvPr/>
          </p:nvSpPr>
          <p:spPr>
            <a:xfrm>
              <a:off x="2704224" y="3522594"/>
              <a:ext cx="734314" cy="276999"/>
            </a:xfrm>
            <a:prstGeom prst="rect">
              <a:avLst/>
            </a:prstGeom>
            <a:noFill/>
          </p:spPr>
          <p:txBody>
            <a:bodyPr wrap="square" rtlCol="0">
              <a:spAutoFit/>
            </a:bodyPr>
            <a:lstStyle/>
            <a:p>
              <a:pPr algn="ctr"/>
              <a:r>
                <a:rPr lang="en-US" sz="1200" dirty="0"/>
                <a:t>APRIL</a:t>
              </a:r>
            </a:p>
          </p:txBody>
        </p:sp>
        <p:sp>
          <p:nvSpPr>
            <p:cNvPr id="82" name="TextBox 81"/>
            <p:cNvSpPr txBox="1"/>
            <p:nvPr/>
          </p:nvSpPr>
          <p:spPr>
            <a:xfrm>
              <a:off x="3346044" y="3511577"/>
              <a:ext cx="680418" cy="276999"/>
            </a:xfrm>
            <a:prstGeom prst="rect">
              <a:avLst/>
            </a:prstGeom>
            <a:noFill/>
          </p:spPr>
          <p:txBody>
            <a:bodyPr wrap="square" rtlCol="0">
              <a:spAutoFit/>
            </a:bodyPr>
            <a:lstStyle/>
            <a:p>
              <a:pPr algn="ctr"/>
              <a:r>
                <a:rPr lang="en-US" sz="1200" dirty="0"/>
                <a:t>MAY</a:t>
              </a:r>
            </a:p>
          </p:txBody>
        </p:sp>
        <p:cxnSp>
          <p:nvCxnSpPr>
            <p:cNvPr id="172" name="Straight Connector 171"/>
            <p:cNvCxnSpPr/>
            <p:nvPr/>
          </p:nvCxnSpPr>
          <p:spPr>
            <a:xfrm>
              <a:off x="659479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66933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31115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952976" y="3500697"/>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4008217" y="3503921"/>
              <a:ext cx="680418" cy="276999"/>
            </a:xfrm>
            <a:prstGeom prst="rect">
              <a:avLst/>
            </a:prstGeom>
            <a:noFill/>
          </p:spPr>
          <p:txBody>
            <a:bodyPr wrap="square" rtlCol="0">
              <a:spAutoFit/>
            </a:bodyPr>
            <a:lstStyle/>
            <a:p>
              <a:pPr algn="ctr"/>
              <a:r>
                <a:rPr lang="en-US" sz="1200" dirty="0"/>
                <a:t>JUNE</a:t>
              </a:r>
            </a:p>
          </p:txBody>
        </p:sp>
        <p:sp>
          <p:nvSpPr>
            <p:cNvPr id="177" name="TextBox 176"/>
            <p:cNvSpPr txBox="1"/>
            <p:nvPr/>
          </p:nvSpPr>
          <p:spPr>
            <a:xfrm>
              <a:off x="4650037" y="3503921"/>
              <a:ext cx="680418" cy="276999"/>
            </a:xfrm>
            <a:prstGeom prst="rect">
              <a:avLst/>
            </a:prstGeom>
            <a:noFill/>
          </p:spPr>
          <p:txBody>
            <a:bodyPr wrap="square" rtlCol="0">
              <a:spAutoFit/>
            </a:bodyPr>
            <a:lstStyle/>
            <a:p>
              <a:pPr algn="ctr"/>
              <a:r>
                <a:rPr lang="en-US" sz="1200" dirty="0"/>
                <a:t>JULY</a:t>
              </a:r>
            </a:p>
          </p:txBody>
        </p:sp>
        <p:sp>
          <p:nvSpPr>
            <p:cNvPr id="178" name="TextBox 177"/>
            <p:cNvSpPr txBox="1"/>
            <p:nvPr/>
          </p:nvSpPr>
          <p:spPr>
            <a:xfrm>
              <a:off x="5291857" y="3503921"/>
              <a:ext cx="680418" cy="276999"/>
            </a:xfrm>
            <a:prstGeom prst="rect">
              <a:avLst/>
            </a:prstGeom>
            <a:noFill/>
          </p:spPr>
          <p:txBody>
            <a:bodyPr wrap="square" rtlCol="0">
              <a:spAutoFit/>
            </a:bodyPr>
            <a:lstStyle/>
            <a:p>
              <a:pPr algn="ctr"/>
              <a:r>
                <a:rPr lang="en-US" sz="1200" dirty="0"/>
                <a:t>AUG</a:t>
              </a:r>
            </a:p>
          </p:txBody>
        </p:sp>
        <p:sp>
          <p:nvSpPr>
            <p:cNvPr id="189" name="TextBox 188"/>
            <p:cNvSpPr txBox="1"/>
            <p:nvPr/>
          </p:nvSpPr>
          <p:spPr>
            <a:xfrm>
              <a:off x="5933677" y="3503921"/>
              <a:ext cx="680418" cy="276999"/>
            </a:xfrm>
            <a:prstGeom prst="rect">
              <a:avLst/>
            </a:prstGeom>
            <a:noFill/>
          </p:spPr>
          <p:txBody>
            <a:bodyPr wrap="square" rtlCol="0">
              <a:spAutoFit/>
            </a:bodyPr>
            <a:lstStyle/>
            <a:p>
              <a:pPr algn="ctr"/>
              <a:r>
                <a:rPr lang="en-US" sz="1200" dirty="0"/>
                <a:t>SEPT</a:t>
              </a:r>
            </a:p>
          </p:txBody>
        </p:sp>
        <p:cxnSp>
          <p:nvCxnSpPr>
            <p:cNvPr id="190" name="Straight Connector 189"/>
            <p:cNvCxnSpPr/>
            <p:nvPr/>
          </p:nvCxnSpPr>
          <p:spPr>
            <a:xfrm>
              <a:off x="8518931" y="3493263"/>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235291" y="3493263"/>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883745" y="3494241"/>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6541955" y="3509048"/>
              <a:ext cx="680418" cy="276999"/>
            </a:xfrm>
            <a:prstGeom prst="rect">
              <a:avLst/>
            </a:prstGeom>
            <a:noFill/>
          </p:spPr>
          <p:txBody>
            <a:bodyPr wrap="square" rtlCol="0">
              <a:spAutoFit/>
            </a:bodyPr>
            <a:lstStyle/>
            <a:p>
              <a:pPr algn="ctr"/>
              <a:r>
                <a:rPr lang="en-US" sz="1200" dirty="0"/>
                <a:t>OCT</a:t>
              </a:r>
            </a:p>
          </p:txBody>
        </p:sp>
        <p:sp>
          <p:nvSpPr>
            <p:cNvPr id="198" name="TextBox 197"/>
            <p:cNvSpPr txBox="1"/>
            <p:nvPr/>
          </p:nvSpPr>
          <p:spPr>
            <a:xfrm>
              <a:off x="7190408" y="3518755"/>
              <a:ext cx="680418" cy="276999"/>
            </a:xfrm>
            <a:prstGeom prst="rect">
              <a:avLst/>
            </a:prstGeom>
            <a:noFill/>
          </p:spPr>
          <p:txBody>
            <a:bodyPr wrap="square" rtlCol="0">
              <a:spAutoFit/>
            </a:bodyPr>
            <a:lstStyle/>
            <a:p>
              <a:pPr algn="ctr"/>
              <a:r>
                <a:rPr lang="en-US" sz="1200" dirty="0"/>
                <a:t>NOV</a:t>
              </a:r>
            </a:p>
          </p:txBody>
        </p:sp>
        <p:sp>
          <p:nvSpPr>
            <p:cNvPr id="199" name="TextBox 198"/>
            <p:cNvSpPr txBox="1"/>
            <p:nvPr/>
          </p:nvSpPr>
          <p:spPr>
            <a:xfrm>
              <a:off x="7839326" y="3503927"/>
              <a:ext cx="680418" cy="276999"/>
            </a:xfrm>
            <a:prstGeom prst="rect">
              <a:avLst/>
            </a:prstGeom>
            <a:noFill/>
          </p:spPr>
          <p:txBody>
            <a:bodyPr wrap="square" rtlCol="0">
              <a:spAutoFit/>
            </a:bodyPr>
            <a:lstStyle/>
            <a:p>
              <a:pPr algn="ctr"/>
              <a:r>
                <a:rPr lang="en-US" sz="1200" dirty="0"/>
                <a:t>DEC</a:t>
              </a:r>
            </a:p>
          </p:txBody>
        </p:sp>
        <p:cxnSp>
          <p:nvCxnSpPr>
            <p:cNvPr id="200" name="Straight Connector 199"/>
            <p:cNvCxnSpPr/>
            <p:nvPr/>
          </p:nvCxnSpPr>
          <p:spPr>
            <a:xfrm>
              <a:off x="781956" y="3512888"/>
              <a:ext cx="0" cy="28344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494901" y="1876727"/>
            <a:ext cx="1335574" cy="948270"/>
            <a:chOff x="11142989" y="4019694"/>
            <a:chExt cx="1335574" cy="948270"/>
          </a:xfrm>
        </p:grpSpPr>
        <p:sp>
          <p:nvSpPr>
            <p:cNvPr id="204" name="Isosceles Triangle 203"/>
            <p:cNvSpPr/>
            <p:nvPr/>
          </p:nvSpPr>
          <p:spPr>
            <a:xfrm flipV="1">
              <a:off x="11660134" y="4652850"/>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a:off x="11295065" y="4228959"/>
              <a:ext cx="1115756" cy="276999"/>
            </a:xfrm>
            <a:prstGeom prst="rect">
              <a:avLst/>
            </a:prstGeom>
            <a:noFill/>
          </p:spPr>
          <p:txBody>
            <a:bodyPr wrap="square" rtlCol="0">
              <a:spAutoFit/>
            </a:bodyPr>
            <a:lstStyle/>
            <a:p>
              <a:pPr algn="ctr"/>
              <a:r>
                <a:rPr lang="en-US" sz="1200" b="1" dirty="0"/>
                <a:t>Jan 21-23</a:t>
              </a:r>
            </a:p>
          </p:txBody>
        </p:sp>
        <p:sp>
          <p:nvSpPr>
            <p:cNvPr id="206" name="TextBox 205"/>
            <p:cNvSpPr txBox="1"/>
            <p:nvPr/>
          </p:nvSpPr>
          <p:spPr>
            <a:xfrm>
              <a:off x="11142989" y="4019694"/>
              <a:ext cx="1335574" cy="276999"/>
            </a:xfrm>
            <a:prstGeom prst="rect">
              <a:avLst/>
            </a:prstGeom>
            <a:noFill/>
          </p:spPr>
          <p:txBody>
            <a:bodyPr wrap="square" rtlCol="0">
              <a:spAutoFit/>
            </a:bodyPr>
            <a:lstStyle/>
            <a:p>
              <a:pPr algn="ctr"/>
              <a:r>
                <a:rPr lang="en-US" sz="1200" dirty="0"/>
                <a:t>San Diego, CA</a:t>
              </a:r>
            </a:p>
          </p:txBody>
        </p:sp>
      </p:grpSp>
      <p:grpSp>
        <p:nvGrpSpPr>
          <p:cNvPr id="11" name="Group 10"/>
          <p:cNvGrpSpPr/>
          <p:nvPr/>
        </p:nvGrpSpPr>
        <p:grpSpPr>
          <a:xfrm rot="10800000">
            <a:off x="5325883" y="1861021"/>
            <a:ext cx="1705335" cy="1048952"/>
            <a:chOff x="3167243" y="5697077"/>
            <a:chExt cx="1705335" cy="1048952"/>
          </a:xfrm>
        </p:grpSpPr>
        <p:sp>
          <p:nvSpPr>
            <p:cNvPr id="71" name="Up Arrow 70"/>
            <p:cNvSpPr/>
            <p:nvPr/>
          </p:nvSpPr>
          <p:spPr>
            <a:xfrm>
              <a:off x="3847189" y="5697077"/>
              <a:ext cx="345440" cy="393722"/>
            </a:xfrm>
            <a:prstGeom prst="upArrow">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rot="10800000">
              <a:off x="3167243" y="6099698"/>
              <a:ext cx="1705335" cy="646331"/>
            </a:xfrm>
            <a:prstGeom prst="rect">
              <a:avLst/>
            </a:prstGeom>
            <a:noFill/>
          </p:spPr>
          <p:txBody>
            <a:bodyPr wrap="square" rtlCol="0">
              <a:spAutoFit/>
            </a:bodyPr>
            <a:lstStyle/>
            <a:p>
              <a:pPr algn="ctr"/>
              <a:r>
                <a:rPr lang="en-US" sz="1200" b="1" dirty="0"/>
                <a:t>ARINC 791P2</a:t>
              </a:r>
            </a:p>
            <a:p>
              <a:pPr algn="ctr"/>
              <a:r>
                <a:rPr lang="en-US" sz="1200" b="1" dirty="0"/>
                <a:t> D1S2</a:t>
              </a:r>
            </a:p>
            <a:p>
              <a:pPr algn="ctr"/>
              <a:r>
                <a:rPr lang="en-US" sz="1200" dirty="0"/>
                <a:t>Posted: Aug 2020</a:t>
              </a:r>
            </a:p>
          </p:txBody>
        </p:sp>
      </p:grpSp>
      <p:grpSp>
        <p:nvGrpSpPr>
          <p:cNvPr id="7" name="Group 6"/>
          <p:cNvGrpSpPr/>
          <p:nvPr/>
        </p:nvGrpSpPr>
        <p:grpSpPr>
          <a:xfrm>
            <a:off x="8643307" y="3510098"/>
            <a:ext cx="2024694" cy="471371"/>
            <a:chOff x="3513561" y="3984145"/>
            <a:chExt cx="2473579" cy="471371"/>
          </a:xfrm>
        </p:grpSpPr>
        <p:cxnSp>
          <p:nvCxnSpPr>
            <p:cNvPr id="77" name="Straight Connector 76"/>
            <p:cNvCxnSpPr/>
            <p:nvPr/>
          </p:nvCxnSpPr>
          <p:spPr>
            <a:xfrm>
              <a:off x="5886193"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19996"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08728"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297460" y="3990627"/>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513561" y="3993851"/>
              <a:ext cx="624138" cy="276999"/>
            </a:xfrm>
            <a:prstGeom prst="rect">
              <a:avLst/>
            </a:prstGeom>
            <a:noFill/>
          </p:spPr>
          <p:txBody>
            <a:bodyPr wrap="square" rtlCol="0">
              <a:spAutoFit/>
            </a:bodyPr>
            <a:lstStyle/>
            <a:p>
              <a:pPr algn="ctr"/>
              <a:r>
                <a:rPr lang="en-US" sz="1200" dirty="0"/>
                <a:t>JAN</a:t>
              </a:r>
            </a:p>
          </p:txBody>
        </p:sp>
        <p:sp>
          <p:nvSpPr>
            <p:cNvPr id="88" name="TextBox 87"/>
            <p:cNvSpPr txBox="1"/>
            <p:nvPr/>
          </p:nvSpPr>
          <p:spPr>
            <a:xfrm>
              <a:off x="4102293" y="3993851"/>
              <a:ext cx="624138" cy="276999"/>
            </a:xfrm>
            <a:prstGeom prst="rect">
              <a:avLst/>
            </a:prstGeom>
            <a:noFill/>
          </p:spPr>
          <p:txBody>
            <a:bodyPr wrap="square" rtlCol="0">
              <a:spAutoFit/>
            </a:bodyPr>
            <a:lstStyle/>
            <a:p>
              <a:pPr algn="ctr"/>
              <a:r>
                <a:rPr lang="en-US" sz="1200" dirty="0"/>
                <a:t>FEB</a:t>
              </a:r>
            </a:p>
          </p:txBody>
        </p:sp>
        <p:sp>
          <p:nvSpPr>
            <p:cNvPr id="89" name="TextBox 88"/>
            <p:cNvSpPr txBox="1"/>
            <p:nvPr/>
          </p:nvSpPr>
          <p:spPr>
            <a:xfrm>
              <a:off x="4691025" y="3993851"/>
              <a:ext cx="638911" cy="461665"/>
            </a:xfrm>
            <a:prstGeom prst="rect">
              <a:avLst/>
            </a:prstGeom>
            <a:noFill/>
          </p:spPr>
          <p:txBody>
            <a:bodyPr wrap="square" rtlCol="0">
              <a:spAutoFit/>
            </a:bodyPr>
            <a:lstStyle/>
            <a:p>
              <a:pPr algn="ctr"/>
              <a:r>
                <a:rPr lang="en-US" sz="1200" dirty="0"/>
                <a:t>MAR</a:t>
              </a:r>
            </a:p>
          </p:txBody>
        </p:sp>
        <p:sp>
          <p:nvSpPr>
            <p:cNvPr id="90" name="TextBox 89"/>
            <p:cNvSpPr txBox="1"/>
            <p:nvPr/>
          </p:nvSpPr>
          <p:spPr>
            <a:xfrm>
              <a:off x="5279758" y="3993851"/>
              <a:ext cx="707382" cy="276999"/>
            </a:xfrm>
            <a:prstGeom prst="rect">
              <a:avLst/>
            </a:prstGeom>
            <a:noFill/>
          </p:spPr>
          <p:txBody>
            <a:bodyPr wrap="square" rtlCol="0">
              <a:spAutoFit/>
            </a:bodyPr>
            <a:lstStyle/>
            <a:p>
              <a:pPr algn="ctr"/>
              <a:r>
                <a:rPr lang="en-US" sz="1200" dirty="0"/>
                <a:t>APR</a:t>
              </a:r>
            </a:p>
          </p:txBody>
        </p:sp>
        <p:cxnSp>
          <p:nvCxnSpPr>
            <p:cNvPr id="112" name="Straight Connector 111"/>
            <p:cNvCxnSpPr/>
            <p:nvPr/>
          </p:nvCxnSpPr>
          <p:spPr>
            <a:xfrm>
              <a:off x="3516489" y="3984145"/>
              <a:ext cx="0" cy="28344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6649302" y="3877882"/>
            <a:ext cx="1461721" cy="961445"/>
            <a:chOff x="502935" y="5309358"/>
            <a:chExt cx="1461721" cy="961445"/>
          </a:xfrm>
        </p:grpSpPr>
        <p:sp>
          <p:nvSpPr>
            <p:cNvPr id="117" name="TextBox 116"/>
            <p:cNvSpPr txBox="1"/>
            <p:nvPr/>
          </p:nvSpPr>
          <p:spPr>
            <a:xfrm>
              <a:off x="502935" y="5624472"/>
              <a:ext cx="1461721" cy="646331"/>
            </a:xfrm>
            <a:prstGeom prst="rect">
              <a:avLst/>
            </a:prstGeom>
            <a:noFill/>
          </p:spPr>
          <p:txBody>
            <a:bodyPr wrap="square" rtlCol="0">
              <a:spAutoFit/>
            </a:bodyPr>
            <a:lstStyle>
              <a:defPPr>
                <a:defRPr lang="en-US"/>
              </a:defPPr>
              <a:lvl1pPr algn="ctr">
                <a:defRPr sz="1200"/>
              </a:lvl1pPr>
            </a:lstStyle>
            <a:p>
              <a:r>
                <a:rPr lang="en-US" dirty="0"/>
                <a:t>AEEC </a:t>
              </a:r>
            </a:p>
            <a:p>
              <a:r>
                <a:rPr lang="en-US" dirty="0"/>
                <a:t>Midterm </a:t>
              </a:r>
            </a:p>
            <a:p>
              <a:r>
                <a:rPr lang="en-US" dirty="0"/>
                <a:t>(10/2020)</a:t>
              </a:r>
            </a:p>
          </p:txBody>
        </p:sp>
        <p:sp>
          <p:nvSpPr>
            <p:cNvPr id="118" name="Isosceles Triangle 117"/>
            <p:cNvSpPr/>
            <p:nvPr/>
          </p:nvSpPr>
          <p:spPr>
            <a:xfrm>
              <a:off x="1109789" y="5309358"/>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9" name="Group 118"/>
          <p:cNvGrpSpPr/>
          <p:nvPr/>
        </p:nvGrpSpPr>
        <p:grpSpPr>
          <a:xfrm>
            <a:off x="9846581" y="3891154"/>
            <a:ext cx="1461721" cy="1146111"/>
            <a:chOff x="543575" y="5309358"/>
            <a:chExt cx="1461721" cy="1146111"/>
          </a:xfrm>
        </p:grpSpPr>
        <p:sp>
          <p:nvSpPr>
            <p:cNvPr id="120" name="TextBox 119"/>
            <p:cNvSpPr txBox="1"/>
            <p:nvPr/>
          </p:nvSpPr>
          <p:spPr>
            <a:xfrm>
              <a:off x="543575" y="5624472"/>
              <a:ext cx="1461721" cy="830997"/>
            </a:xfrm>
            <a:prstGeom prst="rect">
              <a:avLst/>
            </a:prstGeom>
            <a:noFill/>
          </p:spPr>
          <p:txBody>
            <a:bodyPr wrap="square" rtlCol="0">
              <a:spAutoFit/>
            </a:bodyPr>
            <a:lstStyle>
              <a:defPPr>
                <a:defRPr lang="en-US"/>
              </a:defPPr>
              <a:lvl1pPr algn="ctr">
                <a:defRPr sz="1200"/>
              </a:lvl1pPr>
            </a:lstStyle>
            <a:p>
              <a:r>
                <a:rPr lang="en-US" dirty="0"/>
                <a:t>AEEC </a:t>
              </a:r>
            </a:p>
            <a:p>
              <a:r>
                <a:rPr lang="en-US" dirty="0"/>
                <a:t>General </a:t>
              </a:r>
            </a:p>
            <a:p>
              <a:r>
                <a:rPr lang="en-US" dirty="0"/>
                <a:t>SESSION </a:t>
              </a:r>
            </a:p>
            <a:p>
              <a:r>
                <a:rPr lang="en-US" dirty="0"/>
                <a:t>(4/2021)</a:t>
              </a:r>
            </a:p>
          </p:txBody>
        </p:sp>
        <p:sp>
          <p:nvSpPr>
            <p:cNvPr id="121" name="Isosceles Triangle 120"/>
            <p:cNvSpPr/>
            <p:nvPr/>
          </p:nvSpPr>
          <p:spPr>
            <a:xfrm>
              <a:off x="1109789" y="5309358"/>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2" name="Group 121"/>
          <p:cNvGrpSpPr/>
          <p:nvPr/>
        </p:nvGrpSpPr>
        <p:grpSpPr>
          <a:xfrm rot="10800000">
            <a:off x="8764500" y="1900119"/>
            <a:ext cx="779008" cy="1022376"/>
            <a:chOff x="3613127" y="5694733"/>
            <a:chExt cx="779008" cy="1022376"/>
          </a:xfrm>
        </p:grpSpPr>
        <p:sp>
          <p:nvSpPr>
            <p:cNvPr id="123" name="Up Arrow 122"/>
            <p:cNvSpPr/>
            <p:nvPr/>
          </p:nvSpPr>
          <p:spPr>
            <a:xfrm>
              <a:off x="3847189" y="5694733"/>
              <a:ext cx="345440" cy="393722"/>
            </a:xfrm>
            <a:prstGeom prst="upArrow">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p:cNvSpPr txBox="1"/>
            <p:nvPr/>
          </p:nvSpPr>
          <p:spPr>
            <a:xfrm rot="10800000">
              <a:off x="3613127" y="6070778"/>
              <a:ext cx="779008" cy="646331"/>
            </a:xfrm>
            <a:prstGeom prst="rect">
              <a:avLst/>
            </a:prstGeom>
            <a:noFill/>
          </p:spPr>
          <p:txBody>
            <a:bodyPr wrap="square" rtlCol="0">
              <a:spAutoFit/>
            </a:bodyPr>
            <a:lstStyle/>
            <a:p>
              <a:pPr algn="ctr"/>
              <a:r>
                <a:rPr lang="en-US" sz="1200" b="1" dirty="0"/>
                <a:t>Draft 1</a:t>
              </a:r>
            </a:p>
            <a:p>
              <a:pPr algn="ctr"/>
              <a:r>
                <a:rPr lang="en-US" sz="1200" b="1" dirty="0"/>
                <a:t>PP792A</a:t>
              </a:r>
            </a:p>
            <a:p>
              <a:pPr algn="ctr"/>
              <a:r>
                <a:rPr lang="en-US" sz="1200" dirty="0"/>
                <a:t>Jan 2020</a:t>
              </a:r>
            </a:p>
          </p:txBody>
        </p:sp>
      </p:grpSp>
      <p:sp>
        <p:nvSpPr>
          <p:cNvPr id="127" name="TextBox 126"/>
          <p:cNvSpPr txBox="1"/>
          <p:nvPr/>
        </p:nvSpPr>
        <p:spPr>
          <a:xfrm>
            <a:off x="6771211" y="1872284"/>
            <a:ext cx="854632" cy="646331"/>
          </a:xfrm>
          <a:prstGeom prst="rect">
            <a:avLst/>
          </a:prstGeom>
          <a:noFill/>
        </p:spPr>
        <p:txBody>
          <a:bodyPr wrap="square" rtlCol="0">
            <a:spAutoFit/>
          </a:bodyPr>
          <a:lstStyle/>
          <a:p>
            <a:pPr algn="ctr"/>
            <a:r>
              <a:rPr lang="en-US" sz="1200" b="1" dirty="0"/>
              <a:t>ARINC 792 D1S2</a:t>
            </a:r>
            <a:endParaRPr lang="en-US" sz="1200" dirty="0"/>
          </a:p>
          <a:p>
            <a:pPr algn="ctr"/>
            <a:r>
              <a:rPr lang="en-US" sz="1200" dirty="0"/>
              <a:t>Oct 2021</a:t>
            </a:r>
          </a:p>
        </p:txBody>
      </p:sp>
      <p:grpSp>
        <p:nvGrpSpPr>
          <p:cNvPr id="128" name="Group 127"/>
          <p:cNvGrpSpPr/>
          <p:nvPr/>
        </p:nvGrpSpPr>
        <p:grpSpPr>
          <a:xfrm>
            <a:off x="4194675" y="1918776"/>
            <a:ext cx="1335574" cy="939760"/>
            <a:chOff x="11131700" y="4028204"/>
            <a:chExt cx="1335574" cy="939760"/>
          </a:xfrm>
        </p:grpSpPr>
        <p:sp>
          <p:nvSpPr>
            <p:cNvPr id="129" name="Isosceles Triangle 128"/>
            <p:cNvSpPr/>
            <p:nvPr/>
          </p:nvSpPr>
          <p:spPr>
            <a:xfrm flipV="1">
              <a:off x="11660134" y="4652850"/>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p:cNvSpPr txBox="1"/>
            <p:nvPr/>
          </p:nvSpPr>
          <p:spPr>
            <a:xfrm>
              <a:off x="11266929" y="4200823"/>
              <a:ext cx="1115756" cy="461665"/>
            </a:xfrm>
            <a:prstGeom prst="rect">
              <a:avLst/>
            </a:prstGeom>
            <a:noFill/>
          </p:spPr>
          <p:txBody>
            <a:bodyPr wrap="square" rtlCol="0">
              <a:spAutoFit/>
            </a:bodyPr>
            <a:lstStyle/>
            <a:p>
              <a:pPr algn="ctr"/>
              <a:r>
                <a:rPr lang="en-US" sz="1200" b="1" dirty="0"/>
                <a:t>June 23-26, 2020</a:t>
              </a:r>
            </a:p>
          </p:txBody>
        </p:sp>
        <p:sp>
          <p:nvSpPr>
            <p:cNvPr id="131" name="TextBox 130"/>
            <p:cNvSpPr txBox="1"/>
            <p:nvPr/>
          </p:nvSpPr>
          <p:spPr>
            <a:xfrm>
              <a:off x="11131700" y="4028204"/>
              <a:ext cx="1335574" cy="276999"/>
            </a:xfrm>
            <a:prstGeom prst="rect">
              <a:avLst/>
            </a:prstGeom>
            <a:noFill/>
          </p:spPr>
          <p:txBody>
            <a:bodyPr wrap="square" rtlCol="0">
              <a:spAutoFit/>
            </a:bodyPr>
            <a:lstStyle/>
            <a:p>
              <a:pPr algn="ctr"/>
              <a:r>
                <a:rPr lang="en-US" sz="1200" dirty="0"/>
                <a:t>Virtual Meeting</a:t>
              </a:r>
            </a:p>
          </p:txBody>
        </p:sp>
      </p:grpSp>
      <p:grpSp>
        <p:nvGrpSpPr>
          <p:cNvPr id="14" name="Group 13"/>
          <p:cNvGrpSpPr/>
          <p:nvPr/>
        </p:nvGrpSpPr>
        <p:grpSpPr>
          <a:xfrm>
            <a:off x="9113183" y="3828865"/>
            <a:ext cx="1335574" cy="1164646"/>
            <a:chOff x="5879008" y="5517700"/>
            <a:chExt cx="1335574" cy="1164646"/>
          </a:xfrm>
        </p:grpSpPr>
        <p:sp>
          <p:nvSpPr>
            <p:cNvPr id="211" name="Isosceles Triangle 210"/>
            <p:cNvSpPr/>
            <p:nvPr/>
          </p:nvSpPr>
          <p:spPr>
            <a:xfrm rot="10800000" flipV="1">
              <a:off x="6387508" y="5517700"/>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TextBox 211"/>
            <p:cNvSpPr txBox="1"/>
            <p:nvPr/>
          </p:nvSpPr>
          <p:spPr>
            <a:xfrm>
              <a:off x="6086727" y="6036015"/>
              <a:ext cx="1028529" cy="646331"/>
            </a:xfrm>
            <a:prstGeom prst="rect">
              <a:avLst/>
            </a:prstGeom>
            <a:noFill/>
          </p:spPr>
          <p:txBody>
            <a:bodyPr wrap="square" rtlCol="0">
              <a:spAutoFit/>
            </a:bodyPr>
            <a:lstStyle/>
            <a:p>
              <a:pPr algn="ctr"/>
              <a:r>
                <a:rPr lang="en-US" sz="1200" b="1" dirty="0"/>
                <a:t>Mar 2021</a:t>
              </a:r>
            </a:p>
            <a:p>
              <a:pPr algn="ctr"/>
              <a:r>
                <a:rPr lang="en-US" sz="1200" b="1" dirty="0"/>
                <a:t>(TBD)</a:t>
              </a:r>
            </a:p>
            <a:p>
              <a:pPr algn="ctr"/>
              <a:endParaRPr lang="en-US" sz="1200" b="1" dirty="0"/>
            </a:p>
          </p:txBody>
        </p:sp>
        <p:sp>
          <p:nvSpPr>
            <p:cNvPr id="132" name="TextBox 131"/>
            <p:cNvSpPr txBox="1"/>
            <p:nvPr/>
          </p:nvSpPr>
          <p:spPr>
            <a:xfrm>
              <a:off x="5879008" y="5837839"/>
              <a:ext cx="1335574" cy="276999"/>
            </a:xfrm>
            <a:prstGeom prst="rect">
              <a:avLst/>
            </a:prstGeom>
            <a:noFill/>
          </p:spPr>
          <p:txBody>
            <a:bodyPr wrap="square" rtlCol="0">
              <a:spAutoFit/>
            </a:bodyPr>
            <a:lstStyle/>
            <a:p>
              <a:pPr algn="ctr"/>
              <a:r>
                <a:rPr lang="en-US" sz="1200" dirty="0"/>
                <a:t>Virtual Meeting</a:t>
              </a:r>
            </a:p>
          </p:txBody>
        </p:sp>
      </p:grpSp>
      <p:grpSp>
        <p:nvGrpSpPr>
          <p:cNvPr id="94" name="Group 93">
            <a:extLst>
              <a:ext uri="{FF2B5EF4-FFF2-40B4-BE49-F238E27FC236}">
                <a16:creationId xmlns:a16="http://schemas.microsoft.com/office/drawing/2014/main" id="{C07A298F-2840-435C-904A-906903310C92}"/>
              </a:ext>
            </a:extLst>
          </p:cNvPr>
          <p:cNvGrpSpPr/>
          <p:nvPr/>
        </p:nvGrpSpPr>
        <p:grpSpPr>
          <a:xfrm>
            <a:off x="7680786" y="2067972"/>
            <a:ext cx="1176101" cy="505329"/>
            <a:chOff x="10600658" y="4144197"/>
            <a:chExt cx="2119729" cy="337973"/>
          </a:xfrm>
        </p:grpSpPr>
        <p:sp>
          <p:nvSpPr>
            <p:cNvPr id="96" name="TextBox 95">
              <a:extLst>
                <a:ext uri="{FF2B5EF4-FFF2-40B4-BE49-F238E27FC236}">
                  <a16:creationId xmlns:a16="http://schemas.microsoft.com/office/drawing/2014/main" id="{C4B7C803-EEA2-460E-B3E8-FAF886A3A426}"/>
                </a:ext>
              </a:extLst>
            </p:cNvPr>
            <p:cNvSpPr txBox="1"/>
            <p:nvPr/>
          </p:nvSpPr>
          <p:spPr>
            <a:xfrm>
              <a:off x="10672312" y="4296908"/>
              <a:ext cx="1998336" cy="185262"/>
            </a:xfrm>
            <a:prstGeom prst="rect">
              <a:avLst/>
            </a:prstGeom>
            <a:noFill/>
          </p:spPr>
          <p:txBody>
            <a:bodyPr wrap="square" rtlCol="0">
              <a:spAutoFit/>
            </a:bodyPr>
            <a:lstStyle/>
            <a:p>
              <a:pPr algn="ctr"/>
              <a:r>
                <a:rPr lang="en-US" sz="1200" b="1" dirty="0"/>
                <a:t>1-2Dec2020</a:t>
              </a:r>
            </a:p>
          </p:txBody>
        </p:sp>
        <p:sp>
          <p:nvSpPr>
            <p:cNvPr id="97" name="TextBox 96">
              <a:extLst>
                <a:ext uri="{FF2B5EF4-FFF2-40B4-BE49-F238E27FC236}">
                  <a16:creationId xmlns:a16="http://schemas.microsoft.com/office/drawing/2014/main" id="{CF5C0564-EE31-446D-B1FF-9C4E2DCF2718}"/>
                </a:ext>
              </a:extLst>
            </p:cNvPr>
            <p:cNvSpPr txBox="1"/>
            <p:nvPr/>
          </p:nvSpPr>
          <p:spPr>
            <a:xfrm>
              <a:off x="10600658" y="4144197"/>
              <a:ext cx="2119729" cy="185261"/>
            </a:xfrm>
            <a:prstGeom prst="rect">
              <a:avLst/>
            </a:prstGeom>
            <a:noFill/>
          </p:spPr>
          <p:txBody>
            <a:bodyPr wrap="square" rtlCol="0">
              <a:spAutoFit/>
            </a:bodyPr>
            <a:lstStyle/>
            <a:p>
              <a:pPr algn="ctr"/>
              <a:r>
                <a:rPr lang="en-US" sz="1200" dirty="0"/>
                <a:t>Virtual Meeting</a:t>
              </a:r>
            </a:p>
          </p:txBody>
        </p:sp>
      </p:grpSp>
      <p:sp>
        <p:nvSpPr>
          <p:cNvPr id="99" name="Isosceles Triangle 98">
            <a:extLst>
              <a:ext uri="{FF2B5EF4-FFF2-40B4-BE49-F238E27FC236}">
                <a16:creationId xmlns:a16="http://schemas.microsoft.com/office/drawing/2014/main" id="{C31F63A2-6816-4EE6-A899-F9AC2308C91B}"/>
              </a:ext>
            </a:extLst>
          </p:cNvPr>
          <p:cNvSpPr/>
          <p:nvPr/>
        </p:nvSpPr>
        <p:spPr>
          <a:xfrm flipV="1">
            <a:off x="8106389" y="2573902"/>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Up Arrow 70">
            <a:extLst>
              <a:ext uri="{FF2B5EF4-FFF2-40B4-BE49-F238E27FC236}">
                <a16:creationId xmlns:a16="http://schemas.microsoft.com/office/drawing/2014/main" id="{229A3085-7AC8-49EA-8F16-88CEE92EADF8}"/>
              </a:ext>
            </a:extLst>
          </p:cNvPr>
          <p:cNvSpPr/>
          <p:nvPr/>
        </p:nvSpPr>
        <p:spPr>
          <a:xfrm rot="10800000">
            <a:off x="7035117" y="2535007"/>
            <a:ext cx="345440" cy="393722"/>
          </a:xfrm>
          <a:prstGeom prst="upArrow">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509591DB-ADAD-4EFA-A465-5B2CB06AC0AF}"/>
              </a:ext>
            </a:extLst>
          </p:cNvPr>
          <p:cNvGrpSpPr/>
          <p:nvPr/>
        </p:nvGrpSpPr>
        <p:grpSpPr>
          <a:xfrm rot="10800000">
            <a:off x="2524066" y="1830538"/>
            <a:ext cx="1705335" cy="1091157"/>
            <a:chOff x="3167243" y="5697077"/>
            <a:chExt cx="1705335" cy="1091157"/>
          </a:xfrm>
        </p:grpSpPr>
        <p:sp>
          <p:nvSpPr>
            <p:cNvPr id="92" name="Up Arrow 70">
              <a:extLst>
                <a:ext uri="{FF2B5EF4-FFF2-40B4-BE49-F238E27FC236}">
                  <a16:creationId xmlns:a16="http://schemas.microsoft.com/office/drawing/2014/main" id="{425477B4-EB6F-4DF8-9A35-4279852C4C48}"/>
                </a:ext>
              </a:extLst>
            </p:cNvPr>
            <p:cNvSpPr/>
            <p:nvPr/>
          </p:nvSpPr>
          <p:spPr>
            <a:xfrm>
              <a:off x="3847189" y="5697077"/>
              <a:ext cx="345440" cy="393722"/>
            </a:xfrm>
            <a:prstGeom prst="upArrow">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771723EF-36B6-463D-9B0A-D004C6C7C1E3}"/>
                </a:ext>
              </a:extLst>
            </p:cNvPr>
            <p:cNvSpPr txBox="1"/>
            <p:nvPr/>
          </p:nvSpPr>
          <p:spPr>
            <a:xfrm rot="10800000">
              <a:off x="3167243" y="6141903"/>
              <a:ext cx="1705335" cy="646331"/>
            </a:xfrm>
            <a:prstGeom prst="rect">
              <a:avLst/>
            </a:prstGeom>
            <a:noFill/>
          </p:spPr>
          <p:txBody>
            <a:bodyPr wrap="square" rtlCol="0">
              <a:spAutoFit/>
            </a:bodyPr>
            <a:lstStyle/>
            <a:p>
              <a:pPr algn="ctr"/>
              <a:r>
                <a:rPr lang="en-US" sz="1200" b="1" dirty="0"/>
                <a:t>APIM 20-001 </a:t>
              </a:r>
            </a:p>
            <a:p>
              <a:pPr algn="ctr"/>
              <a:r>
                <a:rPr lang="en-US" sz="1200" b="1" dirty="0"/>
                <a:t>Project Paper 792A</a:t>
              </a:r>
            </a:p>
            <a:p>
              <a:pPr algn="ctr"/>
              <a:r>
                <a:rPr lang="en-US" sz="1200" b="1" dirty="0"/>
                <a:t>Developed </a:t>
              </a:r>
            </a:p>
          </p:txBody>
        </p:sp>
      </p:grpSp>
      <p:grpSp>
        <p:nvGrpSpPr>
          <p:cNvPr id="86" name="Group 85">
            <a:extLst>
              <a:ext uri="{FF2B5EF4-FFF2-40B4-BE49-F238E27FC236}">
                <a16:creationId xmlns:a16="http://schemas.microsoft.com/office/drawing/2014/main" id="{5E7A2FAC-68A6-4CC7-B69C-FD56B68F74F7}"/>
              </a:ext>
            </a:extLst>
          </p:cNvPr>
          <p:cNvGrpSpPr/>
          <p:nvPr/>
        </p:nvGrpSpPr>
        <p:grpSpPr>
          <a:xfrm>
            <a:off x="8344915" y="4082723"/>
            <a:ext cx="1176101" cy="756603"/>
            <a:chOff x="10600658" y="4144197"/>
            <a:chExt cx="2119729" cy="306538"/>
          </a:xfrm>
        </p:grpSpPr>
        <p:sp>
          <p:nvSpPr>
            <p:cNvPr id="95" name="TextBox 94">
              <a:extLst>
                <a:ext uri="{FF2B5EF4-FFF2-40B4-BE49-F238E27FC236}">
                  <a16:creationId xmlns:a16="http://schemas.microsoft.com/office/drawing/2014/main" id="{6C182A1E-33DC-4E31-BFB5-579980740A0C}"/>
                </a:ext>
              </a:extLst>
            </p:cNvPr>
            <p:cNvSpPr txBox="1"/>
            <p:nvPr/>
          </p:nvSpPr>
          <p:spPr>
            <a:xfrm>
              <a:off x="10672312" y="4296908"/>
              <a:ext cx="1998336" cy="153827"/>
            </a:xfrm>
            <a:prstGeom prst="rect">
              <a:avLst/>
            </a:prstGeom>
            <a:noFill/>
          </p:spPr>
          <p:txBody>
            <a:bodyPr wrap="square" rtlCol="0">
              <a:spAutoFit/>
            </a:bodyPr>
            <a:lstStyle/>
            <a:p>
              <a:pPr algn="ctr"/>
              <a:r>
                <a:rPr lang="en-US" sz="1200" b="1" dirty="0"/>
                <a:t>5-6Jan2021</a:t>
              </a:r>
            </a:p>
          </p:txBody>
        </p:sp>
        <p:sp>
          <p:nvSpPr>
            <p:cNvPr id="98" name="TextBox 97">
              <a:extLst>
                <a:ext uri="{FF2B5EF4-FFF2-40B4-BE49-F238E27FC236}">
                  <a16:creationId xmlns:a16="http://schemas.microsoft.com/office/drawing/2014/main" id="{284374B8-50CC-48A5-AAE1-454DF2A3C216}"/>
                </a:ext>
              </a:extLst>
            </p:cNvPr>
            <p:cNvSpPr txBox="1"/>
            <p:nvPr/>
          </p:nvSpPr>
          <p:spPr>
            <a:xfrm>
              <a:off x="10600658" y="4144197"/>
              <a:ext cx="2119729" cy="256379"/>
            </a:xfrm>
            <a:prstGeom prst="rect">
              <a:avLst/>
            </a:prstGeom>
            <a:noFill/>
          </p:spPr>
          <p:txBody>
            <a:bodyPr wrap="square" rtlCol="0">
              <a:spAutoFit/>
            </a:bodyPr>
            <a:lstStyle/>
            <a:p>
              <a:pPr algn="ctr"/>
              <a:r>
                <a:rPr lang="en-US" sz="1200" dirty="0"/>
                <a:t>Virtual </a:t>
              </a:r>
            </a:p>
            <a:p>
              <a:pPr algn="ctr"/>
              <a:r>
                <a:rPr lang="en-US" sz="1200" dirty="0"/>
                <a:t>Meeting</a:t>
              </a:r>
            </a:p>
          </p:txBody>
        </p:sp>
      </p:grpSp>
      <p:sp>
        <p:nvSpPr>
          <p:cNvPr id="106" name="Isosceles Triangle 105">
            <a:extLst>
              <a:ext uri="{FF2B5EF4-FFF2-40B4-BE49-F238E27FC236}">
                <a16:creationId xmlns:a16="http://schemas.microsoft.com/office/drawing/2014/main" id="{9288DD43-7A4F-47CD-9D2B-6C06C72EAD7A}"/>
              </a:ext>
            </a:extLst>
          </p:cNvPr>
          <p:cNvSpPr/>
          <p:nvPr/>
        </p:nvSpPr>
        <p:spPr>
          <a:xfrm rot="10800000" flipV="1">
            <a:off x="8767403" y="3779929"/>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522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DC16-C2D4-442E-94D9-3E7814760015}"/>
              </a:ext>
            </a:extLst>
          </p:cNvPr>
          <p:cNvSpPr>
            <a:spLocks noGrp="1"/>
          </p:cNvSpPr>
          <p:nvPr>
            <p:ph type="title"/>
          </p:nvPr>
        </p:nvSpPr>
        <p:spPr>
          <a:xfrm>
            <a:off x="238431" y="56272"/>
            <a:ext cx="11461955" cy="1091381"/>
          </a:xfrm>
        </p:spPr>
        <p:txBody>
          <a:bodyPr/>
          <a:lstStyle/>
          <a:p>
            <a:pPr algn="ctr"/>
            <a:r>
              <a:rPr lang="en-US" sz="3200" b="1" dirty="0"/>
              <a:t>Thanks to the AEEC Members and Corporate Sponsors</a:t>
            </a:r>
            <a:endParaRPr lang="en-US" sz="2400" b="1" dirty="0"/>
          </a:p>
        </p:txBody>
      </p:sp>
      <p:sp>
        <p:nvSpPr>
          <p:cNvPr id="3" name="Content Placeholder 2">
            <a:extLst>
              <a:ext uri="{FF2B5EF4-FFF2-40B4-BE49-F238E27FC236}">
                <a16:creationId xmlns:a16="http://schemas.microsoft.com/office/drawing/2014/main" id="{6C91B7A1-4988-438B-867A-3A80AD108BBF}"/>
              </a:ext>
            </a:extLst>
          </p:cNvPr>
          <p:cNvSpPr>
            <a:spLocks noGrp="1"/>
          </p:cNvSpPr>
          <p:nvPr>
            <p:ph idx="1"/>
          </p:nvPr>
        </p:nvSpPr>
        <p:spPr>
          <a:xfrm>
            <a:off x="238431" y="1206903"/>
            <a:ext cx="11461955" cy="4920916"/>
          </a:xfrm>
        </p:spPr>
        <p:txBody>
          <a:bodyPr>
            <a:normAutofit/>
          </a:bodyPr>
          <a:lstStyle/>
          <a:p>
            <a:r>
              <a:rPr lang="en-US" sz="2400" dirty="0"/>
              <a:t>Your Membership or Corporate Sponsorship helps to fund the many ARINC Industry Activities.</a:t>
            </a:r>
          </a:p>
          <a:p>
            <a:r>
              <a:rPr lang="en-US" sz="2400" dirty="0"/>
              <a:t>Only ARINC Members and Corporate Sponsors can access for free, ARINC Standards and other valuable documents</a:t>
            </a:r>
          </a:p>
          <a:p>
            <a:r>
              <a:rPr lang="en-US" sz="2400" dirty="0"/>
              <a:t>ARINC Members and Sponsors attend the AEEC General Session and EFB Users Forum free of charge</a:t>
            </a:r>
          </a:p>
          <a:p>
            <a:r>
              <a:rPr lang="en-US" sz="2400" dirty="0"/>
              <a:t>Non-members and non-sponsors pay for material on a per-item basis</a:t>
            </a:r>
          </a:p>
          <a:p>
            <a:pPr lvl="1"/>
            <a:r>
              <a:rPr lang="en-US" sz="2200" dirty="0"/>
              <a:t>ARINC Standards, draft Project Paper, meeting report, working paper, briefing package, etc.</a:t>
            </a:r>
          </a:p>
          <a:p>
            <a:r>
              <a:rPr lang="en-US" sz="2400" dirty="0"/>
              <a:t>Frequent downloads and frequent meeting attendance can make the business case for Membership or Sponsorship.</a:t>
            </a:r>
          </a:p>
          <a:p>
            <a:r>
              <a:rPr lang="en-US" sz="2400" dirty="0"/>
              <a:t>More Information: </a:t>
            </a:r>
            <a:r>
              <a:rPr lang="en-US" sz="2400" u="sng" dirty="0">
                <a:hlinkClick r:id="rId2"/>
              </a:rPr>
              <a:t>www.aviation-ia.com</a:t>
            </a:r>
            <a:endParaRPr lang="en-US" sz="2400" dirty="0"/>
          </a:p>
          <a:p>
            <a:pPr marL="0" lvl="1" indent="0">
              <a:spcBef>
                <a:spcPts val="1000"/>
              </a:spcBef>
              <a:buNone/>
            </a:pPr>
            <a:endParaRPr lang="en-US" sz="2600" b="1" u="sng" dirty="0"/>
          </a:p>
          <a:p>
            <a:pPr marL="0" lvl="1" indent="0">
              <a:spcBef>
                <a:spcPts val="1000"/>
              </a:spcBef>
              <a:buNone/>
            </a:pPr>
            <a:endParaRPr lang="en-US" sz="2200" dirty="0"/>
          </a:p>
          <a:p>
            <a:pPr marL="0" lvl="1" indent="0">
              <a:spcBef>
                <a:spcPts val="1000"/>
              </a:spcBef>
              <a:buNone/>
            </a:pPr>
            <a:endParaRPr lang="en-US" sz="2100" dirty="0"/>
          </a:p>
        </p:txBody>
      </p:sp>
    </p:spTree>
    <p:extLst>
      <p:ext uri="{BB962C8B-B14F-4D97-AF65-F5344CB8AC3E}">
        <p14:creationId xmlns:p14="http://schemas.microsoft.com/office/powerpoint/2010/main" val="268273560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7338-76AD-475E-A25A-C0F04A5333C5}"/>
              </a:ext>
            </a:extLst>
          </p:cNvPr>
          <p:cNvSpPr>
            <a:spLocks noGrp="1"/>
          </p:cNvSpPr>
          <p:nvPr>
            <p:ph type="title"/>
          </p:nvPr>
        </p:nvSpPr>
        <p:spPr/>
        <p:txBody>
          <a:bodyPr/>
          <a:lstStyle/>
          <a:p>
            <a:pPr algn="ctr"/>
            <a:r>
              <a:rPr lang="en-US" sz="3600" b="1" dirty="0"/>
              <a:t>Thank  You</a:t>
            </a:r>
          </a:p>
        </p:txBody>
      </p:sp>
      <p:sp>
        <p:nvSpPr>
          <p:cNvPr id="3" name="Content Placeholder 2">
            <a:extLst>
              <a:ext uri="{FF2B5EF4-FFF2-40B4-BE49-F238E27FC236}">
                <a16:creationId xmlns:a16="http://schemas.microsoft.com/office/drawing/2014/main" id="{8CAD4875-CE98-4A9A-A605-3F562EF69AEB}"/>
              </a:ext>
            </a:extLst>
          </p:cNvPr>
          <p:cNvSpPr>
            <a:spLocks noGrp="1"/>
          </p:cNvSpPr>
          <p:nvPr>
            <p:ph idx="1"/>
          </p:nvPr>
        </p:nvSpPr>
        <p:spPr/>
        <p:txBody>
          <a:bodyPr anchor="ctr"/>
          <a:lstStyle/>
          <a:p>
            <a:pPr marL="0" indent="0">
              <a:buNone/>
            </a:pPr>
            <a:r>
              <a:rPr lang="en-US" b="1" dirty="0"/>
              <a:t>Jose Godoy</a:t>
            </a:r>
          </a:p>
          <a:p>
            <a:pPr marL="0" indent="0">
              <a:buNone/>
            </a:pPr>
            <a:r>
              <a:rPr lang="en-US" b="1" dirty="0"/>
              <a:t>ARINC Industry Activities</a:t>
            </a:r>
          </a:p>
          <a:p>
            <a:pPr marL="0" indent="0">
              <a:buNone/>
            </a:pPr>
            <a:endParaRPr lang="en-US" b="1" dirty="0"/>
          </a:p>
          <a:p>
            <a:pPr marL="0" indent="0">
              <a:buNone/>
            </a:pPr>
            <a:endParaRPr lang="en-US" b="1" dirty="0"/>
          </a:p>
          <a:p>
            <a:pPr marL="0" indent="0">
              <a:buNone/>
            </a:pPr>
            <a:r>
              <a:rPr lang="en-US" b="1" dirty="0"/>
              <a:t>(m) + 1 443 534 8925</a:t>
            </a:r>
          </a:p>
          <a:p>
            <a:pPr marL="0" indent="0">
              <a:buNone/>
            </a:pPr>
            <a:r>
              <a:rPr lang="en-US" b="1" dirty="0"/>
              <a:t>Jose.godoy@sae-itc.org</a:t>
            </a:r>
          </a:p>
          <a:p>
            <a:pPr marL="0" indent="0">
              <a:buNone/>
            </a:pPr>
            <a:r>
              <a:rPr lang="en-US" b="1" dirty="0"/>
              <a:t>www.aviation-ia.com</a:t>
            </a:r>
          </a:p>
        </p:txBody>
      </p:sp>
      <p:sp>
        <p:nvSpPr>
          <p:cNvPr id="4" name="WordArt 4">
            <a:extLst>
              <a:ext uri="{FF2B5EF4-FFF2-40B4-BE49-F238E27FC236}">
                <a16:creationId xmlns:a16="http://schemas.microsoft.com/office/drawing/2014/main" id="{DB06885A-C1B3-4AD0-96DB-CDA984BE873A}"/>
              </a:ext>
            </a:extLst>
          </p:cNvPr>
          <p:cNvSpPr>
            <a:spLocks noChangeArrowheads="1" noChangeShapeType="1" noTextEdit="1"/>
          </p:cNvSpPr>
          <p:nvPr/>
        </p:nvSpPr>
        <p:spPr bwMode="auto">
          <a:xfrm>
            <a:off x="7477539" y="3114675"/>
            <a:ext cx="2799160" cy="314325"/>
          </a:xfrm>
          <a:prstGeom prst="rect">
            <a:avLst/>
          </a:prstGeom>
          <a:extLst>
            <a:ext uri="{91240B29-F687-4F45-9708-019B960494DF}">
              <a14:hiddenLine xmlns:a14="http://schemas.microsoft.com/office/drawing/2010/main" w="9525" algn="ctr">
                <a:solidFill>
                  <a:srgbClr val="548DD4"/>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2700" b="1" kern="10" spc="-135" dirty="0">
                <a:solidFill>
                  <a:schemeClr val="accent2">
                    <a:lumMod val="75000"/>
                  </a:schemeClr>
                </a:solidFill>
                <a:latin typeface="Arial Black"/>
              </a:rPr>
              <a:t>Thank You</a:t>
            </a:r>
          </a:p>
        </p:txBody>
      </p:sp>
    </p:spTree>
    <p:extLst>
      <p:ext uri="{BB962C8B-B14F-4D97-AF65-F5344CB8AC3E}">
        <p14:creationId xmlns:p14="http://schemas.microsoft.com/office/powerpoint/2010/main" val="391801121"/>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7338-76AD-475E-A25A-C0F04A5333C5}"/>
              </a:ext>
            </a:extLst>
          </p:cNvPr>
          <p:cNvSpPr>
            <a:spLocks noGrp="1"/>
          </p:cNvSpPr>
          <p:nvPr>
            <p:ph type="title"/>
          </p:nvPr>
        </p:nvSpPr>
        <p:spPr/>
        <p:txBody>
          <a:bodyPr/>
          <a:lstStyle/>
          <a:p>
            <a:pPr algn="ctr"/>
            <a:r>
              <a:rPr lang="en-US" sz="3600" b="1" dirty="0"/>
              <a:t>Thank  You</a:t>
            </a:r>
          </a:p>
        </p:txBody>
      </p:sp>
      <p:sp>
        <p:nvSpPr>
          <p:cNvPr id="3" name="Content Placeholder 2">
            <a:extLst>
              <a:ext uri="{FF2B5EF4-FFF2-40B4-BE49-F238E27FC236}">
                <a16:creationId xmlns:a16="http://schemas.microsoft.com/office/drawing/2014/main" id="{8CAD4875-CE98-4A9A-A605-3F562EF69AEB}"/>
              </a:ext>
            </a:extLst>
          </p:cNvPr>
          <p:cNvSpPr>
            <a:spLocks noGrp="1"/>
          </p:cNvSpPr>
          <p:nvPr>
            <p:ph idx="1"/>
          </p:nvPr>
        </p:nvSpPr>
        <p:spPr/>
        <p:txBody>
          <a:bodyPr anchor="ctr"/>
          <a:lstStyle/>
          <a:p>
            <a:pPr marL="0" indent="0">
              <a:buNone/>
            </a:pPr>
            <a:r>
              <a:rPr lang="en-US" b="1" dirty="0"/>
              <a:t>Jose Godoy</a:t>
            </a:r>
          </a:p>
          <a:p>
            <a:pPr marL="0" indent="0">
              <a:buNone/>
            </a:pPr>
            <a:r>
              <a:rPr lang="en-US" b="1" dirty="0"/>
              <a:t>ARINC Industry Activities</a:t>
            </a:r>
          </a:p>
          <a:p>
            <a:pPr marL="0" indent="0">
              <a:buNone/>
            </a:pPr>
            <a:endParaRPr lang="en-US" b="1" dirty="0"/>
          </a:p>
          <a:p>
            <a:pPr marL="0" indent="0">
              <a:buNone/>
            </a:pPr>
            <a:endParaRPr lang="en-US" b="1" dirty="0"/>
          </a:p>
          <a:p>
            <a:pPr marL="0" indent="0">
              <a:buNone/>
            </a:pPr>
            <a:r>
              <a:rPr lang="en-US" b="1" dirty="0"/>
              <a:t>(m) + 1 443 534 8925</a:t>
            </a:r>
          </a:p>
          <a:p>
            <a:pPr marL="0" indent="0">
              <a:buNone/>
            </a:pPr>
            <a:r>
              <a:rPr lang="en-US" b="1" dirty="0"/>
              <a:t>Jose.godoy@sae-itc.org</a:t>
            </a:r>
          </a:p>
          <a:p>
            <a:pPr marL="0" indent="0">
              <a:buNone/>
            </a:pPr>
            <a:r>
              <a:rPr lang="en-US" b="1" dirty="0"/>
              <a:t>www.aviation-ia.com</a:t>
            </a:r>
          </a:p>
        </p:txBody>
      </p:sp>
      <p:sp>
        <p:nvSpPr>
          <p:cNvPr id="4" name="WordArt 4">
            <a:extLst>
              <a:ext uri="{FF2B5EF4-FFF2-40B4-BE49-F238E27FC236}">
                <a16:creationId xmlns:a16="http://schemas.microsoft.com/office/drawing/2014/main" id="{DB06885A-C1B3-4AD0-96DB-CDA984BE873A}"/>
              </a:ext>
            </a:extLst>
          </p:cNvPr>
          <p:cNvSpPr>
            <a:spLocks noChangeArrowheads="1" noChangeShapeType="1" noTextEdit="1"/>
          </p:cNvSpPr>
          <p:nvPr/>
        </p:nvSpPr>
        <p:spPr bwMode="auto">
          <a:xfrm>
            <a:off x="7477539" y="3114675"/>
            <a:ext cx="2799160" cy="314325"/>
          </a:xfrm>
          <a:prstGeom prst="rect">
            <a:avLst/>
          </a:prstGeom>
          <a:extLst>
            <a:ext uri="{91240B29-F687-4F45-9708-019B960494DF}">
              <a14:hiddenLine xmlns:a14="http://schemas.microsoft.com/office/drawing/2010/main" w="9525" algn="ctr">
                <a:solidFill>
                  <a:srgbClr val="548DD4"/>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2700" b="1" kern="10" spc="-135" dirty="0">
                <a:solidFill>
                  <a:schemeClr val="accent2">
                    <a:lumMod val="75000"/>
                  </a:schemeClr>
                </a:solidFill>
                <a:latin typeface="Arial Black"/>
              </a:rPr>
              <a:t>Thank You</a:t>
            </a:r>
          </a:p>
        </p:txBody>
      </p:sp>
    </p:spTree>
    <p:extLst>
      <p:ext uri="{BB962C8B-B14F-4D97-AF65-F5344CB8AC3E}">
        <p14:creationId xmlns:p14="http://schemas.microsoft.com/office/powerpoint/2010/main" val="1338607932"/>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SAE ITC PPT 2">
      <a:dk1>
        <a:srgbClr val="000000"/>
      </a:dk1>
      <a:lt1>
        <a:srgbClr val="FFFFFF"/>
      </a:lt1>
      <a:dk2>
        <a:srgbClr val="4C4C4C"/>
      </a:dk2>
      <a:lt2>
        <a:srgbClr val="E7E6E6"/>
      </a:lt2>
      <a:accent1>
        <a:srgbClr val="00773C"/>
      </a:accent1>
      <a:accent2>
        <a:srgbClr val="2EB050"/>
      </a:accent2>
      <a:accent3>
        <a:srgbClr val="01761D"/>
      </a:accent3>
      <a:accent4>
        <a:srgbClr val="C6C9B9"/>
      </a:accent4>
      <a:accent5>
        <a:srgbClr val="808080"/>
      </a:accent5>
      <a:accent6>
        <a:srgbClr val="5F5F5F"/>
      </a:accent6>
      <a:hlink>
        <a:srgbClr val="4C4C4C"/>
      </a:hlink>
      <a:folHlink>
        <a:srgbClr val="5F5F5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C Web Conference _ Agenda _ 2June2020" id="{E1E417BD-BD60-4419-BAD5-BD550347185F}" vid="{A54A0D0C-AD6E-4A88-BCFB-5F848CDA15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AF570CB465D44FAE45A4F1959987E8" ma:contentTypeVersion="10" ma:contentTypeDescription="Create a new document." ma:contentTypeScope="" ma:versionID="a575296759905219c3911ade6853e643">
  <xsd:schema xmlns:xsd="http://www.w3.org/2001/XMLSchema" xmlns:xs="http://www.w3.org/2001/XMLSchema" xmlns:p="http://schemas.microsoft.com/office/2006/metadata/properties" xmlns:ns3="dd84d54c-c4b2-4221-9a22-dcafe6c5442e" targetNamespace="http://schemas.microsoft.com/office/2006/metadata/properties" ma:root="true" ma:fieldsID="8f396b61d430861e94d3558692bea4ed" ns3:_="">
    <xsd:import namespace="dd84d54c-c4b2-4221-9a22-dcafe6c5442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4d54c-c4b2-4221-9a22-dcafe6c54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27819-2D84-44D7-B39F-817C0C68FB95}">
  <ds:schemaRefs>
    <ds:schemaRef ds:uri="http://schemas.microsoft.com/sharepoint/v3/contenttype/forms"/>
  </ds:schemaRefs>
</ds:datastoreItem>
</file>

<file path=customXml/itemProps2.xml><?xml version="1.0" encoding="utf-8"?>
<ds:datastoreItem xmlns:ds="http://schemas.openxmlformats.org/officeDocument/2006/customXml" ds:itemID="{D7867BA9-B6D5-42BF-958B-7521E1EC83DF}">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dd84d54c-c4b2-4221-9a22-dcafe6c5442e"/>
    <ds:schemaRef ds:uri="http://www.w3.org/XML/1998/namespace"/>
    <ds:schemaRef ds:uri="http://purl.org/dc/dcmitype/"/>
  </ds:schemaRefs>
</ds:datastoreItem>
</file>

<file path=customXml/itemProps3.xml><?xml version="1.0" encoding="utf-8"?>
<ds:datastoreItem xmlns:ds="http://schemas.openxmlformats.org/officeDocument/2006/customXml" ds:itemID="{8A0A06D6-D919-4A62-9BAD-3A51DAD01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4d54c-c4b2-4221-9a22-dcafe6c54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AOC Web Conference _ Agenda _ 2June2020</Template>
  <TotalTime>675</TotalTime>
  <Words>585</Words>
  <Application>Microsoft Office PowerPoint</Application>
  <PresentationFormat>Widescreen</PresentationFormat>
  <Paragraphs>123</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Verdana</vt:lpstr>
      <vt:lpstr>Office Theme</vt:lpstr>
      <vt:lpstr>PowerPoint Presentation</vt:lpstr>
      <vt:lpstr>Topics to be discussed</vt:lpstr>
      <vt:lpstr>ARINC IA’s Intellectual Property (IP) Policies</vt:lpstr>
      <vt:lpstr>Stay informed – Email distribution</vt:lpstr>
      <vt:lpstr>KSAT Subcommittee High Level Schedule</vt:lpstr>
      <vt:lpstr>Thanks to the AEEC Members and Corporate Sponsors</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ARINC IA, Conference</dc:title>
  <dc:creator>Jose Godoy</dc:creator>
  <cp:lastModifiedBy>Jose Godoy</cp:lastModifiedBy>
  <cp:revision>43</cp:revision>
  <dcterms:created xsi:type="dcterms:W3CDTF">2020-06-02T14:07:45Z</dcterms:created>
  <dcterms:modified xsi:type="dcterms:W3CDTF">2021-03-23T20:38:01Z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0x01010097AF570CB465D44FAE45A4F1959987E8</vt:lpwstr>
  </property>
</Properties>
</file>