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9" r:id="rId1"/>
  </p:sldMasterIdLst>
  <p:notesMasterIdLst>
    <p:notesMasterId r:id="rId42"/>
  </p:notesMasterIdLst>
  <p:sldIdLst>
    <p:sldId id="388" r:id="rId2"/>
    <p:sldId id="424" r:id="rId3"/>
    <p:sldId id="378" r:id="rId4"/>
    <p:sldId id="390" r:id="rId5"/>
    <p:sldId id="391" r:id="rId6"/>
    <p:sldId id="392" r:id="rId7"/>
    <p:sldId id="393" r:id="rId8"/>
    <p:sldId id="419" r:id="rId9"/>
    <p:sldId id="389" r:id="rId10"/>
    <p:sldId id="394"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22" r:id="rId32"/>
    <p:sldId id="395" r:id="rId33"/>
    <p:sldId id="396" r:id="rId34"/>
    <p:sldId id="397" r:id="rId35"/>
    <p:sldId id="418" r:id="rId36"/>
    <p:sldId id="420" r:id="rId37"/>
    <p:sldId id="423" r:id="rId38"/>
    <p:sldId id="421" r:id="rId39"/>
    <p:sldId id="264" r:id="rId40"/>
    <p:sldId id="256" r:id="rId41"/>
  </p:sldIdLst>
  <p:sldSz cx="12192000" cy="6858000"/>
  <p:notesSz cx="6858000" cy="9144000"/>
  <p:custShowLst>
    <p:custShow name="Overview" id="0">
      <p:sldLst>
        <p:sld r:id="rId2"/>
        <p:sld r:id="rId4"/>
      </p:sldLst>
    </p:custShow>
    <p:custShow name="Manf &amp; Quality" id="1">
      <p:sldLst/>
    </p:custShow>
    <p:custShow name="Ilities" id="2">
      <p:sldLst/>
    </p:custShow>
    <p:custShow name="Design &amp; Tech" id="3">
      <p:sldLst/>
    </p:custShow>
    <p:custShow name="Special for LEO" id="4">
      <p:sldLst/>
    </p:custShow>
    <p:custShow name="Sig Integrity" id="5">
      <p:sldLst/>
    </p:custShow>
    <p:custShow name="Product Summary" id="6">
      <p:sldLst/>
    </p:custShow>
    <p:custShow name="Product Details" id="7">
      <p:sldLst/>
    </p:custShow>
    <p:custShow name="Memory Effect" id="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Rosenberg - Wavestream" initials="JR-W" lastIdx="9" clrIdx="0">
    <p:extLst>
      <p:ext uri="{19B8F6BF-5375-455C-9EA6-DF929625EA0E}">
        <p15:presenceInfo xmlns:p15="http://schemas.microsoft.com/office/powerpoint/2012/main" userId="S-1-5-21-1309163628-1314950578-3173169458-2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D004C"/>
    <a:srgbClr val="000000"/>
    <a:srgbClr val="0D2342"/>
    <a:srgbClr val="5C6264"/>
    <a:srgbClr val="F6A32F"/>
    <a:srgbClr val="E66102"/>
    <a:srgbClr val="BD0030"/>
    <a:srgbClr val="26A8CA"/>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8" autoAdjust="0"/>
    <p:restoredTop sz="93333" autoAdjust="0"/>
  </p:normalViewPr>
  <p:slideViewPr>
    <p:cSldViewPr snapToGrid="0">
      <p:cViewPr varScale="1">
        <p:scale>
          <a:sx n="91" d="100"/>
          <a:sy n="91" d="100"/>
        </p:scale>
        <p:origin x="120"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5" d="100"/>
          <a:sy n="75" d="100"/>
        </p:scale>
        <p:origin x="28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F6E34-2E8F-4B87-A915-3B3ED6AFF173}"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ABA58-A281-424D-8AF3-48714AAFC5AD}" type="slidenum">
              <a:rPr lang="en-US" smtClean="0"/>
              <a:t>‹#›</a:t>
            </a:fld>
            <a:endParaRPr lang="en-US"/>
          </a:p>
        </p:txBody>
      </p:sp>
    </p:spTree>
    <p:extLst>
      <p:ext uri="{BB962C8B-B14F-4D97-AF65-F5344CB8AC3E}">
        <p14:creationId xmlns:p14="http://schemas.microsoft.com/office/powerpoint/2010/main" val="237628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title of this presentation in the agenda is “link establishment”. </a:t>
            </a:r>
            <a:r>
              <a:rPr lang="en-US" dirty="0" smtClean="0"/>
              <a:t>As I</a:t>
            </a:r>
            <a:r>
              <a:rPr lang="en-US" baseline="0" dirty="0" smtClean="0"/>
              <a:t> shall try to clarify by example, ISTO-4900, as presently defined, probably cannot be described as a complete link establishment protocol – more of this may be included in the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401ABA58-A281-424D-8AF3-48714AAFC5AD}" type="slidenum">
              <a:rPr lang="en-US" smtClean="0"/>
              <a:t>1</a:t>
            </a:fld>
            <a:endParaRPr lang="en-US"/>
          </a:p>
        </p:txBody>
      </p:sp>
    </p:spTree>
    <p:extLst>
      <p:ext uri="{BB962C8B-B14F-4D97-AF65-F5344CB8AC3E}">
        <p14:creationId xmlns:p14="http://schemas.microsoft.com/office/powerpoint/2010/main" val="172176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possible that some of you</a:t>
            </a:r>
            <a:r>
              <a:rPr lang="en-US" baseline="0" dirty="0" smtClean="0"/>
              <a:t> may find the scope of the present standard disappointing, but after sitting in on yesterday’s session, I’m relieved to understand that we may not be the only organization who haven’t yet incorporated into the standard all the features that every member of the organization would like to have.</a:t>
            </a:r>
          </a:p>
          <a:p>
            <a:endParaRPr lang="en-US" baseline="0" dirty="0" smtClean="0"/>
          </a:p>
        </p:txBody>
      </p:sp>
      <p:sp>
        <p:nvSpPr>
          <p:cNvPr id="4" name="Slide Number Placeholder 3"/>
          <p:cNvSpPr>
            <a:spLocks noGrp="1"/>
          </p:cNvSpPr>
          <p:nvPr>
            <p:ph type="sldNum" sz="quarter" idx="10"/>
          </p:nvPr>
        </p:nvSpPr>
        <p:spPr/>
        <p:txBody>
          <a:bodyPr/>
          <a:lstStyle/>
          <a:p>
            <a:fld id="{401ABA58-A281-424D-8AF3-48714AAFC5AD}" type="slidenum">
              <a:rPr lang="en-US" smtClean="0"/>
              <a:t>2</a:t>
            </a:fld>
            <a:endParaRPr lang="en-US"/>
          </a:p>
        </p:txBody>
      </p:sp>
    </p:spTree>
    <p:extLst>
      <p:ext uri="{BB962C8B-B14F-4D97-AF65-F5344CB8AC3E}">
        <p14:creationId xmlns:p14="http://schemas.microsoft.com/office/powerpoint/2010/main" val="172845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if one has multiple modems, they can operate on a common</a:t>
            </a:r>
            <a:r>
              <a:rPr lang="en-US" baseline="0" dirty="0" smtClean="0"/>
              <a:t> fiber Ethernet link, separated in messaging by individual IP addresses.  Even better would be the use of virtualized modems on common hardware, with a single, dedicated fiber link.</a:t>
            </a:r>
            <a:endParaRPr lang="en-US" dirty="0"/>
          </a:p>
        </p:txBody>
      </p:sp>
      <p:sp>
        <p:nvSpPr>
          <p:cNvPr id="4" name="Slide Number Placeholder 3"/>
          <p:cNvSpPr>
            <a:spLocks noGrp="1"/>
          </p:cNvSpPr>
          <p:nvPr>
            <p:ph type="sldNum" sz="quarter" idx="10"/>
          </p:nvPr>
        </p:nvSpPr>
        <p:spPr/>
        <p:txBody>
          <a:bodyPr/>
          <a:lstStyle/>
          <a:p>
            <a:fld id="{401ABA58-A281-424D-8AF3-48714AAFC5AD}" type="slidenum">
              <a:rPr lang="en-US" smtClean="0"/>
              <a:t>5</a:t>
            </a:fld>
            <a:endParaRPr lang="en-US"/>
          </a:p>
        </p:txBody>
      </p:sp>
    </p:spTree>
    <p:extLst>
      <p:ext uri="{BB962C8B-B14F-4D97-AF65-F5344CB8AC3E}">
        <p14:creationId xmlns:p14="http://schemas.microsoft.com/office/powerpoint/2010/main" val="241944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ABA58-A281-424D-8AF3-48714AAFC5AD}" type="slidenum">
              <a:rPr lang="en-US" smtClean="0"/>
              <a:t>8</a:t>
            </a:fld>
            <a:endParaRPr lang="en-US"/>
          </a:p>
        </p:txBody>
      </p:sp>
    </p:spTree>
    <p:extLst>
      <p:ext uri="{BB962C8B-B14F-4D97-AF65-F5344CB8AC3E}">
        <p14:creationId xmlns:p14="http://schemas.microsoft.com/office/powerpoint/2010/main" val="191015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one can see, this is not a link establishment protocol, as presently defined – it</a:t>
            </a:r>
            <a:r>
              <a:rPr lang="en-US" baseline="0" dirty="0" smtClean="0"/>
              <a:t> is a packet-formatting protocol for the Data Plane, which also carries some ancillary information regarding frequency planning, gain, and sample rate</a:t>
            </a:r>
            <a:endParaRPr lang="en-US" dirty="0"/>
          </a:p>
        </p:txBody>
      </p:sp>
      <p:sp>
        <p:nvSpPr>
          <p:cNvPr id="4" name="Slide Number Placeholder 3"/>
          <p:cNvSpPr>
            <a:spLocks noGrp="1"/>
          </p:cNvSpPr>
          <p:nvPr>
            <p:ph type="sldNum" sz="quarter" idx="10"/>
          </p:nvPr>
        </p:nvSpPr>
        <p:spPr/>
        <p:txBody>
          <a:bodyPr/>
          <a:lstStyle/>
          <a:p>
            <a:fld id="{401ABA58-A281-424D-8AF3-48714AAFC5AD}" type="slidenum">
              <a:rPr lang="en-US" smtClean="0"/>
              <a:t>29</a:t>
            </a:fld>
            <a:endParaRPr lang="en-US"/>
          </a:p>
        </p:txBody>
      </p:sp>
    </p:spTree>
    <p:extLst>
      <p:ext uri="{BB962C8B-B14F-4D97-AF65-F5344CB8AC3E}">
        <p14:creationId xmlns:p14="http://schemas.microsoft.com/office/powerpoint/2010/main" val="76318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oli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6676828-4891-48C6-ACB6-7E7913068B69}"/>
              </a:ext>
            </a:extLst>
          </p:cNvPr>
          <p:cNvGrpSpPr/>
          <p:nvPr userDrawn="1"/>
        </p:nvGrpSpPr>
        <p:grpSpPr>
          <a:xfrm>
            <a:off x="-29257" y="-261258"/>
            <a:ext cx="12195922" cy="4725145"/>
            <a:chOff x="0" y="-1"/>
            <a:chExt cx="12195922" cy="4725145"/>
          </a:xfrm>
        </p:grpSpPr>
        <p:sp>
          <p:nvSpPr>
            <p:cNvPr id="36" name="Rectangle 35">
              <a:extLst>
                <a:ext uri="{FF2B5EF4-FFF2-40B4-BE49-F238E27FC236}">
                  <a16:creationId xmlns:a16="http://schemas.microsoft.com/office/drawing/2014/main" id="{B56F18BA-ECB1-423F-83E3-2F3BF366FA68}"/>
                </a:ext>
              </a:extLst>
            </p:cNvPr>
            <p:cNvSpPr/>
            <p:nvPr/>
          </p:nvSpPr>
          <p:spPr>
            <a:xfrm>
              <a:off x="0" y="-1"/>
              <a:ext cx="12192000" cy="468000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C3BE6082-8A11-4E24-B63F-B8F828AF5B41}"/>
                </a:ext>
              </a:extLst>
            </p:cNvPr>
            <p:cNvGrpSpPr/>
            <p:nvPr/>
          </p:nvGrpSpPr>
          <p:grpSpPr>
            <a:xfrm>
              <a:off x="3922" y="4647709"/>
              <a:ext cx="12192000" cy="77435"/>
              <a:chOff x="3922" y="5672698"/>
              <a:chExt cx="12192000" cy="77435"/>
            </a:xfrm>
          </p:grpSpPr>
          <p:sp>
            <p:nvSpPr>
              <p:cNvPr id="38" name="Rectangle 37">
                <a:extLst>
                  <a:ext uri="{FF2B5EF4-FFF2-40B4-BE49-F238E27FC236}">
                    <a16:creationId xmlns:a16="http://schemas.microsoft.com/office/drawing/2014/main" id="{8C71B662-1A8C-41DE-90EB-1F6EBFD26F9A}"/>
                  </a:ext>
                </a:extLst>
              </p:cNvPr>
              <p:cNvSpPr/>
              <p:nvPr/>
            </p:nvSpPr>
            <p:spPr>
              <a:xfrm>
                <a:off x="3922" y="5672698"/>
                <a:ext cx="7724775" cy="77435"/>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A2CACEE-A390-4ADB-A32A-A61722759CA4}"/>
                  </a:ext>
                </a:extLst>
              </p:cNvPr>
              <p:cNvSpPr/>
              <p:nvPr/>
            </p:nvSpPr>
            <p:spPr>
              <a:xfrm>
                <a:off x="7619160" y="5672698"/>
                <a:ext cx="4576762" cy="77435"/>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sp>
        <p:nvSpPr>
          <p:cNvPr id="20" name="Text Placeholder 16">
            <a:extLst>
              <a:ext uri="{FF2B5EF4-FFF2-40B4-BE49-F238E27FC236}">
                <a16:creationId xmlns:a16="http://schemas.microsoft.com/office/drawing/2014/main" id="{2038AAF2-AB49-429F-9346-7665BC032F40}"/>
              </a:ext>
            </a:extLst>
          </p:cNvPr>
          <p:cNvSpPr>
            <a:spLocks noGrp="1"/>
          </p:cNvSpPr>
          <p:nvPr>
            <p:ph type="body" sz="quarter" idx="12" hasCustomPrompt="1"/>
          </p:nvPr>
        </p:nvSpPr>
        <p:spPr bwMode="white">
          <a:xfrm>
            <a:off x="565200" y="3672000"/>
            <a:ext cx="10862992" cy="710067"/>
          </a:xfrm>
          <a:prstGeom prst="rect">
            <a:avLst/>
          </a:prstGeom>
          <a:noFill/>
        </p:spPr>
        <p:txBody>
          <a:bodyPr wrap="square" lIns="108000" rIns="90000" rtlCol="0" anchor="b" anchorCtr="0">
            <a:spAutoFit/>
          </a:bodyPr>
          <a:lstStyle>
            <a:lvl1pPr marL="0" indent="0">
              <a:lnSpc>
                <a:spcPct val="100000"/>
              </a:lnSpc>
              <a:spcBef>
                <a:spcPts val="0"/>
              </a:spcBef>
              <a:buFont typeface="Arial" panose="020B0604020202020204" pitchFamily="34" charset="0"/>
              <a:buNone/>
              <a:defRPr lang="en-US" sz="4000" cap="none" baseline="0" dirty="0" smtClean="0">
                <a:solidFill>
                  <a:schemeClr val="bg1"/>
                </a:solidFill>
                <a:latin typeface="Arial" panose="020B0604020202020204" pitchFamily="34" charset="0"/>
              </a:defRPr>
            </a:lvl1pPr>
          </a:lstStyle>
          <a:p>
            <a:pPr marL="0" lvl="0"/>
            <a:r>
              <a:rPr lang="en-US" dirty="0"/>
              <a:t>PRESENTATION TITLE</a:t>
            </a:r>
          </a:p>
        </p:txBody>
      </p:sp>
      <p:sp>
        <p:nvSpPr>
          <p:cNvPr id="21" name="Text Placeholder 3">
            <a:extLst>
              <a:ext uri="{FF2B5EF4-FFF2-40B4-BE49-F238E27FC236}">
                <a16:creationId xmlns:a16="http://schemas.microsoft.com/office/drawing/2014/main" id="{E2EFD9D9-5EBB-4B34-8F34-F070C917AAAF}"/>
              </a:ext>
            </a:extLst>
          </p:cNvPr>
          <p:cNvSpPr>
            <a:spLocks noGrp="1"/>
          </p:cNvSpPr>
          <p:nvPr>
            <p:ph type="body" sz="quarter" idx="13" hasCustomPrompt="1"/>
          </p:nvPr>
        </p:nvSpPr>
        <p:spPr>
          <a:xfrm>
            <a:off x="565200" y="5364000"/>
            <a:ext cx="11007008" cy="307777"/>
          </a:xfrm>
          <a:prstGeom prst="rect">
            <a:avLst/>
          </a:prstGeom>
        </p:spPr>
        <p:txBody>
          <a:bodyPr lIns="122400" tIns="0" bIns="0"/>
          <a:lstStyle>
            <a:lvl1pPr marL="0" indent="0">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22" name="Subtitle 2">
            <a:extLst>
              <a:ext uri="{FF2B5EF4-FFF2-40B4-BE49-F238E27FC236}">
                <a16:creationId xmlns:a16="http://schemas.microsoft.com/office/drawing/2014/main" id="{27CD09BA-62FE-4951-8816-BAF484F6608B}"/>
              </a:ext>
            </a:extLst>
          </p:cNvPr>
          <p:cNvSpPr>
            <a:spLocks noGrp="1"/>
          </p:cNvSpPr>
          <p:nvPr>
            <p:ph type="subTitle" idx="1" hasCustomPrompt="1"/>
          </p:nvPr>
        </p:nvSpPr>
        <p:spPr>
          <a:xfrm>
            <a:off x="565200" y="5040000"/>
            <a:ext cx="11007008" cy="307777"/>
          </a:xfrm>
          <a:prstGeom prst="rect">
            <a:avLst/>
          </a:prstGeom>
        </p:spPr>
        <p:txBody>
          <a:bodyPr lIns="118800" tIns="0" rIns="90000" bIns="0"/>
          <a:lstStyle>
            <a:lvl1pPr marL="0" marR="0" indent="0" algn="l">
              <a:spcBef>
                <a:spcPts val="0"/>
              </a:spcBef>
              <a:spcAft>
                <a:spcPts val="0"/>
              </a:spcAft>
              <a:buNone/>
              <a:defRPr sz="2000" b="1" cap="all"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23" name="Text Placeholder 3">
            <a:extLst>
              <a:ext uri="{FF2B5EF4-FFF2-40B4-BE49-F238E27FC236}">
                <a16:creationId xmlns:a16="http://schemas.microsoft.com/office/drawing/2014/main" id="{21E38E2A-EEC3-404F-BDAD-863C451AB13F}"/>
              </a:ext>
            </a:extLst>
          </p:cNvPr>
          <p:cNvSpPr>
            <a:spLocks noGrp="1"/>
          </p:cNvSpPr>
          <p:nvPr>
            <p:ph type="body" sz="quarter" idx="14" hasCustomPrompt="1"/>
          </p:nvPr>
        </p:nvSpPr>
        <p:spPr>
          <a:xfrm>
            <a:off x="565200" y="6048000"/>
            <a:ext cx="3302152" cy="246221"/>
          </a:xfrm>
          <a:prstGeom prst="rect">
            <a:avLst/>
          </a:prstGeom>
        </p:spPr>
        <p:txBody>
          <a:bodyPr lIns="118800" tIns="0" bIns="0"/>
          <a:lstStyle>
            <a:lvl1pPr marL="0" indent="0">
              <a:spcBef>
                <a:spcPts val="0"/>
              </a:spcBef>
              <a:buNone/>
              <a:defRPr sz="1600" b="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3" name="Picture 2">
            <a:extLst>
              <a:ext uri="{FF2B5EF4-FFF2-40B4-BE49-F238E27FC236}">
                <a16:creationId xmlns:a16="http://schemas.microsoft.com/office/drawing/2014/main" id="{7B9CF583-15DB-4506-BEBB-6198A3B559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4" y="502107"/>
            <a:ext cx="2469768" cy="360000"/>
          </a:xfrm>
          <a:prstGeom prst="rect">
            <a:avLst/>
          </a:prstGeom>
        </p:spPr>
      </p:pic>
      <p:pic>
        <p:nvPicPr>
          <p:cNvPr id="12" name="Picture 1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610847" y="939732"/>
            <a:ext cx="2187835" cy="483606"/>
          </a:xfrm>
          <a:prstGeom prst="rect">
            <a:avLst/>
          </a:prstGeom>
        </p:spPr>
      </p:pic>
    </p:spTree>
    <p:extLst>
      <p:ext uri="{BB962C8B-B14F-4D97-AF65-F5344CB8AC3E}">
        <p14:creationId xmlns:p14="http://schemas.microsoft.com/office/powerpoint/2010/main" val="275994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IF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643C28-E2A3-4406-846B-9BCDB9A0EB9F}"/>
              </a:ext>
            </a:extLst>
          </p:cNvPr>
          <p:cNvSpPr/>
          <p:nvPr userDrawn="1"/>
        </p:nvSpPr>
        <p:spPr>
          <a:xfrm>
            <a:off x="0" y="0"/>
            <a:ext cx="6159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 Placeholder 16">
            <a:extLst>
              <a:ext uri="{FF2B5EF4-FFF2-40B4-BE49-F238E27FC236}">
                <a16:creationId xmlns:a16="http://schemas.microsoft.com/office/drawing/2014/main" id="{759171BF-4F83-46A1-9E7D-3ED806277DE9}"/>
              </a:ext>
            </a:extLst>
          </p:cNvPr>
          <p:cNvSpPr>
            <a:spLocks noGrp="1"/>
          </p:cNvSpPr>
          <p:nvPr>
            <p:ph type="body" sz="quarter" idx="12" hasCustomPrompt="1"/>
          </p:nvPr>
        </p:nvSpPr>
        <p:spPr bwMode="black">
          <a:xfrm>
            <a:off x="590560" y="1852322"/>
            <a:ext cx="5341072" cy="617734"/>
          </a:xfrm>
          <a:prstGeom prst="rect">
            <a:avLst/>
          </a:prstGeom>
          <a:effectLst/>
        </p:spPr>
        <p:txBody>
          <a:bodyPr vert="horz" wrap="square" lIns="90000" tIns="46800" rIns="90000" bIns="46800" rtlCol="0" anchor="t" anchorCtr="0">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0" kern="1200" cap="all" baseline="0" dirty="0" smtClean="0">
                <a:solidFill>
                  <a:schemeClr val="bg1"/>
                </a:solidFill>
                <a:effectLst/>
                <a:latin typeface="Arial" panose="020B0604020202020204" pitchFamily="34" charset="0"/>
                <a:ea typeface="+mn-ea"/>
                <a:cs typeface="Arial" pitchFamily="34" charset="0"/>
              </a:defRPr>
            </a:lvl1pPr>
          </a:lstStyle>
          <a:p>
            <a:pPr marL="0" lvl="0" indent="0"/>
            <a:r>
              <a:rPr lang="en-US" dirty="0"/>
              <a:t>Section Title</a:t>
            </a:r>
          </a:p>
        </p:txBody>
      </p:sp>
      <p:pic>
        <p:nvPicPr>
          <p:cNvPr id="38" name="Picture 37">
            <a:extLst>
              <a:ext uri="{FF2B5EF4-FFF2-40B4-BE49-F238E27FC236}">
                <a16:creationId xmlns:a16="http://schemas.microsoft.com/office/drawing/2014/main" id="{F578A509-E635-447A-BA39-0E481DDE5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4" y="502107"/>
            <a:ext cx="2469768" cy="360000"/>
          </a:xfrm>
          <a:prstGeom prst="rect">
            <a:avLst/>
          </a:prstGeom>
        </p:spPr>
      </p:pic>
      <p:pic>
        <p:nvPicPr>
          <p:cNvPr id="4" name="Picture 3">
            <a:extLst>
              <a:ext uri="{FF2B5EF4-FFF2-40B4-BE49-F238E27FC236}">
                <a16:creationId xmlns:a16="http://schemas.microsoft.com/office/drawing/2014/main" id="{F463F8D0-0A00-462E-97F5-A45AB01C422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159500" y="0"/>
            <a:ext cx="6032500" cy="6858000"/>
          </a:xfrm>
          <a:prstGeom prst="rect">
            <a:avLst/>
          </a:prstGeom>
        </p:spPr>
      </p:pic>
      <p:pic>
        <p:nvPicPr>
          <p:cNvPr id="7" name="Picture 6"/>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3705831" y="512826"/>
            <a:ext cx="2187835" cy="483606"/>
          </a:xfrm>
          <a:prstGeom prst="rect">
            <a:avLst/>
          </a:prstGeom>
        </p:spPr>
      </p:pic>
    </p:spTree>
    <p:extLst>
      <p:ext uri="{BB962C8B-B14F-4D97-AF65-F5344CB8AC3E}">
        <p14:creationId xmlns:p14="http://schemas.microsoft.com/office/powerpoint/2010/main" val="355189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Dis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73AF88-E5EB-4CDD-A380-7C8A1646088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158" y="0"/>
            <a:ext cx="12187841" cy="6858000"/>
          </a:xfrm>
          <a:prstGeom prst="rect">
            <a:avLst/>
          </a:prstGeom>
        </p:spPr>
      </p:pic>
      <p:pic>
        <p:nvPicPr>
          <p:cNvPr id="16" name="Picture 15">
            <a:extLst>
              <a:ext uri="{FF2B5EF4-FFF2-40B4-BE49-F238E27FC236}">
                <a16:creationId xmlns:a16="http://schemas.microsoft.com/office/drawing/2014/main" id="{3582762D-8EE0-49C4-AB2F-C6CF82F1C8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914" y="502107"/>
            <a:ext cx="2469768" cy="360000"/>
          </a:xfrm>
          <a:prstGeom prst="rect">
            <a:avLst/>
          </a:prstGeom>
        </p:spPr>
      </p:pic>
      <p:sp>
        <p:nvSpPr>
          <p:cNvPr id="30" name="Text Placeholder 16">
            <a:extLst>
              <a:ext uri="{FF2B5EF4-FFF2-40B4-BE49-F238E27FC236}">
                <a16:creationId xmlns:a16="http://schemas.microsoft.com/office/drawing/2014/main" id="{EBFF0CD2-521B-4131-B644-5A8A1491B4E7}"/>
              </a:ext>
            </a:extLst>
          </p:cNvPr>
          <p:cNvSpPr>
            <a:spLocks noGrp="1"/>
          </p:cNvSpPr>
          <p:nvPr>
            <p:ph type="body" sz="quarter" idx="12" hasCustomPrompt="1"/>
          </p:nvPr>
        </p:nvSpPr>
        <p:spPr bwMode="white">
          <a:xfrm>
            <a:off x="565199" y="3733555"/>
            <a:ext cx="6741293" cy="648512"/>
          </a:xfrm>
          <a:prstGeom prst="rect">
            <a:avLst/>
          </a:prstGeom>
          <a:noFill/>
        </p:spPr>
        <p:txBody>
          <a:bodyPr wrap="square" lIns="108000" rIns="90000" rtlCol="0" anchor="b" anchorCtr="0">
            <a:spAutoFit/>
          </a:bodyPr>
          <a:lstStyle>
            <a:lvl1pPr marL="0" indent="0">
              <a:lnSpc>
                <a:spcPct val="100000"/>
              </a:lnSpc>
              <a:spcBef>
                <a:spcPts val="0"/>
              </a:spcBef>
              <a:buFont typeface="Arial" panose="020B0604020202020204" pitchFamily="34" charset="0"/>
              <a:buNone/>
              <a:defRPr lang="en-US" sz="3600" cap="all" baseline="0" dirty="0" smtClean="0">
                <a:solidFill>
                  <a:schemeClr val="bg1"/>
                </a:solidFill>
                <a:latin typeface="Arial" panose="020B0604020202020204" pitchFamily="34" charset="0"/>
              </a:defRPr>
            </a:lvl1pPr>
          </a:lstStyle>
          <a:p>
            <a:pPr marL="0" lvl="0"/>
            <a:r>
              <a:rPr lang="en-US" dirty="0"/>
              <a:t>PRESENTATION TITLE</a:t>
            </a:r>
          </a:p>
        </p:txBody>
      </p:sp>
      <p:sp>
        <p:nvSpPr>
          <p:cNvPr id="31" name="Text Placeholder 3">
            <a:extLst>
              <a:ext uri="{FF2B5EF4-FFF2-40B4-BE49-F238E27FC236}">
                <a16:creationId xmlns:a16="http://schemas.microsoft.com/office/drawing/2014/main" id="{7CB9004E-4E17-4DDD-AD74-1DFFAE03CB5C}"/>
              </a:ext>
            </a:extLst>
          </p:cNvPr>
          <p:cNvSpPr>
            <a:spLocks noGrp="1"/>
          </p:cNvSpPr>
          <p:nvPr>
            <p:ph type="body" sz="quarter" idx="13" hasCustomPrompt="1"/>
          </p:nvPr>
        </p:nvSpPr>
        <p:spPr>
          <a:xfrm>
            <a:off x="565200" y="5364000"/>
            <a:ext cx="6741292" cy="307777"/>
          </a:xfrm>
          <a:prstGeom prst="rect">
            <a:avLst/>
          </a:prstGeom>
        </p:spPr>
        <p:txBody>
          <a:bodyPr lIns="122400" tIns="0" bIns="0"/>
          <a:lstStyle>
            <a:lvl1pPr marL="0" indent="0">
              <a:spcBef>
                <a:spcPts val="0"/>
              </a:spcBef>
              <a:buNone/>
              <a:defRPr sz="20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32" name="Subtitle 2">
            <a:extLst>
              <a:ext uri="{FF2B5EF4-FFF2-40B4-BE49-F238E27FC236}">
                <a16:creationId xmlns:a16="http://schemas.microsoft.com/office/drawing/2014/main" id="{E280CB4A-20B3-467D-AAAF-B47C42FEA7AC}"/>
              </a:ext>
            </a:extLst>
          </p:cNvPr>
          <p:cNvSpPr>
            <a:spLocks noGrp="1"/>
          </p:cNvSpPr>
          <p:nvPr>
            <p:ph type="subTitle" idx="1" hasCustomPrompt="1"/>
          </p:nvPr>
        </p:nvSpPr>
        <p:spPr>
          <a:xfrm>
            <a:off x="565201" y="5040000"/>
            <a:ext cx="6741292" cy="307777"/>
          </a:xfrm>
          <a:prstGeom prst="rect">
            <a:avLst/>
          </a:prstGeom>
        </p:spPr>
        <p:txBody>
          <a:bodyPr lIns="118800" tIns="0" rIns="90000" bIns="0"/>
          <a:lstStyle>
            <a:lvl1pPr marL="0" marR="0" indent="0" algn="l">
              <a:spcBef>
                <a:spcPts val="0"/>
              </a:spcBef>
              <a:spcAft>
                <a:spcPts val="0"/>
              </a:spcAft>
              <a:buNone/>
              <a:defRPr sz="2000" b="1" cap="all"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33" name="Text Placeholder 3">
            <a:extLst>
              <a:ext uri="{FF2B5EF4-FFF2-40B4-BE49-F238E27FC236}">
                <a16:creationId xmlns:a16="http://schemas.microsoft.com/office/drawing/2014/main" id="{A6A1151B-ABEB-425A-8474-C0BE5ECB1548}"/>
              </a:ext>
            </a:extLst>
          </p:cNvPr>
          <p:cNvSpPr>
            <a:spLocks noGrp="1"/>
          </p:cNvSpPr>
          <p:nvPr>
            <p:ph type="body" sz="quarter" idx="14" hasCustomPrompt="1"/>
          </p:nvPr>
        </p:nvSpPr>
        <p:spPr>
          <a:xfrm>
            <a:off x="565200" y="6048000"/>
            <a:ext cx="3302152" cy="246221"/>
          </a:xfrm>
          <a:prstGeom prst="rect">
            <a:avLst/>
          </a:prstGeom>
        </p:spPr>
        <p:txBody>
          <a:bodyPr lIns="118800" tIns="0" bIns="0"/>
          <a:lstStyle>
            <a:lvl1pPr marL="0" indent="0">
              <a:spcBef>
                <a:spcPts val="0"/>
              </a:spcBef>
              <a:buNone/>
              <a:defRPr sz="1600" b="0">
                <a:solidFill>
                  <a:schemeClr val="bg1"/>
                </a:solidFill>
                <a:latin typeface="Arial" panose="020B0604020202020204" pitchFamily="34" charset="0"/>
                <a:cs typeface="Arial" panose="020B0604020202020204" pitchFamily="34" charset="0"/>
              </a:defRPr>
            </a:lvl1pPr>
          </a:lstStyle>
          <a:p>
            <a:pPr lvl="0"/>
            <a:r>
              <a:rPr lang="en-US" dirty="0"/>
              <a:t>Date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6852" y="-1102969"/>
            <a:ext cx="2187835" cy="483606"/>
          </a:xfrm>
          <a:prstGeom prst="rect">
            <a:avLst/>
          </a:prstGeom>
        </p:spPr>
      </p:pic>
    </p:spTree>
    <p:extLst>
      <p:ext uri="{BB962C8B-B14F-4D97-AF65-F5344CB8AC3E}">
        <p14:creationId xmlns:p14="http://schemas.microsoft.com/office/powerpoint/2010/main" val="13993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5C5683-4B75-4CA8-BB4A-6F0933708F48}"/>
              </a:ext>
            </a:extLst>
          </p:cNvPr>
          <p:cNvSpPr/>
          <p:nvPr userDrawn="1"/>
        </p:nvSpPr>
        <p:spPr>
          <a:xfrm>
            <a:off x="0" y="0"/>
            <a:ext cx="9309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a:extLst>
              <a:ext uri="{FF2B5EF4-FFF2-40B4-BE49-F238E27FC236}">
                <a16:creationId xmlns:a16="http://schemas.microsoft.com/office/drawing/2014/main" id="{2B493920-58D8-4DEC-9F03-72CBCD8BF0A5}"/>
              </a:ext>
            </a:extLst>
          </p:cNvPr>
          <p:cNvSpPr txBox="1">
            <a:spLocks/>
          </p:cNvSpPr>
          <p:nvPr userDrawn="1"/>
        </p:nvSpPr>
        <p:spPr>
          <a:xfrm>
            <a:off x="488612" y="6624000"/>
            <a:ext cx="1546898" cy="123111"/>
          </a:xfrm>
          <a:prstGeom prst="rect">
            <a:avLst/>
          </a:prstGeom>
          <a:noFill/>
        </p:spPr>
        <p:txBody>
          <a:bodyPr wrap="none" lIns="0" tIns="0" rIns="0" bIns="0" rtlCol="0" anchor="t">
            <a:spAutoFit/>
          </a:bodyPr>
          <a:lstStyle/>
          <a:p>
            <a:pPr algn="r"/>
            <a:fld id="{33A2A773-C618-4A5E-A908-2C5FB33DF7E5}" type="slidenum">
              <a:rPr lang="en-US" sz="800" smtClean="0">
                <a:solidFill>
                  <a:schemeClr val="bg1"/>
                </a:solidFill>
                <a:latin typeface="Arial" panose="020B0604020202020204" pitchFamily="34" charset="0"/>
                <a:cs typeface="Arial" panose="020B0604020202020204" pitchFamily="34" charset="0"/>
              </a:rPr>
              <a:pPr algn="r"/>
              <a:t>‹#›</a:t>
            </a:fld>
            <a:r>
              <a:rPr lang="en-US" sz="800" dirty="0">
                <a:solidFill>
                  <a:schemeClr val="bg1"/>
                </a:solidFill>
                <a:latin typeface="Arial" panose="020B0604020202020204" pitchFamily="34" charset="0"/>
                <a:cs typeface="Arial" panose="020B0604020202020204" pitchFamily="34" charset="0"/>
              </a:rPr>
              <a:t>  |  Proprietary and Confidential</a:t>
            </a:r>
          </a:p>
        </p:txBody>
      </p:sp>
      <p:sp>
        <p:nvSpPr>
          <p:cNvPr id="14" name="Text Placeholder 16">
            <a:extLst>
              <a:ext uri="{FF2B5EF4-FFF2-40B4-BE49-F238E27FC236}">
                <a16:creationId xmlns:a16="http://schemas.microsoft.com/office/drawing/2014/main" id="{F9540B2D-80D4-4C2C-8358-2D44440E45B2}"/>
              </a:ext>
            </a:extLst>
          </p:cNvPr>
          <p:cNvSpPr>
            <a:spLocks noGrp="1"/>
          </p:cNvSpPr>
          <p:nvPr>
            <p:ph type="body" sz="quarter" idx="12" hasCustomPrompt="1"/>
          </p:nvPr>
        </p:nvSpPr>
        <p:spPr bwMode="black">
          <a:xfrm>
            <a:off x="590560" y="1852322"/>
            <a:ext cx="5341072" cy="617734"/>
          </a:xfrm>
          <a:prstGeom prst="rect">
            <a:avLst/>
          </a:prstGeom>
          <a:effectLst/>
        </p:spPr>
        <p:txBody>
          <a:bodyPr vert="horz" wrap="square" lIns="90000" tIns="46800" rIns="90000" bIns="46800" rtlCol="0" anchor="t" anchorCtr="0">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0" kern="1200" cap="all" baseline="0" dirty="0" smtClean="0">
                <a:solidFill>
                  <a:schemeClr val="bg1"/>
                </a:solidFill>
                <a:effectLst/>
                <a:latin typeface="Arial" panose="020B0604020202020204" pitchFamily="34" charset="0"/>
                <a:ea typeface="+mn-ea"/>
                <a:cs typeface="Arial" pitchFamily="34" charset="0"/>
              </a:defRPr>
            </a:lvl1pPr>
          </a:lstStyle>
          <a:p>
            <a:pPr marL="0" lvl="0" indent="0"/>
            <a:r>
              <a:rPr lang="en-US" dirty="0"/>
              <a:t>Section Title</a:t>
            </a:r>
          </a:p>
        </p:txBody>
      </p:sp>
      <p:pic>
        <p:nvPicPr>
          <p:cNvPr id="41" name="Picture 40">
            <a:extLst>
              <a:ext uri="{FF2B5EF4-FFF2-40B4-BE49-F238E27FC236}">
                <a16:creationId xmlns:a16="http://schemas.microsoft.com/office/drawing/2014/main" id="{51D6E2A3-EA36-42EC-A507-CD8D087D16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4" y="502107"/>
            <a:ext cx="2469768" cy="360000"/>
          </a:xfrm>
          <a:prstGeom prst="rect">
            <a:avLst/>
          </a:prstGeom>
        </p:spPr>
      </p:pic>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010505" y="512826"/>
            <a:ext cx="2187835" cy="483606"/>
          </a:xfrm>
          <a:prstGeom prst="rect">
            <a:avLst/>
          </a:prstGeom>
        </p:spPr>
      </p:pic>
    </p:spTree>
    <p:extLst>
      <p:ext uri="{BB962C8B-B14F-4D97-AF65-F5344CB8AC3E}">
        <p14:creationId xmlns:p14="http://schemas.microsoft.com/office/powerpoint/2010/main" val="38593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91D8D9-73DA-4F79-BB22-37B28D3A01FB}"/>
              </a:ext>
            </a:extLst>
          </p:cNvPr>
          <p:cNvSpPr>
            <a:spLocks noGrp="1"/>
          </p:cNvSpPr>
          <p:nvPr>
            <p:ph type="title"/>
          </p:nvPr>
        </p:nvSpPr>
        <p:spPr>
          <a:xfrm>
            <a:off x="594000" y="540001"/>
            <a:ext cx="9252000" cy="332399"/>
          </a:xfrm>
          <a:prstGeom prst="rect">
            <a:avLst/>
          </a:prstGeom>
        </p:spPr>
        <p:txBody>
          <a:bodyPr/>
          <a:lstStyle>
            <a:lvl1pPr>
              <a:defRPr cap="none" baseline="0">
                <a:solidFill>
                  <a:schemeClr val="tx2"/>
                </a:solidFill>
              </a:defRPr>
            </a:lvl1pPr>
          </a:lstStyle>
          <a:p>
            <a:r>
              <a:rPr lang="en-US" smtClean="0"/>
              <a:t>Click to edit Master title style</a:t>
            </a:r>
            <a:endParaRPr lang="en-US" dirty="0"/>
          </a:p>
        </p:txBody>
      </p:sp>
      <p:sp>
        <p:nvSpPr>
          <p:cNvPr id="4" name="Text Placeholder 13">
            <a:extLst>
              <a:ext uri="{FF2B5EF4-FFF2-40B4-BE49-F238E27FC236}">
                <a16:creationId xmlns:a16="http://schemas.microsoft.com/office/drawing/2014/main" id="{00EE1F09-F27E-4EC8-93A9-5DA8B96FB98D}"/>
              </a:ext>
            </a:extLst>
          </p:cNvPr>
          <p:cNvSpPr>
            <a:spLocks noGrp="1"/>
          </p:cNvSpPr>
          <p:nvPr>
            <p:ph type="body" sz="quarter" idx="10"/>
          </p:nvPr>
        </p:nvSpPr>
        <p:spPr>
          <a:xfrm>
            <a:off x="594000" y="1440000"/>
            <a:ext cx="11196000" cy="1664175"/>
          </a:xfrm>
          <a:prstGeom prst="rect">
            <a:avLst/>
          </a:prstGeom>
        </p:spPr>
        <p:txBody>
          <a:bodyPr vert="horz" wrap="square" lIns="90000" tIns="46800" rIns="90000" bIns="46800" rtlCol="0">
            <a:spAutoFit/>
          </a:bodyPr>
          <a:lstStyle>
            <a:lvl1pPr>
              <a:defRPr lang="en-US" smtClean="0"/>
            </a:lvl1pPr>
            <a:lvl2pPr>
              <a:defRPr lang="en-US" smtClean="0"/>
            </a:lvl2pPr>
            <a:lvl3pPr>
              <a:defRPr lang="en-US" sz="1600" smtClean="0"/>
            </a:lvl3pPr>
            <a:lvl4pPr>
              <a:defRPr lang="en-US" sz="1400" smtClean="0"/>
            </a:lvl4pPr>
            <a:lvl5pPr>
              <a:defRPr lang="en-US" sz="1400"/>
            </a:lvl5pPr>
            <a:lvl6pPr>
              <a:defRPr sz="200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52934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91D8D9-73DA-4F79-BB22-37B28D3A01FB}"/>
              </a:ext>
            </a:extLst>
          </p:cNvPr>
          <p:cNvSpPr>
            <a:spLocks noGrp="1"/>
          </p:cNvSpPr>
          <p:nvPr>
            <p:ph type="title"/>
          </p:nvPr>
        </p:nvSpPr>
        <p:spPr>
          <a:xfrm>
            <a:off x="594000" y="540001"/>
            <a:ext cx="9252000" cy="332399"/>
          </a:xfrm>
          <a:prstGeom prst="rect">
            <a:avLst/>
          </a:prstGeom>
        </p:spPr>
        <p:txBody>
          <a:bodyPr/>
          <a:lstStyle>
            <a:lvl1pPr>
              <a:defRPr>
                <a:solidFill>
                  <a:schemeClr val="tx2"/>
                </a:solidFill>
              </a:defRPr>
            </a:lvl1pPr>
          </a:lstStyle>
          <a:p>
            <a:r>
              <a:rPr lang="en-US" smtClean="0"/>
              <a:t>Click to edit Master title style</a:t>
            </a:r>
            <a:endParaRPr lang="en-US" dirty="0"/>
          </a:p>
        </p:txBody>
      </p:sp>
      <p:sp>
        <p:nvSpPr>
          <p:cNvPr id="18" name="Text Placeholder 16">
            <a:extLst>
              <a:ext uri="{FF2B5EF4-FFF2-40B4-BE49-F238E27FC236}">
                <a16:creationId xmlns:a16="http://schemas.microsoft.com/office/drawing/2014/main" id="{005891EF-9BD5-4B73-83DD-EFFA17BDD10C}"/>
              </a:ext>
            </a:extLst>
          </p:cNvPr>
          <p:cNvSpPr>
            <a:spLocks noGrp="1"/>
          </p:cNvSpPr>
          <p:nvPr>
            <p:ph type="body" sz="quarter" idx="12" hasCustomPrompt="1"/>
          </p:nvPr>
        </p:nvSpPr>
        <p:spPr bwMode="black">
          <a:xfrm>
            <a:off x="594000" y="900000"/>
            <a:ext cx="9252000" cy="261610"/>
          </a:xfrm>
          <a:prstGeom prst="rect">
            <a:avLst/>
          </a:prstGeom>
          <a:effectLst/>
        </p:spPr>
        <p:txBody>
          <a:bodyPr vert="horz" wrap="square" lIns="90000" tIns="0" rIns="90000" bIns="0" rtlCol="0" anchor="t" anchorCtr="0">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2000" b="0" kern="1200" cap="none" baseline="0" dirty="0" smtClean="0">
                <a:solidFill>
                  <a:schemeClr val="tx1"/>
                </a:solidFill>
                <a:effectLst/>
                <a:latin typeface="Arial" panose="020B0604020202020204" pitchFamily="34" charset="0"/>
                <a:ea typeface="+mn-ea"/>
                <a:cs typeface="Arial" pitchFamily="34" charset="0"/>
              </a:defRPr>
            </a:lvl1pPr>
          </a:lstStyle>
          <a:p>
            <a:pPr marL="0" lvl="0" indent="0"/>
            <a:r>
              <a:rPr lang="en-US" dirty="0"/>
              <a:t>Click to add subtitle</a:t>
            </a:r>
          </a:p>
        </p:txBody>
      </p:sp>
      <p:sp>
        <p:nvSpPr>
          <p:cNvPr id="5" name="Text Placeholder 13">
            <a:extLst>
              <a:ext uri="{FF2B5EF4-FFF2-40B4-BE49-F238E27FC236}">
                <a16:creationId xmlns:a16="http://schemas.microsoft.com/office/drawing/2014/main" id="{854B0A4B-61E5-4C37-9372-41037822175C}"/>
              </a:ext>
            </a:extLst>
          </p:cNvPr>
          <p:cNvSpPr>
            <a:spLocks noGrp="1"/>
          </p:cNvSpPr>
          <p:nvPr>
            <p:ph type="body" sz="quarter" idx="10"/>
          </p:nvPr>
        </p:nvSpPr>
        <p:spPr>
          <a:xfrm>
            <a:off x="594000" y="1440000"/>
            <a:ext cx="11196000" cy="1664175"/>
          </a:xfrm>
          <a:prstGeom prst="rect">
            <a:avLst/>
          </a:prstGeom>
        </p:spPr>
        <p:txBody>
          <a:bodyPr vert="horz" wrap="square" lIns="90000" tIns="46800" rIns="90000" bIns="46800" rtlCol="0">
            <a:sp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953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91D8D9-73DA-4F79-BB22-37B28D3A01FB}"/>
              </a:ext>
            </a:extLst>
          </p:cNvPr>
          <p:cNvSpPr>
            <a:spLocks noGrp="1"/>
          </p:cNvSpPr>
          <p:nvPr>
            <p:ph type="title"/>
          </p:nvPr>
        </p:nvSpPr>
        <p:spPr>
          <a:xfrm>
            <a:off x="594000" y="540001"/>
            <a:ext cx="9252000" cy="332399"/>
          </a:xfrm>
          <a:prstGeom prst="rect">
            <a:avLst/>
          </a:prstGeom>
        </p:spPr>
        <p:txBody>
          <a:bodyPr/>
          <a:lstStyle>
            <a:lvl1pPr>
              <a:defRPr>
                <a:solidFill>
                  <a:schemeClr val="tx2"/>
                </a:solidFill>
              </a:defRPr>
            </a:lvl1pPr>
          </a:lstStyle>
          <a:p>
            <a:r>
              <a:rPr lang="en-US" smtClean="0"/>
              <a:t>Click to edit Master title style</a:t>
            </a:r>
            <a:endParaRPr lang="en-US"/>
          </a:p>
        </p:txBody>
      </p:sp>
      <p:sp>
        <p:nvSpPr>
          <p:cNvPr id="5" name="Text Placeholder 13">
            <a:extLst>
              <a:ext uri="{FF2B5EF4-FFF2-40B4-BE49-F238E27FC236}">
                <a16:creationId xmlns:a16="http://schemas.microsoft.com/office/drawing/2014/main" id="{0971DA04-E108-4AF4-9647-407197CD90F7}"/>
              </a:ext>
            </a:extLst>
          </p:cNvPr>
          <p:cNvSpPr>
            <a:spLocks noGrp="1"/>
          </p:cNvSpPr>
          <p:nvPr>
            <p:ph type="body" sz="quarter" idx="10"/>
          </p:nvPr>
        </p:nvSpPr>
        <p:spPr>
          <a:xfrm>
            <a:off x="593999" y="1440000"/>
            <a:ext cx="5472000" cy="1664175"/>
          </a:xfrm>
          <a:prstGeom prst="rect">
            <a:avLst/>
          </a:prstGeom>
        </p:spPr>
        <p:txBody>
          <a:bodyPr vert="horz" wrap="square" lIns="90000" tIns="46800" rIns="90000" bIns="46800" rtlCol="0">
            <a:sp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3">
            <a:extLst>
              <a:ext uri="{FF2B5EF4-FFF2-40B4-BE49-F238E27FC236}">
                <a16:creationId xmlns:a16="http://schemas.microsoft.com/office/drawing/2014/main" id="{EADE892F-81A8-464F-8315-341F627CA73C}"/>
              </a:ext>
            </a:extLst>
          </p:cNvPr>
          <p:cNvSpPr>
            <a:spLocks noGrp="1"/>
          </p:cNvSpPr>
          <p:nvPr>
            <p:ph type="body" sz="quarter" idx="11"/>
          </p:nvPr>
        </p:nvSpPr>
        <p:spPr>
          <a:xfrm>
            <a:off x="6321600" y="1439999"/>
            <a:ext cx="5472000" cy="1664175"/>
          </a:xfrm>
          <a:prstGeom prst="rect">
            <a:avLst/>
          </a:prstGeom>
        </p:spPr>
        <p:txBody>
          <a:bodyPr vert="horz" wrap="square" lIns="90000" tIns="46800" rIns="90000" bIns="46800" rtlCol="0">
            <a:sp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298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91D8D9-73DA-4F79-BB22-37B28D3A01FB}"/>
              </a:ext>
            </a:extLst>
          </p:cNvPr>
          <p:cNvSpPr>
            <a:spLocks noGrp="1"/>
          </p:cNvSpPr>
          <p:nvPr>
            <p:ph type="title"/>
          </p:nvPr>
        </p:nvSpPr>
        <p:spPr>
          <a:xfrm>
            <a:off x="594000" y="540001"/>
            <a:ext cx="9252000" cy="332399"/>
          </a:xfrm>
          <a:prstGeom prst="rect">
            <a:avLst/>
          </a:prstGeom>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400081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59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Campu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19E873D-15A4-42D3-9CF3-EACDBCA795A4}"/>
              </a:ext>
            </a:extLst>
          </p:cNvPr>
          <p:cNvSpPr/>
          <p:nvPr userDrawn="1"/>
        </p:nvSpPr>
        <p:spPr>
          <a:xfrm>
            <a:off x="0" y="4936767"/>
            <a:ext cx="12192000" cy="19212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376846-E142-449B-98FC-E55FA430A6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
          <a:stretch/>
        </p:blipFill>
        <p:spPr>
          <a:xfrm>
            <a:off x="0" y="0"/>
            <a:ext cx="12192000" cy="4919114"/>
          </a:xfrm>
          <a:prstGeom prst="rect">
            <a:avLst/>
          </a:prstGeom>
        </p:spPr>
      </p:pic>
      <p:sp>
        <p:nvSpPr>
          <p:cNvPr id="7" name="TextBox 6">
            <a:extLst>
              <a:ext uri="{FF2B5EF4-FFF2-40B4-BE49-F238E27FC236}">
                <a16:creationId xmlns:a16="http://schemas.microsoft.com/office/drawing/2014/main" id="{B0883B7C-EF3F-4C44-AAA9-E56C97FD818E}"/>
              </a:ext>
            </a:extLst>
          </p:cNvPr>
          <p:cNvSpPr txBox="1"/>
          <p:nvPr userDrawn="1"/>
        </p:nvSpPr>
        <p:spPr>
          <a:xfrm>
            <a:off x="0" y="5026886"/>
            <a:ext cx="12192000" cy="1200329"/>
          </a:xfrm>
          <a:prstGeom prst="rect">
            <a:avLst/>
          </a:prstGeom>
          <a:no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THANK YOU</a:t>
            </a:r>
          </a:p>
        </p:txBody>
      </p:sp>
      <p:pic>
        <p:nvPicPr>
          <p:cNvPr id="42" name="Picture 41">
            <a:extLst>
              <a:ext uri="{FF2B5EF4-FFF2-40B4-BE49-F238E27FC236}">
                <a16:creationId xmlns:a16="http://schemas.microsoft.com/office/drawing/2014/main" id="{1BB858E4-4B2C-4847-8153-1285866BFF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914" y="502107"/>
            <a:ext cx="2469768" cy="360000"/>
          </a:xfrm>
          <a:prstGeom prst="rect">
            <a:avLst/>
          </a:prstGeom>
        </p:spPr>
      </p:pic>
      <p:sp>
        <p:nvSpPr>
          <p:cNvPr id="26" name="TextBox 25">
            <a:extLst>
              <a:ext uri="{FF2B5EF4-FFF2-40B4-BE49-F238E27FC236}">
                <a16:creationId xmlns:a16="http://schemas.microsoft.com/office/drawing/2014/main" id="{7CB9415D-D595-408E-996C-D112C726B46C}"/>
              </a:ext>
            </a:extLst>
          </p:cNvPr>
          <p:cNvSpPr txBox="1"/>
          <p:nvPr userDrawn="1"/>
        </p:nvSpPr>
        <p:spPr>
          <a:xfrm>
            <a:off x="0" y="6222876"/>
            <a:ext cx="12192000" cy="353943"/>
          </a:xfrm>
          <a:prstGeom prst="rect">
            <a:avLst/>
          </a:prstGeom>
          <a:noFill/>
        </p:spPr>
        <p:txBody>
          <a:bodyPr wrap="square" rtlCol="0">
            <a:spAutoFit/>
          </a:bodyPr>
          <a:lstStyle/>
          <a:p>
            <a:pPr algn="ctr"/>
            <a:r>
              <a:rPr lang="fi-FI" sz="1700" dirty="0">
                <a:solidFill>
                  <a:schemeClr val="bg1"/>
                </a:solidFill>
                <a:latin typeface="Arial" panose="020B0604020202020204" pitchFamily="34" charset="0"/>
                <a:cs typeface="Arial" panose="020B0604020202020204" pitchFamily="34" charset="0"/>
              </a:rPr>
              <a:t>Wavestream Corporation | info@wavestream.com | www.wavestream.com</a:t>
            </a:r>
            <a:endParaRPr lang="en-US" sz="1700" dirty="0">
              <a:solidFill>
                <a:schemeClr val="bg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F3A929A5-C3ED-465B-9A0F-15A2EE6BE9F0}"/>
              </a:ext>
            </a:extLst>
          </p:cNvPr>
          <p:cNvGrpSpPr/>
          <p:nvPr userDrawn="1"/>
        </p:nvGrpSpPr>
        <p:grpSpPr>
          <a:xfrm>
            <a:off x="3922" y="4919115"/>
            <a:ext cx="12192000" cy="77435"/>
            <a:chOff x="3922" y="4647709"/>
            <a:chExt cx="12192000" cy="77435"/>
          </a:xfrm>
        </p:grpSpPr>
        <p:sp>
          <p:nvSpPr>
            <p:cNvPr id="33" name="Rectangle 32">
              <a:extLst>
                <a:ext uri="{FF2B5EF4-FFF2-40B4-BE49-F238E27FC236}">
                  <a16:creationId xmlns:a16="http://schemas.microsoft.com/office/drawing/2014/main" id="{5546A8CF-1F9D-4508-8A4C-6A8E24C7EDA8}"/>
                </a:ext>
              </a:extLst>
            </p:cNvPr>
            <p:cNvSpPr/>
            <p:nvPr/>
          </p:nvSpPr>
          <p:spPr>
            <a:xfrm>
              <a:off x="3922" y="4647709"/>
              <a:ext cx="7724775" cy="774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9FB54D7-56DD-4421-BCA9-8D9ED4D4A269}"/>
                </a:ext>
              </a:extLst>
            </p:cNvPr>
            <p:cNvSpPr/>
            <p:nvPr/>
          </p:nvSpPr>
          <p:spPr>
            <a:xfrm>
              <a:off x="7619160" y="4647709"/>
              <a:ext cx="4576762" cy="774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641791" y="897834"/>
            <a:ext cx="2187835" cy="483606"/>
          </a:xfrm>
          <a:prstGeom prst="rect">
            <a:avLst/>
          </a:prstGeom>
        </p:spPr>
      </p:pic>
    </p:spTree>
    <p:extLst>
      <p:ext uri="{BB962C8B-B14F-4D97-AF65-F5344CB8AC3E}">
        <p14:creationId xmlns:p14="http://schemas.microsoft.com/office/powerpoint/2010/main" val="228417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Copyright">
            <a:extLst>
              <a:ext uri="{FF2B5EF4-FFF2-40B4-BE49-F238E27FC236}">
                <a16:creationId xmlns:a16="http://schemas.microsoft.com/office/drawing/2014/main" id="{DED8FF56-A705-4D37-9E38-C19FA4765437}"/>
              </a:ext>
            </a:extLst>
          </p:cNvPr>
          <p:cNvSpPr txBox="1">
            <a:spLocks/>
          </p:cNvSpPr>
          <p:nvPr userDrawn="1"/>
        </p:nvSpPr>
        <p:spPr>
          <a:xfrm>
            <a:off x="11979672" y="6642662"/>
            <a:ext cx="153888" cy="123111"/>
          </a:xfrm>
          <a:prstGeom prst="rect">
            <a:avLst/>
          </a:prstGeom>
          <a:noFill/>
        </p:spPr>
        <p:txBody>
          <a:bodyPr wrap="none" lIns="0" tIns="0" rIns="0" bIns="0" rtlCol="0" anchor="t">
            <a:spAutoFit/>
          </a:bodyPr>
          <a:lstStyle/>
          <a:p>
            <a:pPr algn="r"/>
            <a:fld id="{33A2A773-C618-4A5E-A908-2C5FB33DF7E5}" type="slidenum">
              <a:rPr lang="en-US" sz="800" smtClean="0">
                <a:solidFill>
                  <a:srgbClr val="868E90"/>
                </a:solidFill>
                <a:latin typeface="Arial" panose="020B0604020202020204" pitchFamily="34" charset="0"/>
                <a:cs typeface="Arial" panose="020B0604020202020204" pitchFamily="34" charset="0"/>
              </a:rPr>
              <a:pPr algn="r"/>
              <a:t>‹#›</a:t>
            </a:fld>
            <a:r>
              <a:rPr lang="en-US" sz="800" dirty="0">
                <a:solidFill>
                  <a:srgbClr val="868E90"/>
                </a:solidFill>
                <a:latin typeface="Arial" panose="020B0604020202020204" pitchFamily="34" charset="0"/>
                <a:cs typeface="Arial" panose="020B0604020202020204" pitchFamily="34" charset="0"/>
              </a:rPr>
              <a:t> </a:t>
            </a:r>
          </a:p>
        </p:txBody>
      </p:sp>
      <p:sp>
        <p:nvSpPr>
          <p:cNvPr id="13" name="Title Placeholder 1">
            <a:extLst>
              <a:ext uri="{FF2B5EF4-FFF2-40B4-BE49-F238E27FC236}">
                <a16:creationId xmlns:a16="http://schemas.microsoft.com/office/drawing/2014/main" id="{F1E0CF0C-3444-43B7-BDEC-F176673E1E13}"/>
              </a:ext>
            </a:extLst>
          </p:cNvPr>
          <p:cNvSpPr>
            <a:spLocks noGrp="1"/>
          </p:cNvSpPr>
          <p:nvPr>
            <p:ph type="title"/>
          </p:nvPr>
        </p:nvSpPr>
        <p:spPr bwMode="gray">
          <a:xfrm>
            <a:off x="593999" y="540000"/>
            <a:ext cx="9252000" cy="332399"/>
          </a:xfrm>
          <a:prstGeom prst="rect">
            <a:avLst/>
          </a:prstGeom>
        </p:spPr>
        <p:txBody>
          <a:bodyPr vert="horz" wrap="square" lIns="90000" tIns="0" rIns="90000" bIns="0" rtlCol="0" anchor="t" anchorCtr="0">
            <a:spAutoFit/>
          </a:bodyPr>
          <a:lstStyle/>
          <a:p>
            <a:r>
              <a:rPr lang="en-US" smtClean="0"/>
              <a:t>Click to edit Master title style</a:t>
            </a:r>
            <a:endParaRPr lang="en-US" dirty="0"/>
          </a:p>
        </p:txBody>
      </p:sp>
      <p:sp>
        <p:nvSpPr>
          <p:cNvPr id="16" name="Text Placeholder 15">
            <a:extLst>
              <a:ext uri="{FF2B5EF4-FFF2-40B4-BE49-F238E27FC236}">
                <a16:creationId xmlns:a16="http://schemas.microsoft.com/office/drawing/2014/main" id="{7C4707F1-D669-4D8C-90E0-881DA0A2437E}"/>
              </a:ext>
            </a:extLst>
          </p:cNvPr>
          <p:cNvSpPr>
            <a:spLocks noGrp="1"/>
          </p:cNvSpPr>
          <p:nvPr>
            <p:ph type="body" idx="1"/>
          </p:nvPr>
        </p:nvSpPr>
        <p:spPr>
          <a:xfrm>
            <a:off x="594000" y="1440000"/>
            <a:ext cx="11196000" cy="1664175"/>
          </a:xfrm>
          <a:prstGeom prst="rect">
            <a:avLst/>
          </a:prstGeom>
        </p:spPr>
        <p:txBody>
          <a:bodyPr vert="horz" wrap="square" lIns="90000" tIns="46800" rIns="90000" bIns="4680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0DCC38D-A4ED-461B-8CAD-CB27E27196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896496" y="548968"/>
            <a:ext cx="2083176" cy="323431"/>
          </a:xfrm>
          <a:prstGeom prst="rect">
            <a:avLst/>
          </a:prstGeom>
        </p:spPr>
      </p:pic>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85415" y="966463"/>
            <a:ext cx="2187835" cy="483606"/>
          </a:xfrm>
          <a:prstGeom prst="rect">
            <a:avLst/>
          </a:prstGeom>
        </p:spPr>
      </p:pic>
    </p:spTree>
    <p:extLst>
      <p:ext uri="{BB962C8B-B14F-4D97-AF65-F5344CB8AC3E}">
        <p14:creationId xmlns:p14="http://schemas.microsoft.com/office/powerpoint/2010/main" val="24130142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6" r:id="rId4"/>
    <p:sldLayoutId id="2147483697" r:id="rId5"/>
    <p:sldLayoutId id="2147483698" r:id="rId6"/>
    <p:sldLayoutId id="2147483699" r:id="rId7"/>
    <p:sldLayoutId id="2147483700" r:id="rId8"/>
    <p:sldLayoutId id="2147483701" r:id="rId9"/>
    <p:sldLayoutId id="2147483707" r:id="rId10"/>
  </p:sldLayoutIdLst>
  <p:txStyles>
    <p:titleStyle>
      <a:lvl1pPr algn="l" defTabSz="914400" rtl="0" eaLnBrk="1" latinLnBrk="0" hangingPunct="1">
        <a:lnSpc>
          <a:spcPct val="90000"/>
        </a:lnSpc>
        <a:spcBef>
          <a:spcPct val="0"/>
        </a:spcBef>
        <a:buNone/>
        <a:defRPr lang="en-US" sz="2400" b="1" kern="1200" cap="all" baseline="0" dirty="0">
          <a:solidFill>
            <a:schemeClr val="tx2"/>
          </a:solidFill>
          <a:latin typeface="Arial" panose="020B0604020202020204" pitchFamily="34" charset="0"/>
          <a:ea typeface="+mj-ea"/>
          <a:cs typeface="Arial" pitchFamily="34" charset="0"/>
        </a:defRPr>
      </a:lvl1pPr>
    </p:titleStyle>
    <p:body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517A48-45D4-4773-8BFA-578DC1E64EC5}"/>
              </a:ext>
            </a:extLst>
          </p:cNvPr>
          <p:cNvSpPr>
            <a:spLocks noGrp="1"/>
          </p:cNvSpPr>
          <p:nvPr>
            <p:ph type="body" sz="quarter" idx="12"/>
          </p:nvPr>
        </p:nvSpPr>
        <p:spPr>
          <a:xfrm>
            <a:off x="336331" y="1852322"/>
            <a:ext cx="5595301" cy="2187395"/>
          </a:xfrm>
        </p:spPr>
        <p:txBody>
          <a:bodyPr/>
          <a:lstStyle/>
          <a:p>
            <a:r>
              <a:rPr lang="en-US" dirty="0" smtClean="0"/>
              <a:t>Presentation to AEEC on the DIFI ISTO-4900 standard</a:t>
            </a:r>
            <a:endParaRPr lang="en-US" dirty="0"/>
          </a:p>
        </p:txBody>
      </p:sp>
      <p:sp>
        <p:nvSpPr>
          <p:cNvPr id="2" name="TextBox 1"/>
          <p:cNvSpPr txBox="1"/>
          <p:nvPr/>
        </p:nvSpPr>
        <p:spPr>
          <a:xfrm>
            <a:off x="230942" y="5412827"/>
            <a:ext cx="5806077" cy="307777"/>
          </a:xfrm>
          <a:prstGeom prst="rect">
            <a:avLst/>
          </a:prstGeom>
          <a:noFill/>
        </p:spPr>
        <p:txBody>
          <a:bodyPr wrap="none" rtlCol="0">
            <a:spAutoFit/>
          </a:bodyPr>
          <a:lstStyle/>
          <a:p>
            <a:r>
              <a:rPr lang="en-US" sz="1400" dirty="0" smtClean="0">
                <a:solidFill>
                  <a:schemeClr val="bg1"/>
                </a:solidFill>
              </a:rPr>
              <a:t>Jim Rosenberg, CTO Wavestream, Board of Directors DIFI Consortium</a:t>
            </a:r>
            <a:endParaRPr lang="en-US" sz="1400" dirty="0">
              <a:solidFill>
                <a:schemeClr val="bg1"/>
              </a:solidFill>
            </a:endParaRPr>
          </a:p>
        </p:txBody>
      </p:sp>
    </p:spTree>
    <p:extLst>
      <p:ext uri="{BB962C8B-B14F-4D97-AF65-F5344CB8AC3E}">
        <p14:creationId xmlns:p14="http://schemas.microsoft.com/office/powerpoint/2010/main" val="386529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21732" cy="4267117"/>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Tree>
    <p:extLst>
      <p:ext uri="{BB962C8B-B14F-4D97-AF65-F5344CB8AC3E}">
        <p14:creationId xmlns:p14="http://schemas.microsoft.com/office/powerpoint/2010/main" val="415426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ISTO-4900 </a:t>
            </a:r>
            <a:r>
              <a:rPr lang="en-US" dirty="0" smtClean="0"/>
              <a:t>Signal </a:t>
            </a:r>
            <a:r>
              <a:rPr lang="en-US" dirty="0"/>
              <a:t>Context Packet</a:t>
            </a:r>
          </a:p>
        </p:txBody>
      </p:sp>
      <p:sp>
        <p:nvSpPr>
          <p:cNvPr id="3" name="Text Placeholder 2"/>
          <p:cNvSpPr>
            <a:spLocks noGrp="1"/>
          </p:cNvSpPr>
          <p:nvPr>
            <p:ph type="body" sz="quarter" idx="10"/>
          </p:nvPr>
        </p:nvSpPr>
        <p:spPr>
          <a:xfrm>
            <a:off x="7128524" y="1440000"/>
            <a:ext cx="4769186" cy="4235586"/>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51206" y="872399"/>
            <a:ext cx="6774011" cy="5914059"/>
          </a:xfrm>
          <a:prstGeom prst="rect">
            <a:avLst/>
          </a:prstGeom>
        </p:spPr>
      </p:pic>
      <p:sp>
        <p:nvSpPr>
          <p:cNvPr id="5" name="Freeform 4"/>
          <p:cNvSpPr/>
          <p:nvPr/>
        </p:nvSpPr>
        <p:spPr>
          <a:xfrm>
            <a:off x="276963" y="1120462"/>
            <a:ext cx="6722772" cy="5653825"/>
          </a:xfrm>
          <a:custGeom>
            <a:avLst/>
            <a:gdLst>
              <a:gd name="connsiteX0" fmla="*/ 0 w 6722772"/>
              <a:gd name="connsiteY0" fmla="*/ 193183 h 5653825"/>
              <a:gd name="connsiteX1" fmla="*/ 837127 w 6722772"/>
              <a:gd name="connsiteY1" fmla="*/ 193183 h 5653825"/>
              <a:gd name="connsiteX2" fmla="*/ 837127 w 6722772"/>
              <a:gd name="connsiteY2" fmla="*/ 0 h 5653825"/>
              <a:gd name="connsiteX3" fmla="*/ 6709893 w 6722772"/>
              <a:gd name="connsiteY3" fmla="*/ 0 h 5653825"/>
              <a:gd name="connsiteX4" fmla="*/ 6722772 w 6722772"/>
              <a:gd name="connsiteY4" fmla="*/ 5653825 h 5653825"/>
              <a:gd name="connsiteX5" fmla="*/ 12879 w 6722772"/>
              <a:gd name="connsiteY5" fmla="*/ 5653825 h 5653825"/>
              <a:gd name="connsiteX6" fmla="*/ 0 w 6722772"/>
              <a:gd name="connsiteY6" fmla="*/ 193183 h 565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772" h="5653825">
                <a:moveTo>
                  <a:pt x="0" y="193183"/>
                </a:moveTo>
                <a:lnTo>
                  <a:pt x="837127" y="193183"/>
                </a:lnTo>
                <a:lnTo>
                  <a:pt x="837127" y="0"/>
                </a:lnTo>
                <a:lnTo>
                  <a:pt x="6709893" y="0"/>
                </a:lnTo>
                <a:lnTo>
                  <a:pt x="6722772" y="5653825"/>
                </a:lnTo>
                <a:lnTo>
                  <a:pt x="12879" y="5653825"/>
                </a:lnTo>
                <a:lnTo>
                  <a:pt x="0" y="193183"/>
                </a:lnTo>
                <a:close/>
              </a:path>
            </a:pathLst>
          </a:custGeom>
          <a:solidFill>
            <a:schemeClr val="accent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indicates that this is a standard Signal Context Packet</a:t>
            </a:r>
            <a:endParaRPr lang="en-US" dirty="0"/>
          </a:p>
        </p:txBody>
      </p:sp>
    </p:spTree>
    <p:extLst>
      <p:ext uri="{BB962C8B-B14F-4D97-AF65-F5344CB8AC3E}">
        <p14:creationId xmlns:p14="http://schemas.microsoft.com/office/powerpoint/2010/main" val="1799200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ISTO-4900 </a:t>
            </a:r>
            <a:r>
              <a:rPr lang="en-US" dirty="0" smtClean="0"/>
              <a:t>Signal </a:t>
            </a:r>
            <a:r>
              <a:rPr lang="en-US" dirty="0"/>
              <a:t>Context Packet</a:t>
            </a:r>
          </a:p>
        </p:txBody>
      </p:sp>
      <p:sp>
        <p:nvSpPr>
          <p:cNvPr id="3" name="Text Placeholder 2"/>
          <p:cNvSpPr>
            <a:spLocks noGrp="1"/>
          </p:cNvSpPr>
          <p:nvPr>
            <p:ph type="body" sz="quarter" idx="10"/>
          </p:nvPr>
        </p:nvSpPr>
        <p:spPr>
          <a:xfrm>
            <a:off x="7118014" y="1440000"/>
            <a:ext cx="4779696" cy="4140993"/>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Freeform 5"/>
          <p:cNvSpPr/>
          <p:nvPr/>
        </p:nvSpPr>
        <p:spPr>
          <a:xfrm>
            <a:off x="253574" y="1107583"/>
            <a:ext cx="6722772" cy="5653825"/>
          </a:xfrm>
          <a:custGeom>
            <a:avLst/>
            <a:gdLst>
              <a:gd name="connsiteX0" fmla="*/ 850006 w 6722772"/>
              <a:gd name="connsiteY0" fmla="*/ 12879 h 5653825"/>
              <a:gd name="connsiteX1" fmla="*/ 12879 w 6722772"/>
              <a:gd name="connsiteY1" fmla="*/ 12879 h 5653825"/>
              <a:gd name="connsiteX2" fmla="*/ 0 w 6722772"/>
              <a:gd name="connsiteY2" fmla="*/ 5653825 h 5653825"/>
              <a:gd name="connsiteX3" fmla="*/ 6722772 w 6722772"/>
              <a:gd name="connsiteY3" fmla="*/ 5653825 h 5653825"/>
              <a:gd name="connsiteX4" fmla="*/ 6709893 w 6722772"/>
              <a:gd name="connsiteY4" fmla="*/ 12879 h 5653825"/>
              <a:gd name="connsiteX5" fmla="*/ 1081826 w 6722772"/>
              <a:gd name="connsiteY5" fmla="*/ 0 h 5653825"/>
              <a:gd name="connsiteX6" fmla="*/ 1094705 w 6722772"/>
              <a:gd name="connsiteY6" fmla="*/ 231820 h 5653825"/>
              <a:gd name="connsiteX7" fmla="*/ 862885 w 6722772"/>
              <a:gd name="connsiteY7" fmla="*/ 257578 h 5653825"/>
              <a:gd name="connsiteX8" fmla="*/ 850006 w 6722772"/>
              <a:gd name="connsiteY8" fmla="*/ 12879 h 5653825"/>
              <a:gd name="connsiteX0" fmla="*/ 850006 w 6722772"/>
              <a:gd name="connsiteY0" fmla="*/ 12879 h 5653825"/>
              <a:gd name="connsiteX1" fmla="*/ 12879 w 6722772"/>
              <a:gd name="connsiteY1" fmla="*/ 12879 h 5653825"/>
              <a:gd name="connsiteX2" fmla="*/ 0 w 6722772"/>
              <a:gd name="connsiteY2" fmla="*/ 5653825 h 5653825"/>
              <a:gd name="connsiteX3" fmla="*/ 6722772 w 6722772"/>
              <a:gd name="connsiteY3" fmla="*/ 5653825 h 5653825"/>
              <a:gd name="connsiteX4" fmla="*/ 6709893 w 6722772"/>
              <a:gd name="connsiteY4" fmla="*/ 12879 h 5653825"/>
              <a:gd name="connsiteX5" fmla="*/ 1081826 w 6722772"/>
              <a:gd name="connsiteY5" fmla="*/ 0 h 5653825"/>
              <a:gd name="connsiteX6" fmla="*/ 1094705 w 6722772"/>
              <a:gd name="connsiteY6" fmla="*/ 231820 h 5653825"/>
              <a:gd name="connsiteX7" fmla="*/ 854176 w 6722772"/>
              <a:gd name="connsiteY7" fmla="*/ 222743 h 5653825"/>
              <a:gd name="connsiteX8" fmla="*/ 850006 w 6722772"/>
              <a:gd name="connsiteY8" fmla="*/ 12879 h 5653825"/>
              <a:gd name="connsiteX0" fmla="*/ 850006 w 6722772"/>
              <a:gd name="connsiteY0" fmla="*/ 12879 h 5653825"/>
              <a:gd name="connsiteX1" fmla="*/ 12879 w 6722772"/>
              <a:gd name="connsiteY1" fmla="*/ 12879 h 5653825"/>
              <a:gd name="connsiteX2" fmla="*/ 0 w 6722772"/>
              <a:gd name="connsiteY2" fmla="*/ 5653825 h 5653825"/>
              <a:gd name="connsiteX3" fmla="*/ 6722772 w 6722772"/>
              <a:gd name="connsiteY3" fmla="*/ 5653825 h 5653825"/>
              <a:gd name="connsiteX4" fmla="*/ 6709893 w 6722772"/>
              <a:gd name="connsiteY4" fmla="*/ 12879 h 5653825"/>
              <a:gd name="connsiteX5" fmla="*/ 1081826 w 6722772"/>
              <a:gd name="connsiteY5" fmla="*/ 0 h 5653825"/>
              <a:gd name="connsiteX6" fmla="*/ 1077288 w 6722772"/>
              <a:gd name="connsiteY6" fmla="*/ 231820 h 5653825"/>
              <a:gd name="connsiteX7" fmla="*/ 854176 w 6722772"/>
              <a:gd name="connsiteY7" fmla="*/ 222743 h 5653825"/>
              <a:gd name="connsiteX8" fmla="*/ 850006 w 6722772"/>
              <a:gd name="connsiteY8" fmla="*/ 12879 h 5653825"/>
              <a:gd name="connsiteX0" fmla="*/ 850006 w 6722772"/>
              <a:gd name="connsiteY0" fmla="*/ 12879 h 5653825"/>
              <a:gd name="connsiteX1" fmla="*/ 12879 w 6722772"/>
              <a:gd name="connsiteY1" fmla="*/ 12879 h 5653825"/>
              <a:gd name="connsiteX2" fmla="*/ 0 w 6722772"/>
              <a:gd name="connsiteY2" fmla="*/ 5653825 h 5653825"/>
              <a:gd name="connsiteX3" fmla="*/ 6722772 w 6722772"/>
              <a:gd name="connsiteY3" fmla="*/ 5653825 h 5653825"/>
              <a:gd name="connsiteX4" fmla="*/ 6709893 w 6722772"/>
              <a:gd name="connsiteY4" fmla="*/ 12879 h 5653825"/>
              <a:gd name="connsiteX5" fmla="*/ 1081826 w 6722772"/>
              <a:gd name="connsiteY5" fmla="*/ 0 h 5653825"/>
              <a:gd name="connsiteX6" fmla="*/ 1083264 w 6722772"/>
              <a:gd name="connsiteY6" fmla="*/ 219867 h 5653825"/>
              <a:gd name="connsiteX7" fmla="*/ 854176 w 6722772"/>
              <a:gd name="connsiteY7" fmla="*/ 222743 h 5653825"/>
              <a:gd name="connsiteX8" fmla="*/ 850006 w 6722772"/>
              <a:gd name="connsiteY8" fmla="*/ 12879 h 565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2772" h="5653825">
                <a:moveTo>
                  <a:pt x="850006" y="12879"/>
                </a:moveTo>
                <a:lnTo>
                  <a:pt x="12879" y="12879"/>
                </a:lnTo>
                <a:lnTo>
                  <a:pt x="0" y="5653825"/>
                </a:lnTo>
                <a:lnTo>
                  <a:pt x="6722772" y="5653825"/>
                </a:lnTo>
                <a:lnTo>
                  <a:pt x="6709893" y="12879"/>
                </a:lnTo>
                <a:lnTo>
                  <a:pt x="1081826" y="0"/>
                </a:lnTo>
                <a:cubicBezTo>
                  <a:pt x="1080313" y="77273"/>
                  <a:pt x="1084777" y="142594"/>
                  <a:pt x="1083264" y="219867"/>
                </a:cubicBezTo>
                <a:lnTo>
                  <a:pt x="854176" y="222743"/>
                </a:lnTo>
                <a:lnTo>
                  <a:pt x="850006" y="12879"/>
                </a:lnTo>
                <a:close/>
              </a:path>
            </a:pathLst>
          </a:cu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bit indicates Information Class and Packet Class fields are included </a:t>
            </a:r>
            <a:endParaRPr lang="en-US" dirty="0"/>
          </a:p>
        </p:txBody>
      </p:sp>
    </p:spTree>
    <p:extLst>
      <p:ext uri="{BB962C8B-B14F-4D97-AF65-F5344CB8AC3E}">
        <p14:creationId xmlns:p14="http://schemas.microsoft.com/office/powerpoint/2010/main" val="3244922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ISTO-4900 Signal Context Packet</a:t>
            </a:r>
          </a:p>
        </p:txBody>
      </p:sp>
      <p:sp>
        <p:nvSpPr>
          <p:cNvPr id="3" name="Text Placeholder 2"/>
          <p:cNvSpPr>
            <a:spLocks noGrp="1"/>
          </p:cNvSpPr>
          <p:nvPr>
            <p:ph type="body" sz="quarter" idx="10"/>
          </p:nvPr>
        </p:nvSpPr>
        <p:spPr>
          <a:xfrm>
            <a:off x="7118014" y="1440000"/>
            <a:ext cx="4779696" cy="4225076"/>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5" name="Freeform 4"/>
          <p:cNvSpPr/>
          <p:nvPr/>
        </p:nvSpPr>
        <p:spPr>
          <a:xfrm>
            <a:off x="266453" y="1120462"/>
            <a:ext cx="6709893" cy="5640946"/>
          </a:xfrm>
          <a:custGeom>
            <a:avLst/>
            <a:gdLst>
              <a:gd name="connsiteX0" fmla="*/ 1043189 w 6709893"/>
              <a:gd name="connsiteY0" fmla="*/ 193183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18941 h 5640946"/>
              <a:gd name="connsiteX8" fmla="*/ 1043189 w 6709893"/>
              <a:gd name="connsiteY8" fmla="*/ 193183 h 5640946"/>
              <a:gd name="connsiteX0" fmla="*/ 1043189 w 6709893"/>
              <a:gd name="connsiteY0" fmla="*/ 193183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43189 w 6709893"/>
              <a:gd name="connsiteY8" fmla="*/ 193183 h 5640946"/>
              <a:gd name="connsiteX0" fmla="*/ 1043189 w 6709893"/>
              <a:gd name="connsiteY0" fmla="*/ 215306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43189 w 6709893"/>
              <a:gd name="connsiteY8" fmla="*/ 215306 h 5640946"/>
              <a:gd name="connsiteX0" fmla="*/ 1043189 w 6709893"/>
              <a:gd name="connsiteY0" fmla="*/ 215306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43189 w 6709893"/>
              <a:gd name="connsiteY8" fmla="*/ 215306 h 5640946"/>
              <a:gd name="connsiteX0" fmla="*/ 1035814 w 6709893"/>
              <a:gd name="connsiteY0" fmla="*/ 193184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193184 h 5640946"/>
              <a:gd name="connsiteX0" fmla="*/ 1035814 w 6709893"/>
              <a:gd name="connsiteY0" fmla="*/ 281675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281675 h 5640946"/>
              <a:gd name="connsiteX0" fmla="*/ 1035814 w 6709893"/>
              <a:gd name="connsiteY0" fmla="*/ 215307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215307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2522471 w 6709893"/>
              <a:gd name="connsiteY7" fmla="*/ 2168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12700 h 5640946"/>
              <a:gd name="connsiteX7" fmla="*/ 2522471 w 6709893"/>
              <a:gd name="connsiteY7" fmla="*/ 2168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0 h 5640946"/>
              <a:gd name="connsiteX7" fmla="*/ 2522471 w 6709893"/>
              <a:gd name="connsiteY7" fmla="*/ 2168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0 h 5640946"/>
              <a:gd name="connsiteX7" fmla="*/ 2522471 w 6709893"/>
              <a:gd name="connsiteY7" fmla="*/ 210543 h 5640946"/>
              <a:gd name="connsiteX8" fmla="*/ 1035814 w 6709893"/>
              <a:gd name="connsiteY8" fmla="*/ 200559 h 56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9893" h="5640946">
                <a:moveTo>
                  <a:pt x="1035814" y="200559"/>
                </a:moveTo>
                <a:lnTo>
                  <a:pt x="1043189" y="0"/>
                </a:lnTo>
                <a:lnTo>
                  <a:pt x="0" y="0"/>
                </a:lnTo>
                <a:lnTo>
                  <a:pt x="0" y="5640946"/>
                </a:lnTo>
                <a:lnTo>
                  <a:pt x="6709893" y="5640946"/>
                </a:lnTo>
                <a:lnTo>
                  <a:pt x="6709893" y="0"/>
                </a:lnTo>
                <a:lnTo>
                  <a:pt x="2528821" y="0"/>
                </a:lnTo>
                <a:lnTo>
                  <a:pt x="2522471" y="210543"/>
                </a:lnTo>
                <a:lnTo>
                  <a:pt x="1035814" y="200559"/>
                </a:lnTo>
                <a:close/>
              </a:path>
            </a:pathLst>
          </a:cu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Housekeeping bits having to do with how the timestamps are created and used</a:t>
            </a:r>
            <a:endParaRPr lang="en-US" dirty="0"/>
          </a:p>
        </p:txBody>
      </p:sp>
    </p:spTree>
    <p:extLst>
      <p:ext uri="{BB962C8B-B14F-4D97-AF65-F5344CB8AC3E}">
        <p14:creationId xmlns:p14="http://schemas.microsoft.com/office/powerpoint/2010/main" val="1389889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ISTO-4900 Signal Context Packet</a:t>
            </a:r>
          </a:p>
        </p:txBody>
      </p:sp>
      <p:sp>
        <p:nvSpPr>
          <p:cNvPr id="3" name="Text Placeholder 2"/>
          <p:cNvSpPr>
            <a:spLocks noGrp="1"/>
          </p:cNvSpPr>
          <p:nvPr>
            <p:ph type="body" sz="quarter" idx="10"/>
          </p:nvPr>
        </p:nvSpPr>
        <p:spPr>
          <a:xfrm>
            <a:off x="7118014" y="1440000"/>
            <a:ext cx="4811227" cy="4162014"/>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5" name="Freeform 4"/>
          <p:cNvSpPr/>
          <p:nvPr/>
        </p:nvSpPr>
        <p:spPr>
          <a:xfrm>
            <a:off x="266453" y="1120460"/>
            <a:ext cx="6709893" cy="5640947"/>
          </a:xfrm>
          <a:custGeom>
            <a:avLst/>
            <a:gdLst>
              <a:gd name="connsiteX0" fmla="*/ 1043189 w 6709893"/>
              <a:gd name="connsiteY0" fmla="*/ 193183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18941 h 5640946"/>
              <a:gd name="connsiteX8" fmla="*/ 1043189 w 6709893"/>
              <a:gd name="connsiteY8" fmla="*/ 193183 h 5640946"/>
              <a:gd name="connsiteX0" fmla="*/ 1043189 w 6709893"/>
              <a:gd name="connsiteY0" fmla="*/ 193183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43189 w 6709893"/>
              <a:gd name="connsiteY8" fmla="*/ 193183 h 5640946"/>
              <a:gd name="connsiteX0" fmla="*/ 1043189 w 6709893"/>
              <a:gd name="connsiteY0" fmla="*/ 215306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43189 w 6709893"/>
              <a:gd name="connsiteY8" fmla="*/ 215306 h 5640946"/>
              <a:gd name="connsiteX0" fmla="*/ 1043189 w 6709893"/>
              <a:gd name="connsiteY0" fmla="*/ 215306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43189 w 6709893"/>
              <a:gd name="connsiteY8" fmla="*/ 215306 h 5640946"/>
              <a:gd name="connsiteX0" fmla="*/ 1035814 w 6709893"/>
              <a:gd name="connsiteY0" fmla="*/ 193184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193184 h 5640946"/>
              <a:gd name="connsiteX0" fmla="*/ 1035814 w 6709893"/>
              <a:gd name="connsiteY0" fmla="*/ 281675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281675 h 5640946"/>
              <a:gd name="connsiteX0" fmla="*/ 1035814 w 6709893"/>
              <a:gd name="connsiteY0" fmla="*/ 215307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215307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1481071 w 6709893"/>
              <a:gd name="connsiteY7" fmla="*/ 2041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1481071 w 6709893"/>
              <a:gd name="connsiteY6" fmla="*/ 0 h 5640946"/>
              <a:gd name="connsiteX7" fmla="*/ 2522471 w 6709893"/>
              <a:gd name="connsiteY7" fmla="*/ 2168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12700 h 5640946"/>
              <a:gd name="connsiteX7" fmla="*/ 2522471 w 6709893"/>
              <a:gd name="connsiteY7" fmla="*/ 2168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0 h 5640946"/>
              <a:gd name="connsiteX7" fmla="*/ 2522471 w 6709893"/>
              <a:gd name="connsiteY7" fmla="*/ 21689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0 h 5640946"/>
              <a:gd name="connsiteX7" fmla="*/ 2522471 w 6709893"/>
              <a:gd name="connsiteY7" fmla="*/ 210543 h 5640946"/>
              <a:gd name="connsiteX8" fmla="*/ 1035814 w 6709893"/>
              <a:gd name="connsiteY8" fmla="*/ 200559 h 5640946"/>
              <a:gd name="connsiteX0" fmla="*/ 1035814 w 6709893"/>
              <a:gd name="connsiteY0" fmla="*/ 200559 h 5640946"/>
              <a:gd name="connsiteX1" fmla="*/ 1043189 w 6709893"/>
              <a:gd name="connsiteY1" fmla="*/ 0 h 5640946"/>
              <a:gd name="connsiteX2" fmla="*/ 0 w 6709893"/>
              <a:gd name="connsiteY2" fmla="*/ 0 h 5640946"/>
              <a:gd name="connsiteX3" fmla="*/ 0 w 6709893"/>
              <a:gd name="connsiteY3" fmla="*/ 5640946 h 5640946"/>
              <a:gd name="connsiteX4" fmla="*/ 6709893 w 6709893"/>
              <a:gd name="connsiteY4" fmla="*/ 5640946 h 5640946"/>
              <a:gd name="connsiteX5" fmla="*/ 6709893 w 6709893"/>
              <a:gd name="connsiteY5" fmla="*/ 0 h 5640946"/>
              <a:gd name="connsiteX6" fmla="*/ 2528821 w 6709893"/>
              <a:gd name="connsiteY6" fmla="*/ 0 h 5640946"/>
              <a:gd name="connsiteX7" fmla="*/ 3367202 w 6709893"/>
              <a:gd name="connsiteY7" fmla="*/ 201834 h 5640946"/>
              <a:gd name="connsiteX8" fmla="*/ 1035814 w 6709893"/>
              <a:gd name="connsiteY8" fmla="*/ 200559 h 5640946"/>
              <a:gd name="connsiteX0" fmla="*/ 1035814 w 6709893"/>
              <a:gd name="connsiteY0" fmla="*/ 209268 h 5649655"/>
              <a:gd name="connsiteX1" fmla="*/ 1043189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3367202 w 6709893"/>
              <a:gd name="connsiteY7" fmla="*/ 210543 h 5649655"/>
              <a:gd name="connsiteX8" fmla="*/ 1035814 w 6709893"/>
              <a:gd name="connsiteY8" fmla="*/ 209268 h 5649655"/>
              <a:gd name="connsiteX0" fmla="*/ 2524979 w 6709893"/>
              <a:gd name="connsiteY0" fmla="*/ 226685 h 5649655"/>
              <a:gd name="connsiteX1" fmla="*/ 1043189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3367202 w 6709893"/>
              <a:gd name="connsiteY7" fmla="*/ 210543 h 5649655"/>
              <a:gd name="connsiteX8" fmla="*/ 2524979 w 6709893"/>
              <a:gd name="connsiteY8" fmla="*/ 226685 h 5649655"/>
              <a:gd name="connsiteX0" fmla="*/ 2524979 w 6709893"/>
              <a:gd name="connsiteY0" fmla="*/ 226685 h 5649655"/>
              <a:gd name="connsiteX1" fmla="*/ 2514937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3367202 w 6709893"/>
              <a:gd name="connsiteY7" fmla="*/ 210543 h 5649655"/>
              <a:gd name="connsiteX8" fmla="*/ 2524979 w 6709893"/>
              <a:gd name="connsiteY8" fmla="*/ 226685 h 5649655"/>
              <a:gd name="connsiteX0" fmla="*/ 2507562 w 6709893"/>
              <a:gd name="connsiteY0" fmla="*/ 217977 h 5649655"/>
              <a:gd name="connsiteX1" fmla="*/ 2514937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3367202 w 6709893"/>
              <a:gd name="connsiteY7" fmla="*/ 210543 h 5649655"/>
              <a:gd name="connsiteX8" fmla="*/ 2507562 w 6709893"/>
              <a:gd name="connsiteY8" fmla="*/ 217977 h 5649655"/>
              <a:gd name="connsiteX0" fmla="*/ 2507562 w 6709893"/>
              <a:gd name="connsiteY0" fmla="*/ 217977 h 5649655"/>
              <a:gd name="connsiteX1" fmla="*/ 2514937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6693876 w 6709893"/>
              <a:gd name="connsiteY7" fmla="*/ 227960 h 5649655"/>
              <a:gd name="connsiteX8" fmla="*/ 2507562 w 6709893"/>
              <a:gd name="connsiteY8" fmla="*/ 217977 h 5649655"/>
              <a:gd name="connsiteX0" fmla="*/ 2507562 w 6709893"/>
              <a:gd name="connsiteY0" fmla="*/ 217977 h 5649655"/>
              <a:gd name="connsiteX1" fmla="*/ 2514937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6693876 w 6709893"/>
              <a:gd name="connsiteY7" fmla="*/ 227960 h 5649655"/>
              <a:gd name="connsiteX8" fmla="*/ 2507562 w 6709893"/>
              <a:gd name="connsiteY8" fmla="*/ 217977 h 5649655"/>
              <a:gd name="connsiteX0" fmla="*/ 2507562 w 6709893"/>
              <a:gd name="connsiteY0" fmla="*/ 217977 h 5649655"/>
              <a:gd name="connsiteX1" fmla="*/ 2514937 w 6709893"/>
              <a:gd name="connsiteY1" fmla="*/ 8709 h 5649655"/>
              <a:gd name="connsiteX2" fmla="*/ 0 w 6709893"/>
              <a:gd name="connsiteY2" fmla="*/ 8709 h 5649655"/>
              <a:gd name="connsiteX3" fmla="*/ 0 w 6709893"/>
              <a:gd name="connsiteY3" fmla="*/ 5649655 h 5649655"/>
              <a:gd name="connsiteX4" fmla="*/ 6709893 w 6709893"/>
              <a:gd name="connsiteY4" fmla="*/ 5649655 h 5649655"/>
              <a:gd name="connsiteX5" fmla="*/ 6709893 w 6709893"/>
              <a:gd name="connsiteY5" fmla="*/ 8709 h 5649655"/>
              <a:gd name="connsiteX6" fmla="*/ 3364844 w 6709893"/>
              <a:gd name="connsiteY6" fmla="*/ 0 h 5649655"/>
              <a:gd name="connsiteX7" fmla="*/ 6685167 w 6709893"/>
              <a:gd name="connsiteY7" fmla="*/ 210543 h 5649655"/>
              <a:gd name="connsiteX8" fmla="*/ 2507562 w 6709893"/>
              <a:gd name="connsiteY8" fmla="*/ 217977 h 5649655"/>
              <a:gd name="connsiteX0" fmla="*/ 2507562 w 6709893"/>
              <a:gd name="connsiteY0" fmla="*/ 209269 h 5640947"/>
              <a:gd name="connsiteX1" fmla="*/ 2514937 w 6709893"/>
              <a:gd name="connsiteY1" fmla="*/ 1 h 5640947"/>
              <a:gd name="connsiteX2" fmla="*/ 0 w 6709893"/>
              <a:gd name="connsiteY2" fmla="*/ 1 h 5640947"/>
              <a:gd name="connsiteX3" fmla="*/ 0 w 6709893"/>
              <a:gd name="connsiteY3" fmla="*/ 5640947 h 5640947"/>
              <a:gd name="connsiteX4" fmla="*/ 6709893 w 6709893"/>
              <a:gd name="connsiteY4" fmla="*/ 5640947 h 5640947"/>
              <a:gd name="connsiteX5" fmla="*/ 6709893 w 6709893"/>
              <a:gd name="connsiteY5" fmla="*/ 1 h 5640947"/>
              <a:gd name="connsiteX6" fmla="*/ 6682809 w 6709893"/>
              <a:gd name="connsiteY6" fmla="*/ 0 h 5640947"/>
              <a:gd name="connsiteX7" fmla="*/ 6685167 w 6709893"/>
              <a:gd name="connsiteY7" fmla="*/ 201835 h 5640947"/>
              <a:gd name="connsiteX8" fmla="*/ 2507562 w 6709893"/>
              <a:gd name="connsiteY8" fmla="*/ 209269 h 564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9893" h="5640947">
                <a:moveTo>
                  <a:pt x="2507562" y="209269"/>
                </a:moveTo>
                <a:lnTo>
                  <a:pt x="2514937" y="1"/>
                </a:lnTo>
                <a:lnTo>
                  <a:pt x="0" y="1"/>
                </a:lnTo>
                <a:lnTo>
                  <a:pt x="0" y="5640947"/>
                </a:lnTo>
                <a:lnTo>
                  <a:pt x="6709893" y="5640947"/>
                </a:lnTo>
                <a:lnTo>
                  <a:pt x="6709893" y="1"/>
                </a:lnTo>
                <a:lnTo>
                  <a:pt x="6682809" y="0"/>
                </a:lnTo>
                <a:lnTo>
                  <a:pt x="6685167" y="201835"/>
                </a:lnTo>
                <a:lnTo>
                  <a:pt x="2507562" y="209269"/>
                </a:lnTo>
                <a:close/>
              </a:path>
            </a:pathLst>
          </a:cu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Packets are numbered modulo 16 to help reorder them at the receiver if they are received out of order,</a:t>
            </a:r>
          </a:p>
          <a:p>
            <a:pPr algn="ctr"/>
            <a:r>
              <a:rPr lang="en-US" dirty="0" smtClean="0"/>
              <a:t>The number of words in the Packet is also recorded in the first word of the Packet</a:t>
            </a:r>
            <a:endParaRPr lang="en-US" dirty="0"/>
          </a:p>
        </p:txBody>
      </p:sp>
    </p:spTree>
    <p:extLst>
      <p:ext uri="{BB962C8B-B14F-4D97-AF65-F5344CB8AC3E}">
        <p14:creationId xmlns:p14="http://schemas.microsoft.com/office/powerpoint/2010/main" val="251577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ISTO-4900 Signal Context Packet</a:t>
            </a:r>
          </a:p>
        </p:txBody>
      </p:sp>
      <p:sp>
        <p:nvSpPr>
          <p:cNvPr id="3" name="Text Placeholder 2"/>
          <p:cNvSpPr>
            <a:spLocks noGrp="1"/>
          </p:cNvSpPr>
          <p:nvPr>
            <p:ph type="body" sz="quarter" idx="10"/>
          </p:nvPr>
        </p:nvSpPr>
        <p:spPr>
          <a:xfrm>
            <a:off x="7118014" y="1440000"/>
            <a:ext cx="4832248" cy="4140993"/>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49405" y="1114697"/>
            <a:ext cx="6706335" cy="200297"/>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1528362"/>
            <a:ext cx="6706335" cy="5194655"/>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VITA 49 supports having the source of the digital data emitting multiple streams of data on a single data plane  …  the multiple streams are assigned distinct numbers</a:t>
            </a:r>
            <a:endParaRPr lang="en-US" dirty="0"/>
          </a:p>
        </p:txBody>
      </p:sp>
    </p:spTree>
    <p:extLst>
      <p:ext uri="{BB962C8B-B14F-4D97-AF65-F5344CB8AC3E}">
        <p14:creationId xmlns:p14="http://schemas.microsoft.com/office/powerpoint/2010/main" val="265364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ISTO-4900 Signal Context Packet</a:t>
            </a:r>
          </a:p>
        </p:txBody>
      </p:sp>
      <p:sp>
        <p:nvSpPr>
          <p:cNvPr id="3" name="Text Placeholder 2"/>
          <p:cNvSpPr>
            <a:spLocks noGrp="1"/>
          </p:cNvSpPr>
          <p:nvPr>
            <p:ph type="body" sz="quarter" idx="10"/>
          </p:nvPr>
        </p:nvSpPr>
        <p:spPr>
          <a:xfrm>
            <a:off x="7118014" y="1440000"/>
            <a:ext cx="4811227" cy="4172524"/>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49405" y="1114697"/>
            <a:ext cx="6706335" cy="40930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1724297"/>
            <a:ext cx="6706335" cy="4998720"/>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indicates the number of bits in the Signal Data Packet that are pad bits to fill out the last word in the Packet – in the present ISTO-4900 standard, padding is not permitted (data must fill an integral number of 32-bit words), so this field is all zeros</a:t>
            </a:r>
            <a:endParaRPr lang="en-US" dirty="0"/>
          </a:p>
        </p:txBody>
      </p:sp>
      <p:sp>
        <p:nvSpPr>
          <p:cNvPr id="8" name="Rectangle 7"/>
          <p:cNvSpPr/>
          <p:nvPr/>
        </p:nvSpPr>
        <p:spPr>
          <a:xfrm>
            <a:off x="1948311" y="1524000"/>
            <a:ext cx="5020487" cy="20029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951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00717" cy="4214566"/>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82440" y="1114697"/>
            <a:ext cx="6706335" cy="40930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1724297"/>
            <a:ext cx="6706335" cy="4998720"/>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contains an “Organizationally Unique Identifier” assigned by the IEEE; The Information Class belongs to the OUI, and the Packet Class belongs to the Information Class</a:t>
            </a:r>
            <a:endParaRPr lang="en-US" dirty="0"/>
          </a:p>
        </p:txBody>
      </p:sp>
      <p:sp>
        <p:nvSpPr>
          <p:cNvPr id="8" name="Rectangle 7"/>
          <p:cNvSpPr/>
          <p:nvPr/>
        </p:nvSpPr>
        <p:spPr>
          <a:xfrm>
            <a:off x="293672" y="1524000"/>
            <a:ext cx="1645931" cy="20029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3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53269" cy="4256607"/>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7"/>
            <a:ext cx="6706335" cy="59218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1942011"/>
            <a:ext cx="6706335" cy="478100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Information Classes and Packet Classes are a hierarchical system for specifying to the Signal Data Stream receiver how the Data Packets should be interpreted … for example, one could imagine having an Information Class for a link that is intended to operate with Data Plane synchronization only, and another for a link that is intended to operate with a Synchronization Plane – within the latter, there could be various Packet Classes for different frequency references</a:t>
            </a:r>
          </a:p>
          <a:p>
            <a:pPr algn="ctr"/>
            <a:endParaRPr lang="en-US" dirty="0"/>
          </a:p>
          <a:p>
            <a:pPr algn="ctr"/>
            <a:r>
              <a:rPr lang="en-US" dirty="0" smtClean="0"/>
              <a:t>Presently there are no Information Classed or Packet Classes defined in ISTO-4900, but they are available because bit 27 of word #1 calls for their inclusion</a:t>
            </a:r>
            <a:endParaRPr lang="en-US" dirty="0"/>
          </a:p>
        </p:txBody>
      </p:sp>
    </p:spTree>
    <p:extLst>
      <p:ext uri="{BB962C8B-B14F-4D97-AF65-F5344CB8AC3E}">
        <p14:creationId xmlns:p14="http://schemas.microsoft.com/office/powerpoint/2010/main" val="30687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00717" cy="4183034"/>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7"/>
            <a:ext cx="6706335" cy="81860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2569029"/>
            <a:ext cx="6706335" cy="415398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fields carry a timestamp (integer and fractional seconds) inserted by the emitter of the digital stream</a:t>
            </a:r>
            <a:endParaRPr lang="en-US" dirty="0"/>
          </a:p>
        </p:txBody>
      </p:sp>
    </p:spTree>
    <p:extLst>
      <p:ext uri="{BB962C8B-B14F-4D97-AF65-F5344CB8AC3E}">
        <p14:creationId xmlns:p14="http://schemas.microsoft.com/office/powerpoint/2010/main" val="3214529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Text Placeholder 2"/>
          <p:cNvSpPr>
            <a:spLocks noGrp="1"/>
          </p:cNvSpPr>
          <p:nvPr>
            <p:ph type="body" sz="quarter" idx="10"/>
          </p:nvPr>
        </p:nvSpPr>
        <p:spPr>
          <a:xfrm>
            <a:off x="594000" y="1440000"/>
            <a:ext cx="11196000" cy="2248950"/>
          </a:xfrm>
        </p:spPr>
        <p:txBody>
          <a:bodyPr/>
          <a:lstStyle/>
          <a:p>
            <a:r>
              <a:rPr lang="en-US" dirty="0" smtClean="0"/>
              <a:t>I consulted the Chair of the DIFI Consortium prior to making this presentation and received his encouragement to present to AEEC</a:t>
            </a:r>
          </a:p>
          <a:p>
            <a:pPr marL="0" indent="0">
              <a:buNone/>
            </a:pPr>
            <a:r>
              <a:rPr lang="en-US" dirty="0" smtClean="0"/>
              <a:t>… that said …</a:t>
            </a:r>
          </a:p>
          <a:p>
            <a:r>
              <a:rPr lang="en-US" dirty="0" smtClean="0"/>
              <a:t>While I have done my best to represent the DIFI positions as accurately as I understand them, this presentation has not been vetted by the Board, and the content should not be regarded as a formal position of the Consortium</a:t>
            </a:r>
            <a:endParaRPr lang="en-US" dirty="0"/>
          </a:p>
        </p:txBody>
      </p:sp>
    </p:spTree>
    <p:extLst>
      <p:ext uri="{BB962C8B-B14F-4D97-AF65-F5344CB8AC3E}">
        <p14:creationId xmlns:p14="http://schemas.microsoft.com/office/powerpoint/2010/main" val="3221058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790207" cy="4077931"/>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6"/>
            <a:ext cx="6706335" cy="144562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2769325"/>
            <a:ext cx="6706335" cy="395369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value in this field calls out which of the very large number of parameters available within VITA 49 will be used in this packet.</a:t>
            </a:r>
          </a:p>
          <a:p>
            <a:pPr algn="ctr"/>
            <a:endParaRPr lang="en-US" dirty="0"/>
          </a:p>
          <a:p>
            <a:pPr algn="ctr"/>
            <a:r>
              <a:rPr lang="en-US" dirty="0" smtClean="0"/>
              <a:t>There are two values used, one when the Context Packet values have changed since the last Packet and another when they are unchanged</a:t>
            </a:r>
            <a:endParaRPr lang="en-US" dirty="0"/>
          </a:p>
        </p:txBody>
      </p:sp>
    </p:spTree>
    <p:extLst>
      <p:ext uri="{BB962C8B-B14F-4D97-AF65-F5344CB8AC3E}">
        <p14:creationId xmlns:p14="http://schemas.microsoft.com/office/powerpoint/2010/main" val="4106275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11227" cy="4193545"/>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6"/>
            <a:ext cx="6706335" cy="166333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2987040"/>
            <a:ext cx="6706335" cy="3735976"/>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defines the points in the system to which the measurements are referenced.  The particular value shown indicates that the reference planes are the RF planes (both input and output).</a:t>
            </a:r>
            <a:endParaRPr lang="en-US" dirty="0"/>
          </a:p>
        </p:txBody>
      </p:sp>
    </p:spTree>
    <p:extLst>
      <p:ext uri="{BB962C8B-B14F-4D97-AF65-F5344CB8AC3E}">
        <p14:creationId xmlns:p14="http://schemas.microsoft.com/office/powerpoint/2010/main" val="771972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00717" cy="4151503"/>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5"/>
            <a:ext cx="6706335" cy="1854927"/>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3405050"/>
            <a:ext cx="6706335" cy="3317965"/>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defines the bandwidth of the signal represented by the digital stream</a:t>
            </a:r>
            <a:endParaRPr lang="en-US" dirty="0"/>
          </a:p>
        </p:txBody>
      </p:sp>
    </p:spTree>
    <p:extLst>
      <p:ext uri="{BB962C8B-B14F-4D97-AF65-F5344CB8AC3E}">
        <p14:creationId xmlns:p14="http://schemas.microsoft.com/office/powerpoint/2010/main" val="4206038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32248" cy="4140993"/>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5"/>
            <a:ext cx="6706335" cy="228164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3823063"/>
            <a:ext cx="6706335" cy="289995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IF Reference Frequency is the center frequency of the digitized IF bandwidth – 0Hz indicates a baseband signal</a:t>
            </a:r>
            <a:endParaRPr lang="en-US" dirty="0"/>
          </a:p>
        </p:txBody>
      </p:sp>
    </p:spTree>
    <p:extLst>
      <p:ext uri="{BB962C8B-B14F-4D97-AF65-F5344CB8AC3E}">
        <p14:creationId xmlns:p14="http://schemas.microsoft.com/office/powerpoint/2010/main" val="216120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00717" cy="4140993"/>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4"/>
            <a:ext cx="6706335" cy="269095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4241073"/>
            <a:ext cx="6706335" cy="248194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RF Reference Frequency is the center frequency of the analog RF bandwidth</a:t>
            </a:r>
            <a:endParaRPr lang="en-US" dirty="0"/>
          </a:p>
        </p:txBody>
      </p:sp>
    </p:spTree>
    <p:extLst>
      <p:ext uri="{BB962C8B-B14F-4D97-AF65-F5344CB8AC3E}">
        <p14:creationId xmlns:p14="http://schemas.microsoft.com/office/powerpoint/2010/main" val="946567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21738" cy="4214566"/>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4"/>
            <a:ext cx="6706335" cy="31176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91" y="4659086"/>
            <a:ext cx="6706335" cy="206392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IF Band Offset is used when the signal bandwidth is not centered at the IF Reference Frequency (can be used to correct for Doppler shifts)</a:t>
            </a:r>
            <a:endParaRPr lang="en-US" dirty="0"/>
          </a:p>
        </p:txBody>
      </p:sp>
    </p:spTree>
    <p:extLst>
      <p:ext uri="{BB962C8B-B14F-4D97-AF65-F5344CB8AC3E}">
        <p14:creationId xmlns:p14="http://schemas.microsoft.com/office/powerpoint/2010/main" val="2555968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11227" cy="4193545"/>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3"/>
            <a:ext cx="6706335" cy="353568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Reference Level and Gain/Attenuation fields are used to control the level of the output of the BUC or LNB.  Reference Level is used to describe the analog behavior with zero Gain/Attenuation at full-scale digital signal, and Gain/Attenuation is used for controlling link gain.</a:t>
            </a:r>
            <a:endParaRPr lang="en-US" dirty="0"/>
          </a:p>
        </p:txBody>
      </p:sp>
      <p:sp>
        <p:nvSpPr>
          <p:cNvPr id="7" name="Rectangle 6"/>
          <p:cNvSpPr/>
          <p:nvPr/>
        </p:nvSpPr>
        <p:spPr>
          <a:xfrm>
            <a:off x="288591" y="5068388"/>
            <a:ext cx="6706335" cy="1654625"/>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57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39034" y="1440000"/>
            <a:ext cx="4832249" cy="4246097"/>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61716" y="872399"/>
            <a:ext cx="6774011" cy="5914059"/>
          </a:xfrm>
          <a:prstGeom prst="rect">
            <a:avLst/>
          </a:prstGeom>
        </p:spPr>
      </p:pic>
      <p:sp>
        <p:nvSpPr>
          <p:cNvPr id="6" name="Rectangle 5"/>
          <p:cNvSpPr/>
          <p:nvPr/>
        </p:nvSpPr>
        <p:spPr>
          <a:xfrm>
            <a:off x="313970" y="1114693"/>
            <a:ext cx="6706335" cy="3962404"/>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sets the sample rate for the D to A or A to D conversion</a:t>
            </a:r>
            <a:endParaRPr lang="en-US" dirty="0"/>
          </a:p>
        </p:txBody>
      </p:sp>
      <p:sp>
        <p:nvSpPr>
          <p:cNvPr id="7" name="Rectangle 6"/>
          <p:cNvSpPr/>
          <p:nvPr/>
        </p:nvSpPr>
        <p:spPr>
          <a:xfrm>
            <a:off x="309611" y="5495109"/>
            <a:ext cx="6706335" cy="1227904"/>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8933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821738" cy="4140993"/>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2"/>
            <a:ext cx="6706335" cy="4798428"/>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indicates the time of the most recent update of the stream emitter’s clock</a:t>
            </a:r>
            <a:endParaRPr lang="en-US" dirty="0"/>
          </a:p>
        </p:txBody>
      </p:sp>
      <p:sp>
        <p:nvSpPr>
          <p:cNvPr id="7" name="Rectangle 6"/>
          <p:cNvSpPr/>
          <p:nvPr/>
        </p:nvSpPr>
        <p:spPr>
          <a:xfrm>
            <a:off x="288591" y="6130833"/>
            <a:ext cx="6706335" cy="592179"/>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709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790207" cy="4162014"/>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2"/>
          <a:stretch>
            <a:fillRect/>
          </a:stretch>
        </p:blipFill>
        <p:spPr>
          <a:xfrm>
            <a:off x="240696" y="872399"/>
            <a:ext cx="6774011" cy="5914059"/>
          </a:xfrm>
          <a:prstGeom prst="rect">
            <a:avLst/>
          </a:prstGeom>
        </p:spPr>
      </p:pic>
      <p:sp>
        <p:nvSpPr>
          <p:cNvPr id="6" name="Rectangle 5"/>
          <p:cNvSpPr/>
          <p:nvPr/>
        </p:nvSpPr>
        <p:spPr>
          <a:xfrm>
            <a:off x="292950" y="1114692"/>
            <a:ext cx="6706335" cy="501614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the ISTO-4900 standard, only two of the bits in this field are used, one indicating whether the local clock is synchronized to an external source, and whether the PLLs are locked to the reference.</a:t>
            </a:r>
            <a:endParaRPr lang="en-US" dirty="0"/>
          </a:p>
        </p:txBody>
      </p:sp>
      <p:sp>
        <p:nvSpPr>
          <p:cNvPr id="7" name="Rectangle 6"/>
          <p:cNvSpPr/>
          <p:nvPr/>
        </p:nvSpPr>
        <p:spPr>
          <a:xfrm>
            <a:off x="288591" y="6331131"/>
            <a:ext cx="6706335" cy="39188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81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can we help each other?</a:t>
            </a:r>
          </a:p>
        </p:txBody>
      </p:sp>
      <p:sp>
        <p:nvSpPr>
          <p:cNvPr id="5" name="Text Placeholder 4"/>
          <p:cNvSpPr>
            <a:spLocks noGrp="1"/>
          </p:cNvSpPr>
          <p:nvPr>
            <p:ph type="body" sz="quarter" idx="10"/>
          </p:nvPr>
        </p:nvSpPr>
        <p:spPr>
          <a:xfrm>
            <a:off x="594000" y="1051122"/>
            <a:ext cx="11196000" cy="5665270"/>
          </a:xfrm>
        </p:spPr>
        <p:txBody>
          <a:bodyPr/>
          <a:lstStyle/>
          <a:p>
            <a:pPr>
              <a:spcBef>
                <a:spcPts val="0"/>
              </a:spcBef>
              <a:spcAft>
                <a:spcPts val="1200"/>
              </a:spcAft>
            </a:pPr>
            <a:r>
              <a:rPr lang="en-US" altLang="en-US" dirty="0"/>
              <a:t>AEEC would like information to guide the determination of required fiber </a:t>
            </a:r>
            <a:r>
              <a:rPr lang="en-US" altLang="en-US" dirty="0" smtClean="0"/>
              <a:t>count                       </a:t>
            </a:r>
            <a:r>
              <a:rPr lang="en-US" altLang="en-US" dirty="0"/>
              <a:t>and channel capacity to support digital communication between modem and RF equipment</a:t>
            </a:r>
          </a:p>
          <a:p>
            <a:pPr>
              <a:spcBef>
                <a:spcPts val="0"/>
              </a:spcBef>
              <a:spcAft>
                <a:spcPts val="1200"/>
              </a:spcAft>
            </a:pPr>
            <a:r>
              <a:rPr lang="en-US" altLang="en-US" dirty="0"/>
              <a:t>DIFI is interested in information on the airborne standards roadmap that can help guide the refinement of the </a:t>
            </a:r>
            <a:r>
              <a:rPr lang="en-US" altLang="en-US" dirty="0" smtClean="0"/>
              <a:t>DIFI standard(s)</a:t>
            </a:r>
            <a:endParaRPr lang="en-US" altLang="en-US" dirty="0"/>
          </a:p>
          <a:p>
            <a:pPr>
              <a:spcBef>
                <a:spcPts val="0"/>
              </a:spcBef>
              <a:spcAft>
                <a:spcPts val="1200"/>
              </a:spcAft>
            </a:pPr>
            <a:r>
              <a:rPr lang="en-US" altLang="en-US" dirty="0"/>
              <a:t>What can I do, here today?</a:t>
            </a:r>
          </a:p>
          <a:p>
            <a:pPr lvl="1">
              <a:spcBef>
                <a:spcPts val="0"/>
              </a:spcBef>
              <a:spcAft>
                <a:spcPts val="1200"/>
              </a:spcAft>
            </a:pPr>
            <a:r>
              <a:rPr lang="en-US" altLang="en-US" dirty="0"/>
              <a:t>Provide some background on the scope of the current standard</a:t>
            </a:r>
          </a:p>
          <a:p>
            <a:pPr lvl="1">
              <a:spcBef>
                <a:spcPts val="0"/>
              </a:spcBef>
              <a:spcAft>
                <a:spcPts val="1200"/>
              </a:spcAft>
            </a:pPr>
            <a:r>
              <a:rPr lang="en-US" altLang="en-US" dirty="0"/>
              <a:t>Review methods for digitizing SATCOM signals; clarify their relationship to the DIFI standard </a:t>
            </a:r>
            <a:r>
              <a:rPr lang="en-US" altLang="en-US" dirty="0" smtClean="0"/>
              <a:t>and “waveform agnosticism”</a:t>
            </a:r>
            <a:endParaRPr lang="en-US" altLang="en-US" dirty="0"/>
          </a:p>
          <a:p>
            <a:pPr lvl="1">
              <a:spcBef>
                <a:spcPts val="0"/>
              </a:spcBef>
              <a:spcAft>
                <a:spcPts val="1200"/>
              </a:spcAft>
            </a:pPr>
            <a:r>
              <a:rPr lang="en-US" altLang="en-US" dirty="0"/>
              <a:t>Discuss the content and meaning of the DIFI Context and Data Packets</a:t>
            </a:r>
          </a:p>
          <a:p>
            <a:pPr lvl="1">
              <a:spcBef>
                <a:spcPts val="0"/>
              </a:spcBef>
              <a:spcAft>
                <a:spcPts val="1200"/>
              </a:spcAft>
            </a:pPr>
            <a:r>
              <a:rPr lang="en-US" altLang="en-US" dirty="0"/>
              <a:t>Discuss methods of synchronization between modem and RF equipment</a:t>
            </a:r>
          </a:p>
          <a:p>
            <a:pPr lvl="1">
              <a:spcBef>
                <a:spcPts val="0"/>
              </a:spcBef>
              <a:spcAft>
                <a:spcPts val="1200"/>
              </a:spcAft>
            </a:pPr>
            <a:r>
              <a:rPr lang="en-US" altLang="en-US" dirty="0"/>
              <a:t>Discuss some </a:t>
            </a:r>
            <a:r>
              <a:rPr lang="en-US" altLang="en-US" dirty="0" smtClean="0"/>
              <a:t>potential </a:t>
            </a:r>
            <a:r>
              <a:rPr lang="en-US" altLang="en-US" dirty="0"/>
              <a:t>operational scenarios </a:t>
            </a:r>
            <a:r>
              <a:rPr lang="en-US" altLang="en-US" dirty="0" smtClean="0"/>
              <a:t>and data capacities consistent </a:t>
            </a:r>
            <a:r>
              <a:rPr lang="en-US" altLang="en-US" dirty="0"/>
              <a:t>with the current standard</a:t>
            </a:r>
          </a:p>
          <a:p>
            <a:pPr lvl="1">
              <a:spcBef>
                <a:spcPts val="0"/>
              </a:spcBef>
              <a:spcAft>
                <a:spcPts val="1200"/>
              </a:spcAft>
            </a:pPr>
            <a:r>
              <a:rPr lang="en-US" altLang="en-US" dirty="0"/>
              <a:t>Take a glimpse at potential future refinement?</a:t>
            </a:r>
          </a:p>
          <a:p>
            <a:pPr lvl="1">
              <a:spcBef>
                <a:spcPts val="0"/>
              </a:spcBef>
              <a:spcAft>
                <a:spcPts val="1200"/>
              </a:spcAft>
            </a:pPr>
            <a:r>
              <a:rPr lang="en-US" altLang="en-US" dirty="0"/>
              <a:t>DIFI organization:  the Board, the Specification Working Group, and the Certification Working Group</a:t>
            </a:r>
          </a:p>
          <a:p>
            <a:pPr lvl="1">
              <a:spcBef>
                <a:spcPts val="0"/>
              </a:spcBef>
              <a:spcAft>
                <a:spcPts val="1200"/>
              </a:spcAft>
            </a:pPr>
            <a:r>
              <a:rPr lang="en-US" altLang="en-US" dirty="0"/>
              <a:t>Listen to AEEC questions and </a:t>
            </a:r>
            <a:r>
              <a:rPr lang="en-US" altLang="en-US" dirty="0" smtClean="0"/>
              <a:t>concerns</a:t>
            </a:r>
            <a:endParaRPr lang="en-US" altLang="en-US" dirty="0"/>
          </a:p>
        </p:txBody>
      </p:sp>
      <p:pic>
        <p:nvPicPr>
          <p:cNvPr id="6" name="Picture 5">
            <a:extLst>
              <a:ext uri="{FF2B5EF4-FFF2-40B4-BE49-F238E27FC236}">
                <a16:creationId xmlns:a16="http://schemas.microsoft.com/office/drawing/2014/main" id="{30DCC38D-A4ED-461B-8CAD-CB27E2719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496" y="548968"/>
            <a:ext cx="2083176" cy="3234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5415" y="966463"/>
            <a:ext cx="2187835" cy="483606"/>
          </a:xfrm>
          <a:prstGeom prst="rect">
            <a:avLst/>
          </a:prstGeom>
        </p:spPr>
      </p:pic>
    </p:spTree>
    <p:extLst>
      <p:ext uri="{BB962C8B-B14F-4D97-AF65-F5344CB8AC3E}">
        <p14:creationId xmlns:p14="http://schemas.microsoft.com/office/powerpoint/2010/main" val="3583583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Context Packet</a:t>
            </a:r>
            <a:endParaRPr lang="en-US" dirty="0"/>
          </a:p>
        </p:txBody>
      </p:sp>
      <p:sp>
        <p:nvSpPr>
          <p:cNvPr id="3" name="Text Placeholder 2"/>
          <p:cNvSpPr>
            <a:spLocks noGrp="1"/>
          </p:cNvSpPr>
          <p:nvPr>
            <p:ph type="body" sz="quarter" idx="10"/>
          </p:nvPr>
        </p:nvSpPr>
        <p:spPr>
          <a:xfrm>
            <a:off x="7118014" y="1440000"/>
            <a:ext cx="4769186" cy="4183034"/>
          </a:xfrm>
        </p:spPr>
        <p:txBody>
          <a:bodyPr/>
          <a:lstStyle/>
          <a:p>
            <a:r>
              <a:rPr lang="en-US" dirty="0" smtClean="0"/>
              <a:t>In the VITA 49 framework, the standard “Signal Context Packets” convey a variety of non-data parameters</a:t>
            </a:r>
          </a:p>
          <a:p>
            <a:r>
              <a:rPr lang="en-US" dirty="0" smtClean="0"/>
              <a:t>Signal Context packets are issued periodically – the present ISTO-4900 standard calls for them to be issued at a rate of 10 per second</a:t>
            </a:r>
          </a:p>
          <a:p>
            <a:r>
              <a:rPr lang="en-US" dirty="0" smtClean="0"/>
              <a:t>There are also “Version Context Packets” intended to convey which version of the standard being used (not discussed in this presentation)</a:t>
            </a:r>
            <a:endParaRPr lang="en-US" dirty="0"/>
          </a:p>
        </p:txBody>
      </p:sp>
      <p:pic>
        <p:nvPicPr>
          <p:cNvPr id="4" name="Picture 3"/>
          <p:cNvPicPr>
            <a:picLocks noChangeAspect="1"/>
          </p:cNvPicPr>
          <p:nvPr/>
        </p:nvPicPr>
        <p:blipFill>
          <a:blip r:embed="rId3"/>
          <a:stretch>
            <a:fillRect/>
          </a:stretch>
        </p:blipFill>
        <p:spPr>
          <a:xfrm>
            <a:off x="240696" y="872399"/>
            <a:ext cx="6774011" cy="5914059"/>
          </a:xfrm>
          <a:prstGeom prst="rect">
            <a:avLst/>
          </a:prstGeom>
        </p:spPr>
      </p:pic>
      <p:sp>
        <p:nvSpPr>
          <p:cNvPr id="6" name="Rectangle 5"/>
          <p:cNvSpPr/>
          <p:nvPr/>
        </p:nvSpPr>
        <p:spPr>
          <a:xfrm>
            <a:off x="292950" y="1114691"/>
            <a:ext cx="6706335" cy="520773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field describes attributes of the Data Packet Payload Format, such as numerical format (e.g., fixed-point I and Q), and bit depth of the samples. Signed, fixed point I and Q at bit depths from 4 – 16 bits are permitted in the ISTO-4900 standard, with link-efficient packing and no zero padding.</a:t>
            </a:r>
            <a:endParaRPr lang="en-US" dirty="0"/>
          </a:p>
        </p:txBody>
      </p:sp>
    </p:spTree>
    <p:extLst>
      <p:ext uri="{BB962C8B-B14F-4D97-AF65-F5344CB8AC3E}">
        <p14:creationId xmlns:p14="http://schemas.microsoft.com/office/powerpoint/2010/main" val="401800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ISTO-4900 Signal Data Packet</a:t>
            </a:r>
            <a:endParaRPr lang="en-US" dirty="0"/>
          </a:p>
        </p:txBody>
      </p:sp>
      <p:sp>
        <p:nvSpPr>
          <p:cNvPr id="3" name="Text Placeholder 2"/>
          <p:cNvSpPr>
            <a:spLocks noGrp="1"/>
          </p:cNvSpPr>
          <p:nvPr>
            <p:ph type="body" sz="quarter" idx="10"/>
          </p:nvPr>
        </p:nvSpPr>
        <p:spPr>
          <a:xfrm>
            <a:off x="7118014" y="1440000"/>
            <a:ext cx="4769186" cy="4403386"/>
          </a:xfrm>
        </p:spPr>
        <p:txBody>
          <a:bodyPr/>
          <a:lstStyle/>
          <a:p>
            <a:r>
              <a:rPr lang="en-US" dirty="0" smtClean="0"/>
              <a:t>In the VITA 49 framework, the standard “Signal Data Packets” pick up a number of the header fields from the Signal Context Packets</a:t>
            </a:r>
          </a:p>
          <a:p>
            <a:r>
              <a:rPr lang="en-US" dirty="0" smtClean="0"/>
              <a:t>Signal Data Packets are issued at whatever rate is necessary to carry the data stream</a:t>
            </a:r>
          </a:p>
          <a:p>
            <a:r>
              <a:rPr lang="en-US" dirty="0" smtClean="0"/>
              <a:t>In systems demonstrated to date, these packets (Context and Data) have been sent using UDP encapsulation, but this is not a requirement of the ISTO-4900 Standard</a:t>
            </a:r>
          </a:p>
        </p:txBody>
      </p:sp>
      <p:pic>
        <p:nvPicPr>
          <p:cNvPr id="5" name="Picture 4"/>
          <p:cNvPicPr>
            <a:picLocks noChangeAspect="1"/>
          </p:cNvPicPr>
          <p:nvPr/>
        </p:nvPicPr>
        <p:blipFill>
          <a:blip r:embed="rId2"/>
          <a:stretch>
            <a:fillRect/>
          </a:stretch>
        </p:blipFill>
        <p:spPr>
          <a:xfrm>
            <a:off x="282874" y="989539"/>
            <a:ext cx="6835140" cy="5539740"/>
          </a:xfrm>
          <a:prstGeom prst="rect">
            <a:avLst/>
          </a:prstGeom>
        </p:spPr>
      </p:pic>
    </p:spTree>
    <p:extLst>
      <p:ext uri="{BB962C8B-B14F-4D97-AF65-F5344CB8AC3E}">
        <p14:creationId xmlns:p14="http://schemas.microsoft.com/office/powerpoint/2010/main" val="202238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Step-by-Step Example</a:t>
            </a:r>
            <a:endParaRPr lang="en-US" dirty="0"/>
          </a:p>
        </p:txBody>
      </p:sp>
      <p:sp>
        <p:nvSpPr>
          <p:cNvPr id="3" name="Text Placeholder 2"/>
          <p:cNvSpPr>
            <a:spLocks noGrp="1"/>
          </p:cNvSpPr>
          <p:nvPr>
            <p:ph type="body" sz="quarter" idx="10"/>
          </p:nvPr>
        </p:nvSpPr>
        <p:spPr>
          <a:xfrm>
            <a:off x="476519" y="1067755"/>
            <a:ext cx="3069358" cy="2248950"/>
          </a:xfrm>
        </p:spPr>
        <p:txBody>
          <a:bodyPr/>
          <a:lstStyle/>
          <a:p>
            <a:r>
              <a:rPr lang="en-US" dirty="0" smtClean="0"/>
              <a:t>ISTO-4900 describes </a:t>
            </a:r>
            <a:r>
              <a:rPr lang="en-US" dirty="0"/>
              <a:t>only </a:t>
            </a:r>
            <a:r>
              <a:rPr lang="en-US" dirty="0" smtClean="0"/>
              <a:t>the </a:t>
            </a:r>
            <a:r>
              <a:rPr lang="en-US" dirty="0"/>
              <a:t>format of what the </a:t>
            </a:r>
            <a:r>
              <a:rPr lang="en-US" dirty="0" err="1"/>
              <a:t>packetizer</a:t>
            </a:r>
            <a:r>
              <a:rPr lang="en-US" dirty="0"/>
              <a:t> produces – the implementation of the downconverter is at the discretion of the DLNB manufacturer</a:t>
            </a:r>
          </a:p>
        </p:txBody>
      </p:sp>
      <p:sp>
        <p:nvSpPr>
          <p:cNvPr id="6" name="Text Placeholder 2"/>
          <p:cNvSpPr txBox="1">
            <a:spLocks/>
          </p:cNvSpPr>
          <p:nvPr/>
        </p:nvSpPr>
        <p:spPr>
          <a:xfrm>
            <a:off x="476518" y="3724167"/>
            <a:ext cx="11436011" cy="2710615"/>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For this example, the first </a:t>
            </a:r>
            <a:r>
              <a:rPr lang="en-US" dirty="0" err="1" smtClean="0"/>
              <a:t>bandpass</a:t>
            </a:r>
            <a:r>
              <a:rPr lang="en-US" dirty="0" smtClean="0"/>
              <a:t> filter selects the RF band accessed (e.g. 19.2-20.2GHz)</a:t>
            </a:r>
          </a:p>
          <a:p>
            <a:r>
              <a:rPr lang="en-US" dirty="0" smtClean="0"/>
              <a:t>Following the I/Q downconversion to baseband (controlled by RF Ref. Frequency and IF Ref. Frequency), an anti-aliasing </a:t>
            </a:r>
            <a:r>
              <a:rPr lang="en-US" dirty="0" err="1" smtClean="0"/>
              <a:t>lowpass</a:t>
            </a:r>
            <a:r>
              <a:rPr lang="en-US" dirty="0" smtClean="0"/>
              <a:t> filter is applied, matched to the </a:t>
            </a:r>
            <a:r>
              <a:rPr lang="en-US" dirty="0" err="1" smtClean="0"/>
              <a:t>Nyquist</a:t>
            </a:r>
            <a:r>
              <a:rPr lang="en-US" dirty="0" smtClean="0"/>
              <a:t> rate of the ADC</a:t>
            </a:r>
          </a:p>
          <a:p>
            <a:r>
              <a:rPr lang="en-US" dirty="0" smtClean="0"/>
              <a:t>A digital </a:t>
            </a:r>
            <a:r>
              <a:rPr lang="en-US" dirty="0" err="1" smtClean="0"/>
              <a:t>lowpass</a:t>
            </a:r>
            <a:r>
              <a:rPr lang="en-US" dirty="0" smtClean="0"/>
              <a:t>-decimation filter selects the channel to be received (controlled by Bandwidth), and </a:t>
            </a:r>
            <a:r>
              <a:rPr lang="en-US" dirty="0" err="1" smtClean="0"/>
              <a:t>downsamples</a:t>
            </a:r>
            <a:r>
              <a:rPr lang="en-US" dirty="0" smtClean="0"/>
              <a:t> to reduce the </a:t>
            </a:r>
            <a:r>
              <a:rPr lang="en-US" dirty="0" err="1" smtClean="0"/>
              <a:t>datarate</a:t>
            </a:r>
            <a:r>
              <a:rPr lang="en-US" dirty="0" smtClean="0"/>
              <a:t> to only that necessary</a:t>
            </a:r>
          </a:p>
          <a:p>
            <a:r>
              <a:rPr lang="en-US" dirty="0" smtClean="0"/>
              <a:t>Other downconverter configurations are possible, such as double conversion, which can increase frequency plan flexibility, but add complexity</a:t>
            </a:r>
            <a:endParaRPr lang="en-US" dirty="0"/>
          </a:p>
        </p:txBody>
      </p:sp>
      <p:sp>
        <p:nvSpPr>
          <p:cNvPr id="8" name="Text Placeholder 2"/>
          <p:cNvSpPr txBox="1">
            <a:spLocks/>
          </p:cNvSpPr>
          <p:nvPr/>
        </p:nvSpPr>
        <p:spPr>
          <a:xfrm>
            <a:off x="8989451" y="2446987"/>
            <a:ext cx="2717445" cy="833178"/>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smtClean="0"/>
              <a:t>Block diagram for   single-conversion,      zero IF, digital output LNB</a:t>
            </a:r>
            <a:endParaRPr lang="en-US" sz="1600" b="1" dirty="0"/>
          </a:p>
        </p:txBody>
      </p:sp>
      <p:pic>
        <p:nvPicPr>
          <p:cNvPr id="4" name="Picture 3"/>
          <p:cNvPicPr>
            <a:picLocks noChangeAspect="1"/>
          </p:cNvPicPr>
          <p:nvPr/>
        </p:nvPicPr>
        <p:blipFill>
          <a:blip r:embed="rId2"/>
          <a:stretch>
            <a:fillRect/>
          </a:stretch>
        </p:blipFill>
        <p:spPr>
          <a:xfrm>
            <a:off x="2858036" y="706200"/>
            <a:ext cx="9189720" cy="2434590"/>
          </a:xfrm>
          <a:prstGeom prst="rect">
            <a:avLst/>
          </a:prstGeom>
        </p:spPr>
      </p:pic>
    </p:spTree>
    <p:extLst>
      <p:ext uri="{BB962C8B-B14F-4D97-AF65-F5344CB8AC3E}">
        <p14:creationId xmlns:p14="http://schemas.microsoft.com/office/powerpoint/2010/main" val="118313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Capacity for the Data Stream</a:t>
            </a:r>
            <a:endParaRPr lang="en-US" dirty="0"/>
          </a:p>
        </p:txBody>
      </p:sp>
      <p:sp>
        <p:nvSpPr>
          <p:cNvPr id="3" name="Text Placeholder 2"/>
          <p:cNvSpPr>
            <a:spLocks noGrp="1"/>
          </p:cNvSpPr>
          <p:nvPr>
            <p:ph type="body" sz="quarter" idx="10"/>
          </p:nvPr>
        </p:nvSpPr>
        <p:spPr>
          <a:xfrm>
            <a:off x="594000" y="1221060"/>
            <a:ext cx="11196000" cy="5172827"/>
          </a:xfrm>
        </p:spPr>
        <p:txBody>
          <a:bodyPr/>
          <a:lstStyle/>
          <a:p>
            <a:pPr marL="0" indent="0">
              <a:buNone/>
            </a:pPr>
            <a:r>
              <a:rPr lang="en-US" dirty="0" smtClean="0"/>
              <a:t>Consider an example for which: </a:t>
            </a:r>
          </a:p>
          <a:p>
            <a:r>
              <a:rPr lang="en-US" dirty="0" smtClean="0"/>
              <a:t>the K-band </a:t>
            </a:r>
            <a:r>
              <a:rPr lang="en-US" dirty="0" err="1" smtClean="0"/>
              <a:t>bandpass</a:t>
            </a:r>
            <a:r>
              <a:rPr lang="en-US" dirty="0" smtClean="0"/>
              <a:t> filter is 1GHz wide</a:t>
            </a:r>
          </a:p>
          <a:p>
            <a:r>
              <a:rPr lang="en-US" dirty="0" smtClean="0"/>
              <a:t>the inbound symbol rate can vary from 36Msym/sec to 500Msym/sec</a:t>
            </a:r>
          </a:p>
          <a:p>
            <a:r>
              <a:rPr lang="en-US" dirty="0" smtClean="0"/>
              <a:t>12-bit depth is adequate for the A to D conversion</a:t>
            </a:r>
          </a:p>
          <a:p>
            <a:r>
              <a:rPr lang="en-US" dirty="0" smtClean="0"/>
              <a:t>the sample rate (I and Q) will be 1.25 times the symbol rate</a:t>
            </a:r>
          </a:p>
          <a:p>
            <a:pPr marL="0" indent="0">
              <a:buNone/>
            </a:pPr>
            <a:r>
              <a:rPr lang="en-US" dirty="0" smtClean="0"/>
              <a:t>With these parameters</a:t>
            </a:r>
          </a:p>
          <a:p>
            <a:r>
              <a:rPr lang="en-US" dirty="0" smtClean="0"/>
              <a:t>The sample rate will vary from 45Msample/sec to 625Msample/sec</a:t>
            </a:r>
          </a:p>
          <a:p>
            <a:r>
              <a:rPr lang="en-US" dirty="0" smtClean="0"/>
              <a:t>The digitized data bit rate will be 24 times the sample rate (12 bits for I and 12 for Q), yielding rates from 1.08Gbit/sec to 15Gbit/sec</a:t>
            </a:r>
          </a:p>
          <a:p>
            <a:r>
              <a:rPr lang="en-US" dirty="0" smtClean="0"/>
              <a:t>VITA 49 and UDP overhead is only a few percent</a:t>
            </a:r>
          </a:p>
          <a:p>
            <a:r>
              <a:rPr lang="en-US" dirty="0" smtClean="0"/>
              <a:t>For presently used inbound symbol rates, 10GigE is more than sufficient, but anticipating symbol rates up to 500Msym/sec would require 2 lanes of 10GigE</a:t>
            </a:r>
            <a:endParaRPr lang="en-US" dirty="0"/>
          </a:p>
        </p:txBody>
      </p:sp>
    </p:spTree>
    <p:extLst>
      <p:ext uri="{BB962C8B-B14F-4D97-AF65-F5344CB8AC3E}">
        <p14:creationId xmlns:p14="http://schemas.microsoft.com/office/powerpoint/2010/main" val="230789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and Optional Synch’ and Control Planes</a:t>
            </a:r>
            <a:endParaRPr lang="en-US" dirty="0"/>
          </a:p>
        </p:txBody>
      </p:sp>
      <p:sp>
        <p:nvSpPr>
          <p:cNvPr id="3" name="Text Placeholder 2"/>
          <p:cNvSpPr>
            <a:spLocks noGrp="1"/>
          </p:cNvSpPr>
          <p:nvPr>
            <p:ph type="body" sz="quarter" idx="10"/>
          </p:nvPr>
        </p:nvSpPr>
        <p:spPr>
          <a:xfrm>
            <a:off x="594000" y="1030104"/>
            <a:ext cx="11196000" cy="5634492"/>
          </a:xfrm>
        </p:spPr>
        <p:txBody>
          <a:bodyPr/>
          <a:lstStyle/>
          <a:p>
            <a:r>
              <a:rPr lang="en-US" dirty="0" smtClean="0"/>
              <a:t>Today: in the legacy L-band systems one typically finds</a:t>
            </a:r>
          </a:p>
          <a:p>
            <a:pPr lvl="1"/>
            <a:r>
              <a:rPr lang="en-US" dirty="0" smtClean="0"/>
              <a:t>Coax cable carrying the L-band signal and a multiplexed reference signal (for synchronization)</a:t>
            </a:r>
          </a:p>
          <a:p>
            <a:pPr lvl="1"/>
            <a:r>
              <a:rPr lang="en-US" dirty="0" smtClean="0"/>
              <a:t>Control plane including</a:t>
            </a:r>
          </a:p>
          <a:p>
            <a:pPr lvl="2"/>
            <a:r>
              <a:rPr lang="en-US" dirty="0" smtClean="0"/>
              <a:t>Monitor and control connection, usually over twisted pair</a:t>
            </a:r>
          </a:p>
          <a:p>
            <a:pPr lvl="2"/>
            <a:r>
              <a:rPr lang="en-US" dirty="0" smtClean="0"/>
              <a:t>Assorted discrete signals specifically including a transmit disable/mute to manage </a:t>
            </a:r>
            <a:r>
              <a:rPr lang="en-US" dirty="0" err="1" smtClean="0"/>
              <a:t>mispointing</a:t>
            </a:r>
            <a:r>
              <a:rPr lang="en-US" dirty="0" smtClean="0"/>
              <a:t> and tail blockage</a:t>
            </a:r>
          </a:p>
          <a:p>
            <a:r>
              <a:rPr lang="en-US" dirty="0" smtClean="0"/>
              <a:t>Future (1): it is possible to synchronize the BUC using only the stream of Signal Data Packets</a:t>
            </a:r>
          </a:p>
          <a:p>
            <a:pPr lvl="1"/>
            <a:r>
              <a:rPr lang="en-US" dirty="0" smtClean="0"/>
              <a:t>Character of the data stream</a:t>
            </a:r>
          </a:p>
          <a:p>
            <a:pPr lvl="2"/>
            <a:r>
              <a:rPr lang="en-US" dirty="0" smtClean="0"/>
              <a:t>Average arrival rate of packets is exactly 1/N of the sample generation rate, where N is samples/packet</a:t>
            </a:r>
          </a:p>
          <a:p>
            <a:pPr lvl="2"/>
            <a:r>
              <a:rPr lang="en-US" dirty="0" smtClean="0"/>
              <a:t>Even on a short, dedicated line, there is jitter in packet arrival that is significant compared with a sample period</a:t>
            </a:r>
          </a:p>
          <a:p>
            <a:pPr lvl="2">
              <a:buFont typeface="Wingdings" panose="05000000000000000000" pitchFamily="2" charset="2"/>
              <a:buChar char="Ø"/>
            </a:pPr>
            <a:r>
              <a:rPr lang="en-US" dirty="0" smtClean="0"/>
              <a:t>There must be a FIFO buffer in the BUC to “smooth out” the jitter</a:t>
            </a:r>
          </a:p>
          <a:p>
            <a:pPr lvl="1"/>
            <a:r>
              <a:rPr lang="en-US" dirty="0" smtClean="0"/>
              <a:t>Using the “fill level” of the buffer as an error variable driving a “PLL-like” control loop, the sample rate in the BUC can:</a:t>
            </a:r>
          </a:p>
          <a:p>
            <a:pPr lvl="2"/>
            <a:r>
              <a:rPr lang="en-US" dirty="0" smtClean="0"/>
              <a:t>be driven to have an average rate that exactly matches the sample rate in the modem</a:t>
            </a:r>
          </a:p>
          <a:p>
            <a:pPr lvl="2"/>
            <a:r>
              <a:rPr lang="en-US" dirty="0" smtClean="0"/>
              <a:t>have its jitter reduced by a factor proportional to the square root of the number of samples in the averaging (this drives the depth of the FIFO, but this is a practical solution in this use case)</a:t>
            </a:r>
          </a:p>
          <a:p>
            <a:pPr lvl="2"/>
            <a:r>
              <a:rPr lang="en-US" dirty="0" smtClean="0"/>
              <a:t>If the sample rate is locked to the Reference oscillator in the modem, the VCOCXO in the BUC can effectively be locked to the oscillator in the modem through this technique (which has been demonstrated experimentally)</a:t>
            </a:r>
            <a:endParaRPr lang="en-US" dirty="0"/>
          </a:p>
        </p:txBody>
      </p:sp>
    </p:spTree>
    <p:extLst>
      <p:ext uri="{BB962C8B-B14F-4D97-AF65-F5344CB8AC3E}">
        <p14:creationId xmlns:p14="http://schemas.microsoft.com/office/powerpoint/2010/main" val="851603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and Optional Synch’ and Control Planes</a:t>
            </a:r>
            <a:endParaRPr lang="en-US" dirty="0"/>
          </a:p>
        </p:txBody>
      </p:sp>
      <p:sp>
        <p:nvSpPr>
          <p:cNvPr id="3" name="Text Placeholder 2"/>
          <p:cNvSpPr>
            <a:spLocks noGrp="1"/>
          </p:cNvSpPr>
          <p:nvPr>
            <p:ph type="body" sz="quarter" idx="10"/>
          </p:nvPr>
        </p:nvSpPr>
        <p:spPr>
          <a:xfrm>
            <a:off x="594000" y="935512"/>
            <a:ext cx="11196000" cy="5588326"/>
          </a:xfrm>
        </p:spPr>
        <p:txBody>
          <a:bodyPr/>
          <a:lstStyle/>
          <a:p>
            <a:r>
              <a:rPr lang="en-US" dirty="0" smtClean="0"/>
              <a:t>Future (2): In an airborne SATCOM system with a digital interface, one could </a:t>
            </a:r>
            <a:r>
              <a:rPr lang="en-US" dirty="0" smtClean="0"/>
              <a:t>                 imagine </a:t>
            </a:r>
            <a:r>
              <a:rPr lang="en-US" dirty="0" smtClean="0"/>
              <a:t>including</a:t>
            </a:r>
          </a:p>
          <a:p>
            <a:pPr lvl="1"/>
            <a:r>
              <a:rPr lang="en-US" dirty="0" smtClean="0"/>
              <a:t>A control plane for basic monitor and control functions, using either a pair of fibers or one bidirectional fiber for basic control, and a discrete fiber for the rapid muting necessary in airborne </a:t>
            </a:r>
            <a:r>
              <a:rPr lang="en-US" dirty="0" smtClean="0"/>
              <a:t>applications, possibly a discrete reset</a:t>
            </a:r>
            <a:endParaRPr lang="en-US" dirty="0" smtClean="0"/>
          </a:p>
          <a:p>
            <a:pPr lvl="1"/>
            <a:r>
              <a:rPr lang="en-US" dirty="0" smtClean="0"/>
              <a:t>A synchronization plane including either or both of</a:t>
            </a:r>
          </a:p>
          <a:p>
            <a:pPr lvl="2"/>
            <a:r>
              <a:rPr lang="en-US" dirty="0" smtClean="0"/>
              <a:t>Reference signal, e.g., 10/50/100MHz clock</a:t>
            </a:r>
          </a:p>
          <a:p>
            <a:pPr lvl="2"/>
            <a:r>
              <a:rPr lang="en-US" dirty="0" smtClean="0"/>
              <a:t>Sample clock to synchronize BUC DAC and LNB ADC to modem sampling rate</a:t>
            </a:r>
          </a:p>
          <a:p>
            <a:r>
              <a:rPr lang="en-US" dirty="0" smtClean="0"/>
              <a:t>Inclusion of two extra fibers to realize the synchronization plane would serve as replacement for:</a:t>
            </a:r>
          </a:p>
          <a:p>
            <a:pPr lvl="1"/>
            <a:r>
              <a:rPr lang="en-US" dirty="0" smtClean="0"/>
              <a:t>An OCXO for locking the local oscillator synthesizer</a:t>
            </a:r>
          </a:p>
          <a:p>
            <a:pPr lvl="2"/>
            <a:r>
              <a:rPr lang="en-US" dirty="0" smtClean="0"/>
              <a:t>Frequency for fiber carrying frequency reference is relatively low (10 to 100MHz), but very clean signal transport on the fiber would be required in order to maintain good phase noise (otherwise VCOCXO will still be needed in the BUC)</a:t>
            </a:r>
          </a:p>
          <a:p>
            <a:pPr lvl="1"/>
            <a:r>
              <a:rPr lang="en-US" dirty="0" smtClean="0"/>
              <a:t>A “PLL-like” synchronization system to regenerate the sample clock at the RF equipment</a:t>
            </a:r>
          </a:p>
          <a:p>
            <a:pPr lvl="2"/>
            <a:r>
              <a:rPr lang="en-US" dirty="0" smtClean="0"/>
              <a:t>Frequency on a fiber carrying the sample clock would be higher than reference oscillator (100’s of MHz)</a:t>
            </a:r>
          </a:p>
          <a:p>
            <a:pPr lvl="1">
              <a:buFont typeface="Wingdings" panose="05000000000000000000" pitchFamily="2" charset="2"/>
              <a:buChar char="Ø"/>
            </a:pPr>
            <a:r>
              <a:rPr lang="en-US" dirty="0" smtClean="0"/>
              <a:t>Would result in simplification of the RF equipment </a:t>
            </a:r>
            <a:r>
              <a:rPr lang="en-US" dirty="0" smtClean="0">
                <a:sym typeface="Symbol" panose="05050102010706020507" pitchFamily="18" charset="2"/>
              </a:rPr>
              <a:t> lower cost and lower weight</a:t>
            </a:r>
            <a:endParaRPr lang="en-US" dirty="0"/>
          </a:p>
        </p:txBody>
      </p:sp>
    </p:spTree>
    <p:extLst>
      <p:ext uri="{BB962C8B-B14F-4D97-AF65-F5344CB8AC3E}">
        <p14:creationId xmlns:p14="http://schemas.microsoft.com/office/powerpoint/2010/main" val="3017437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Glimpse at Potential Additions to ISTO-4900</a:t>
            </a:r>
            <a:endParaRPr lang="en-US" dirty="0"/>
          </a:p>
        </p:txBody>
      </p:sp>
      <p:sp>
        <p:nvSpPr>
          <p:cNvPr id="3" name="Text Placeholder 2"/>
          <p:cNvSpPr>
            <a:spLocks noGrp="1"/>
          </p:cNvSpPr>
          <p:nvPr>
            <p:ph type="body" sz="quarter" idx="10"/>
          </p:nvPr>
        </p:nvSpPr>
        <p:spPr>
          <a:xfrm>
            <a:off x="594000" y="1440000"/>
            <a:ext cx="11196000" cy="4172554"/>
          </a:xfrm>
        </p:spPr>
        <p:txBody>
          <a:bodyPr/>
          <a:lstStyle/>
          <a:p>
            <a:pPr marL="0" indent="0">
              <a:buNone/>
            </a:pPr>
            <a:r>
              <a:rPr lang="en-US" dirty="0"/>
              <a:t>DIFI has stated goals to “address deficiencies in the specification” and to “publish additional standards” in the coming </a:t>
            </a:r>
            <a:r>
              <a:rPr lang="en-US" dirty="0" smtClean="0"/>
              <a:t>year</a:t>
            </a:r>
          </a:p>
          <a:p>
            <a:r>
              <a:rPr lang="en-US" dirty="0" smtClean="0"/>
              <a:t>These changes may come in the form of amendments to the existing standard, annexes for the standard, and additional separate standards</a:t>
            </a:r>
          </a:p>
          <a:p>
            <a:r>
              <a:rPr lang="en-US" dirty="0" smtClean="0"/>
              <a:t>Some potential areas include:</a:t>
            </a:r>
          </a:p>
          <a:p>
            <a:pPr lvl="1"/>
            <a:r>
              <a:rPr lang="en-US" dirty="0" smtClean="0"/>
              <a:t>Control Plane specification</a:t>
            </a:r>
          </a:p>
          <a:p>
            <a:pPr lvl="1"/>
            <a:r>
              <a:rPr lang="en-US" dirty="0"/>
              <a:t>Synchronization Plane </a:t>
            </a:r>
            <a:r>
              <a:rPr lang="en-US" dirty="0" smtClean="0"/>
              <a:t>specification</a:t>
            </a:r>
          </a:p>
          <a:p>
            <a:pPr lvl="1"/>
            <a:r>
              <a:rPr lang="en-US" dirty="0" smtClean="0"/>
              <a:t>Use of Information Classes and Packet Classes</a:t>
            </a:r>
          </a:p>
          <a:p>
            <a:pPr lvl="1"/>
            <a:r>
              <a:rPr lang="en-US" dirty="0" smtClean="0"/>
              <a:t>Support for TDMA and MFTDMA</a:t>
            </a:r>
            <a:endParaRPr lang="en-US" dirty="0"/>
          </a:p>
          <a:p>
            <a:pPr lvl="1"/>
            <a:endParaRPr lang="en-US" dirty="0" smtClean="0"/>
          </a:p>
          <a:p>
            <a:endParaRPr lang="en-US" dirty="0"/>
          </a:p>
        </p:txBody>
      </p:sp>
    </p:spTree>
    <p:extLst>
      <p:ext uri="{BB962C8B-B14F-4D97-AF65-F5344CB8AC3E}">
        <p14:creationId xmlns:p14="http://schemas.microsoft.com/office/powerpoint/2010/main" val="224692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DIFI Organization</a:t>
            </a:r>
            <a:endParaRPr lang="en-US" dirty="0"/>
          </a:p>
        </p:txBody>
      </p:sp>
      <p:pic>
        <p:nvPicPr>
          <p:cNvPr id="4" name="Picture 3"/>
          <p:cNvPicPr>
            <a:picLocks noChangeAspect="1"/>
          </p:cNvPicPr>
          <p:nvPr/>
        </p:nvPicPr>
        <p:blipFill rotWithShape="1">
          <a:blip r:embed="rId2"/>
          <a:srcRect b="31076"/>
          <a:stretch/>
        </p:blipFill>
        <p:spPr>
          <a:xfrm>
            <a:off x="5707123" y="998566"/>
            <a:ext cx="4328456" cy="1355751"/>
          </a:xfrm>
          <a:prstGeom prst="rect">
            <a:avLst/>
          </a:prstGeom>
        </p:spPr>
      </p:pic>
      <p:sp>
        <p:nvSpPr>
          <p:cNvPr id="3" name="Text Placeholder 2"/>
          <p:cNvSpPr>
            <a:spLocks noGrp="1"/>
          </p:cNvSpPr>
          <p:nvPr>
            <p:ph type="body" sz="quarter" idx="10"/>
          </p:nvPr>
        </p:nvSpPr>
        <p:spPr>
          <a:xfrm>
            <a:off x="594000" y="998566"/>
            <a:ext cx="11196000" cy="5619103"/>
          </a:xfrm>
        </p:spPr>
        <p:txBody>
          <a:bodyPr/>
          <a:lstStyle/>
          <a:p>
            <a:r>
              <a:rPr lang="en-US" dirty="0" smtClean="0"/>
              <a:t>Presently, there are three internal entities</a:t>
            </a:r>
          </a:p>
          <a:p>
            <a:pPr lvl="1"/>
            <a:r>
              <a:rPr lang="en-US" dirty="0" smtClean="0"/>
              <a:t>The Board</a:t>
            </a:r>
          </a:p>
          <a:p>
            <a:pPr lvl="1"/>
            <a:r>
              <a:rPr lang="en-US" dirty="0" smtClean="0"/>
              <a:t>Specification Working Group</a:t>
            </a:r>
          </a:p>
          <a:p>
            <a:pPr lvl="1"/>
            <a:r>
              <a:rPr lang="en-US" dirty="0" smtClean="0"/>
              <a:t>Certification Working Group</a:t>
            </a:r>
          </a:p>
          <a:p>
            <a:r>
              <a:rPr lang="en-US" dirty="0" smtClean="0"/>
              <a:t>The Board consists of 12 members, 9 “permanent” and 3 at-large</a:t>
            </a:r>
          </a:p>
          <a:p>
            <a:pPr lvl="1"/>
            <a:r>
              <a:rPr lang="en-US" dirty="0" smtClean="0"/>
              <a:t>Establishes and maintains by-laws and charters for all WGs</a:t>
            </a:r>
          </a:p>
          <a:p>
            <a:pPr lvl="1"/>
            <a:r>
              <a:rPr lang="en-US" dirty="0" smtClean="0"/>
              <a:t>Ratifies Working Group recommendations with 2/3 majority</a:t>
            </a:r>
          </a:p>
          <a:p>
            <a:r>
              <a:rPr lang="en-US" dirty="0" smtClean="0"/>
              <a:t>Specification Working Group</a:t>
            </a:r>
          </a:p>
          <a:p>
            <a:pPr lvl="1"/>
            <a:r>
              <a:rPr lang="en-US" dirty="0" smtClean="0"/>
              <a:t>Any member of DIFI is entitled to join and be a voting member of the SWG</a:t>
            </a:r>
          </a:p>
          <a:p>
            <a:pPr lvl="1"/>
            <a:r>
              <a:rPr lang="en-US" dirty="0" smtClean="0"/>
              <a:t>SWG is responsible for proposing any changes/additions to the standard(s) – 2/3 majority required</a:t>
            </a:r>
          </a:p>
          <a:p>
            <a:r>
              <a:rPr lang="en-US" dirty="0" smtClean="0"/>
              <a:t>Certification Working Group</a:t>
            </a:r>
          </a:p>
          <a:p>
            <a:pPr lvl="1"/>
            <a:r>
              <a:rPr lang="en-US" dirty="0"/>
              <a:t>Any member of DIFI is entitled to join and be a voting member of the </a:t>
            </a:r>
            <a:r>
              <a:rPr lang="en-US" dirty="0" smtClean="0"/>
              <a:t>CWG</a:t>
            </a:r>
            <a:endParaRPr lang="en-US" dirty="0"/>
          </a:p>
          <a:p>
            <a:pPr lvl="1"/>
            <a:r>
              <a:rPr lang="en-US" dirty="0" smtClean="0"/>
              <a:t>CWG is responsible for </a:t>
            </a:r>
          </a:p>
          <a:p>
            <a:pPr lvl="2"/>
            <a:r>
              <a:rPr lang="en-US" dirty="0" smtClean="0"/>
              <a:t>Developing certification standards and procedures, including self-certification software </a:t>
            </a:r>
          </a:p>
          <a:p>
            <a:pPr lvl="2"/>
            <a:r>
              <a:rPr lang="en-US" dirty="0" smtClean="0"/>
              <a:t>CWG is responsible for proposing any changes to the certification standards/procedures – 2/3 majority required</a:t>
            </a:r>
            <a:endParaRPr lang="en-US" dirty="0"/>
          </a:p>
        </p:txBody>
      </p:sp>
      <p:pic>
        <p:nvPicPr>
          <p:cNvPr id="5" name="Picture 4"/>
          <p:cNvPicPr>
            <a:picLocks noChangeAspect="1"/>
          </p:cNvPicPr>
          <p:nvPr/>
        </p:nvPicPr>
        <p:blipFill rotWithShape="1">
          <a:blip r:embed="rId2"/>
          <a:srcRect l="48442" t="74000" r="6636" b="887"/>
          <a:stretch/>
        </p:blipFill>
        <p:spPr>
          <a:xfrm>
            <a:off x="10216056" y="1646377"/>
            <a:ext cx="1944414" cy="493987"/>
          </a:xfrm>
          <a:prstGeom prst="rect">
            <a:avLst/>
          </a:prstGeom>
        </p:spPr>
      </p:pic>
      <p:pic>
        <p:nvPicPr>
          <p:cNvPr id="6" name="Picture 5"/>
          <p:cNvPicPr>
            <a:picLocks noChangeAspect="1"/>
          </p:cNvPicPr>
          <p:nvPr/>
        </p:nvPicPr>
        <p:blipFill rotWithShape="1">
          <a:blip r:embed="rId2"/>
          <a:srcRect l="8453" t="72929" r="48331" b="1620"/>
          <a:stretch/>
        </p:blipFill>
        <p:spPr>
          <a:xfrm>
            <a:off x="10037625" y="998566"/>
            <a:ext cx="1870597" cy="500625"/>
          </a:xfrm>
          <a:prstGeom prst="rect">
            <a:avLst/>
          </a:prstGeom>
        </p:spPr>
      </p:pic>
    </p:spTree>
    <p:extLst>
      <p:ext uri="{BB962C8B-B14F-4D97-AF65-F5344CB8AC3E}">
        <p14:creationId xmlns:p14="http://schemas.microsoft.com/office/powerpoint/2010/main" val="452987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Suggestions</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88114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45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Architectures: Data, Synchronization, and Control Planes</a:t>
            </a:r>
            <a:endParaRPr lang="en-US" dirty="0"/>
          </a:p>
        </p:txBody>
      </p:sp>
      <p:sp>
        <p:nvSpPr>
          <p:cNvPr id="3" name="Text Placeholder 2"/>
          <p:cNvSpPr>
            <a:spLocks noGrp="1"/>
          </p:cNvSpPr>
          <p:nvPr>
            <p:ph type="body" sz="quarter" idx="10"/>
          </p:nvPr>
        </p:nvSpPr>
        <p:spPr>
          <a:xfrm>
            <a:off x="7651531" y="1681737"/>
            <a:ext cx="4138468" cy="2541338"/>
          </a:xfrm>
        </p:spPr>
        <p:txBody>
          <a:bodyPr/>
          <a:lstStyle/>
          <a:p>
            <a:r>
              <a:rPr lang="en-US" dirty="0" smtClean="0"/>
              <a:t>Different use cases offer different facilities and have radically different requirements</a:t>
            </a:r>
          </a:p>
          <a:p>
            <a:r>
              <a:rPr lang="en-US" dirty="0" smtClean="0"/>
              <a:t>Consider just three: </a:t>
            </a:r>
          </a:p>
          <a:p>
            <a:pPr lvl="1"/>
            <a:r>
              <a:rPr lang="en-US" dirty="0" smtClean="0"/>
              <a:t>military gateway</a:t>
            </a:r>
          </a:p>
          <a:p>
            <a:pPr lvl="1"/>
            <a:r>
              <a:rPr lang="en-US" dirty="0" smtClean="0"/>
              <a:t>cloud-virtualized teleport</a:t>
            </a:r>
          </a:p>
          <a:p>
            <a:pPr lvl="1"/>
            <a:r>
              <a:rPr lang="en-US" dirty="0" smtClean="0"/>
              <a:t>airborne terminal</a:t>
            </a:r>
          </a:p>
        </p:txBody>
      </p:sp>
      <p:sp>
        <p:nvSpPr>
          <p:cNvPr id="6" name="Text Placeholder 2"/>
          <p:cNvSpPr txBox="1">
            <a:spLocks/>
          </p:cNvSpPr>
          <p:nvPr/>
        </p:nvSpPr>
        <p:spPr>
          <a:xfrm>
            <a:off x="460733" y="4443003"/>
            <a:ext cx="11329266" cy="1741119"/>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military gateway application is characterized by:</a:t>
            </a:r>
          </a:p>
          <a:p>
            <a:pPr lvl="1"/>
            <a:r>
              <a:rPr lang="en-US" dirty="0" smtClean="0"/>
              <a:t>All equipment on a compact campus with relatively short, dedicated (low latency) connections</a:t>
            </a:r>
          </a:p>
          <a:p>
            <a:pPr lvl="1"/>
            <a:r>
              <a:rPr lang="en-US" dirty="0" smtClean="0"/>
              <a:t>There are a very large number of modems connected to RF equipment through switch</a:t>
            </a:r>
          </a:p>
          <a:p>
            <a:pPr lvl="1"/>
            <a:r>
              <a:rPr lang="en-US" dirty="0" smtClean="0"/>
              <a:t>The localized system </a:t>
            </a:r>
            <a:r>
              <a:rPr lang="en-US" b="1" i="1" dirty="0" smtClean="0"/>
              <a:t>enables</a:t>
            </a:r>
            <a:r>
              <a:rPr lang="en-US" dirty="0" smtClean="0"/>
              <a:t> and the large number of modems operating at multiple sample rates and </a:t>
            </a:r>
            <a:r>
              <a:rPr lang="en-US" b="1" i="1" dirty="0" smtClean="0"/>
              <a:t>requires</a:t>
            </a:r>
            <a:r>
              <a:rPr lang="en-US" dirty="0" smtClean="0"/>
              <a:t> the use of a synchronization plane and a control plane</a:t>
            </a:r>
            <a:endParaRPr lang="en-US" dirty="0"/>
          </a:p>
        </p:txBody>
      </p:sp>
      <p:pic>
        <p:nvPicPr>
          <p:cNvPr id="7" name="Picture 6"/>
          <p:cNvPicPr>
            <a:picLocks noChangeAspect="1"/>
          </p:cNvPicPr>
          <p:nvPr/>
        </p:nvPicPr>
        <p:blipFill>
          <a:blip r:embed="rId2"/>
          <a:stretch>
            <a:fillRect/>
          </a:stretch>
        </p:blipFill>
        <p:spPr>
          <a:xfrm>
            <a:off x="545075" y="1086455"/>
            <a:ext cx="6978015" cy="3266123"/>
          </a:xfrm>
          <a:prstGeom prst="rect">
            <a:avLst/>
          </a:prstGeom>
        </p:spPr>
      </p:pic>
    </p:spTree>
    <p:extLst>
      <p:ext uri="{BB962C8B-B14F-4D97-AF65-F5344CB8AC3E}">
        <p14:creationId xmlns:p14="http://schemas.microsoft.com/office/powerpoint/2010/main" val="40392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D206F2-1E01-438C-9A58-E4EC56B653E2}"/>
              </a:ext>
            </a:extLst>
          </p:cNvPr>
          <p:cNvSpPr>
            <a:spLocks noGrp="1"/>
          </p:cNvSpPr>
          <p:nvPr>
            <p:ph type="body" sz="quarter" idx="12"/>
          </p:nvPr>
        </p:nvSpPr>
        <p:spPr>
          <a:xfrm>
            <a:off x="565200" y="3672000"/>
            <a:ext cx="10862992" cy="710067"/>
          </a:xfrm>
        </p:spPr>
        <p:txBody>
          <a:bodyPr/>
          <a:lstStyle/>
          <a:p>
            <a:endParaRPr lang="en-US" dirty="0"/>
          </a:p>
        </p:txBody>
      </p:sp>
      <p:sp>
        <p:nvSpPr>
          <p:cNvPr id="6" name="Subtitle 5">
            <a:extLst>
              <a:ext uri="{FF2B5EF4-FFF2-40B4-BE49-F238E27FC236}">
                <a16:creationId xmlns:a16="http://schemas.microsoft.com/office/drawing/2014/main" id="{1B5CFB38-1B23-43F4-8935-76DA2A3EE3D9}"/>
              </a:ext>
            </a:extLst>
          </p:cNvPr>
          <p:cNvSpPr>
            <a:spLocks noGrp="1"/>
          </p:cNvSpPr>
          <p:nvPr>
            <p:ph type="subTitle" idx="1"/>
          </p:nvPr>
        </p:nvSpPr>
        <p:spPr>
          <a:xfrm>
            <a:off x="565200" y="5071897"/>
            <a:ext cx="11007008" cy="233205"/>
          </a:xfrm>
        </p:spPr>
        <p:txBody>
          <a:bodyPr/>
          <a:lstStyle/>
          <a:p>
            <a:pPr>
              <a:lnSpc>
                <a:spcPts val="2000"/>
              </a:lnSpc>
            </a:pPr>
            <a:endParaRPr lang="en-US" sz="1400" b="0" cap="none" dirty="0">
              <a:solidFill>
                <a:srgbClr val="0070C0"/>
              </a:solidFill>
            </a:endParaRPr>
          </a:p>
        </p:txBody>
      </p:sp>
      <p:sp>
        <p:nvSpPr>
          <p:cNvPr id="9" name="Text Placeholder 8">
            <a:extLst>
              <a:ext uri="{FF2B5EF4-FFF2-40B4-BE49-F238E27FC236}">
                <a16:creationId xmlns:a16="http://schemas.microsoft.com/office/drawing/2014/main" id="{F4FC5D90-B78A-464E-B80B-43E106BA56A7}"/>
              </a:ext>
            </a:extLst>
          </p:cNvPr>
          <p:cNvSpPr>
            <a:spLocks noGrp="1"/>
          </p:cNvSpPr>
          <p:nvPr>
            <p:ph type="body" sz="quarter" idx="14"/>
          </p:nvPr>
        </p:nvSpPr>
        <p:spPr>
          <a:xfrm>
            <a:off x="565200" y="6139440"/>
            <a:ext cx="3302152" cy="246221"/>
          </a:xfrm>
        </p:spPr>
        <p:txBody>
          <a:bodyPr/>
          <a:lstStyle/>
          <a:p>
            <a:endParaRPr lang="en-US" dirty="0"/>
          </a:p>
        </p:txBody>
      </p:sp>
    </p:spTree>
    <p:extLst>
      <p:ext uri="{BB962C8B-B14F-4D97-AF65-F5344CB8AC3E}">
        <p14:creationId xmlns:p14="http://schemas.microsoft.com/office/powerpoint/2010/main" val="2104999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Architectures: Data, Synchronization, and Control Planes</a:t>
            </a:r>
          </a:p>
        </p:txBody>
      </p:sp>
      <p:sp>
        <p:nvSpPr>
          <p:cNvPr id="3" name="Text Placeholder 2"/>
          <p:cNvSpPr>
            <a:spLocks noGrp="1"/>
          </p:cNvSpPr>
          <p:nvPr>
            <p:ph type="body" sz="quarter" idx="10"/>
          </p:nvPr>
        </p:nvSpPr>
        <p:spPr>
          <a:xfrm>
            <a:off x="594000" y="3836096"/>
            <a:ext cx="11196000" cy="1464120"/>
          </a:xfrm>
        </p:spPr>
        <p:txBody>
          <a:bodyPr/>
          <a:lstStyle/>
          <a:p>
            <a:r>
              <a:rPr lang="en-US" dirty="0" smtClean="0"/>
              <a:t>The Cloud-virtualized Teleport application is characterized by</a:t>
            </a:r>
          </a:p>
          <a:p>
            <a:pPr lvl="1"/>
            <a:r>
              <a:rPr lang="en-US" dirty="0" smtClean="0"/>
              <a:t>equipment is remotely located, potentially separated by very large distances</a:t>
            </a:r>
          </a:p>
          <a:p>
            <a:pPr lvl="1"/>
            <a:r>
              <a:rPr lang="en-US" dirty="0" smtClean="0"/>
              <a:t>non-dedicated connections with high and variable latency</a:t>
            </a:r>
          </a:p>
          <a:p>
            <a:pPr lvl="1"/>
            <a:r>
              <a:rPr lang="en-US" dirty="0" smtClean="0"/>
              <a:t>no dedicated synchronization plane available, typically no separate control plane used</a:t>
            </a:r>
            <a:endParaRPr lang="en-US" dirty="0"/>
          </a:p>
        </p:txBody>
      </p:sp>
      <p:pic>
        <p:nvPicPr>
          <p:cNvPr id="5" name="Picture 4"/>
          <p:cNvPicPr>
            <a:picLocks noChangeAspect="1"/>
          </p:cNvPicPr>
          <p:nvPr/>
        </p:nvPicPr>
        <p:blipFill>
          <a:blip r:embed="rId2"/>
          <a:stretch>
            <a:fillRect/>
          </a:stretch>
        </p:blipFill>
        <p:spPr>
          <a:xfrm>
            <a:off x="2040563" y="1569680"/>
            <a:ext cx="7286625" cy="1838325"/>
          </a:xfrm>
          <a:prstGeom prst="rect">
            <a:avLst/>
          </a:prstGeom>
        </p:spPr>
      </p:pic>
    </p:spTree>
    <p:extLst>
      <p:ext uri="{BB962C8B-B14F-4D97-AF65-F5344CB8AC3E}">
        <p14:creationId xmlns:p14="http://schemas.microsoft.com/office/powerpoint/2010/main" val="2559029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Architectures: Data, Synchronization, and Control Planes</a:t>
            </a:r>
          </a:p>
        </p:txBody>
      </p:sp>
      <p:sp>
        <p:nvSpPr>
          <p:cNvPr id="3" name="Text Placeholder 2"/>
          <p:cNvSpPr>
            <a:spLocks noGrp="1"/>
          </p:cNvSpPr>
          <p:nvPr>
            <p:ph type="body" sz="quarter" idx="10"/>
          </p:nvPr>
        </p:nvSpPr>
        <p:spPr>
          <a:xfrm>
            <a:off x="594000" y="1234559"/>
            <a:ext cx="11196000" cy="1741119"/>
          </a:xfrm>
        </p:spPr>
        <p:txBody>
          <a:bodyPr/>
          <a:lstStyle/>
          <a:p>
            <a:r>
              <a:rPr lang="en-US" dirty="0" smtClean="0"/>
              <a:t>The Airborne Terminal application is characterized by</a:t>
            </a:r>
          </a:p>
          <a:p>
            <a:pPr lvl="1"/>
            <a:r>
              <a:rPr lang="en-US" dirty="0" smtClean="0"/>
              <a:t>all </a:t>
            </a:r>
            <a:r>
              <a:rPr lang="en-US" dirty="0"/>
              <a:t>equipment </a:t>
            </a:r>
            <a:r>
              <a:rPr lang="en-US" dirty="0" smtClean="0"/>
              <a:t>essentially co-located (within ~10 meters) </a:t>
            </a:r>
            <a:r>
              <a:rPr lang="en-US" dirty="0"/>
              <a:t>with relatively short, dedicated (low latency) connections</a:t>
            </a:r>
          </a:p>
          <a:p>
            <a:pPr lvl="1"/>
            <a:r>
              <a:rPr lang="en-US" dirty="0" smtClean="0"/>
              <a:t>inbound traffic (Rx) is generally larger than outbound (</a:t>
            </a:r>
            <a:r>
              <a:rPr lang="en-US" dirty="0" err="1" smtClean="0"/>
              <a:t>Tx</a:t>
            </a:r>
            <a:r>
              <a:rPr lang="en-US" dirty="0" smtClean="0"/>
              <a:t>)</a:t>
            </a:r>
          </a:p>
          <a:p>
            <a:pPr lvl="1"/>
            <a:r>
              <a:rPr lang="en-US" dirty="0" smtClean="0"/>
              <a:t>synchronization and control planes could be made available</a:t>
            </a:r>
            <a:endParaRPr lang="en-US" dirty="0"/>
          </a:p>
        </p:txBody>
      </p:sp>
      <p:pic>
        <p:nvPicPr>
          <p:cNvPr id="5" name="Picture 4"/>
          <p:cNvPicPr>
            <a:picLocks noChangeAspect="1"/>
          </p:cNvPicPr>
          <p:nvPr/>
        </p:nvPicPr>
        <p:blipFill>
          <a:blip r:embed="rId3"/>
          <a:stretch>
            <a:fillRect/>
          </a:stretch>
        </p:blipFill>
        <p:spPr>
          <a:xfrm>
            <a:off x="4379557" y="2427290"/>
            <a:ext cx="7038975" cy="1914525"/>
          </a:xfrm>
          <a:prstGeom prst="rect">
            <a:avLst/>
          </a:prstGeom>
        </p:spPr>
      </p:pic>
      <p:sp>
        <p:nvSpPr>
          <p:cNvPr id="6" name="Text Placeholder 2"/>
          <p:cNvSpPr txBox="1">
            <a:spLocks/>
          </p:cNvSpPr>
          <p:nvPr/>
        </p:nvSpPr>
        <p:spPr>
          <a:xfrm>
            <a:off x="591852" y="4529407"/>
            <a:ext cx="11196000" cy="1479509"/>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It is clear that creating a single standard that addresses such a wide range of use cases is a large task</a:t>
            </a:r>
          </a:p>
          <a:p>
            <a:r>
              <a:rPr lang="en-US" dirty="0" smtClean="0"/>
              <a:t>The DIFI Consortium started by composing a standard that addresses the formatting of signal data on the data plane</a:t>
            </a:r>
            <a:endParaRPr lang="en-US" dirty="0"/>
          </a:p>
        </p:txBody>
      </p:sp>
    </p:spTree>
    <p:extLst>
      <p:ext uri="{BB962C8B-B14F-4D97-AF65-F5344CB8AC3E}">
        <p14:creationId xmlns:p14="http://schemas.microsoft.com/office/powerpoint/2010/main" val="41083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Digitized Waveform and Symbol Stream Signaling</a:t>
            </a:r>
            <a:endParaRPr lang="en-US" dirty="0"/>
          </a:p>
        </p:txBody>
      </p:sp>
      <p:sp>
        <p:nvSpPr>
          <p:cNvPr id="3" name="Text Placeholder 2"/>
          <p:cNvSpPr>
            <a:spLocks noGrp="1"/>
          </p:cNvSpPr>
          <p:nvPr>
            <p:ph type="body" sz="quarter" idx="10"/>
          </p:nvPr>
        </p:nvSpPr>
        <p:spPr>
          <a:xfrm>
            <a:off x="258951" y="1480392"/>
            <a:ext cx="3618965" cy="1325620"/>
          </a:xfrm>
        </p:spPr>
        <p:txBody>
          <a:bodyPr/>
          <a:lstStyle/>
          <a:p>
            <a:r>
              <a:rPr lang="en-US" dirty="0" smtClean="0"/>
              <a:t>Modern modems use digital modulators the output of which is then converted to an analog L-band signal</a:t>
            </a:r>
          </a:p>
        </p:txBody>
      </p:sp>
      <p:pic>
        <p:nvPicPr>
          <p:cNvPr id="4" name="Picture 3"/>
          <p:cNvPicPr>
            <a:picLocks noChangeAspect="1"/>
          </p:cNvPicPr>
          <p:nvPr/>
        </p:nvPicPr>
        <p:blipFill>
          <a:blip r:embed="rId2"/>
          <a:stretch>
            <a:fillRect/>
          </a:stretch>
        </p:blipFill>
        <p:spPr>
          <a:xfrm>
            <a:off x="3968066" y="1380744"/>
            <a:ext cx="7886700" cy="1431608"/>
          </a:xfrm>
          <a:prstGeom prst="rect">
            <a:avLst/>
          </a:prstGeom>
        </p:spPr>
      </p:pic>
      <p:pic>
        <p:nvPicPr>
          <p:cNvPr id="5" name="Picture 4"/>
          <p:cNvPicPr>
            <a:picLocks noChangeAspect="1"/>
          </p:cNvPicPr>
          <p:nvPr/>
        </p:nvPicPr>
        <p:blipFill>
          <a:blip r:embed="rId3"/>
          <a:stretch>
            <a:fillRect/>
          </a:stretch>
        </p:blipFill>
        <p:spPr>
          <a:xfrm>
            <a:off x="258951" y="3014141"/>
            <a:ext cx="7886700" cy="1431608"/>
          </a:xfrm>
          <a:prstGeom prst="rect">
            <a:avLst/>
          </a:prstGeom>
        </p:spPr>
      </p:pic>
      <p:pic>
        <p:nvPicPr>
          <p:cNvPr id="6" name="Picture 5"/>
          <p:cNvPicPr>
            <a:picLocks noChangeAspect="1"/>
          </p:cNvPicPr>
          <p:nvPr/>
        </p:nvPicPr>
        <p:blipFill>
          <a:blip r:embed="rId4"/>
          <a:stretch>
            <a:fillRect/>
          </a:stretch>
        </p:blipFill>
        <p:spPr>
          <a:xfrm>
            <a:off x="3968066" y="5078608"/>
            <a:ext cx="7886700" cy="1431608"/>
          </a:xfrm>
          <a:prstGeom prst="rect">
            <a:avLst/>
          </a:prstGeom>
        </p:spPr>
      </p:pic>
      <p:sp>
        <p:nvSpPr>
          <p:cNvPr id="7" name="Text Placeholder 2"/>
          <p:cNvSpPr txBox="1">
            <a:spLocks/>
          </p:cNvSpPr>
          <p:nvPr/>
        </p:nvSpPr>
        <p:spPr>
          <a:xfrm>
            <a:off x="8145651" y="2875269"/>
            <a:ext cx="3799265" cy="1941173"/>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conversion to/from the analog domain can be shifted to the edge device (BUC/LNB); signaling is simply a digitized baseband version of the L-band signal</a:t>
            </a:r>
          </a:p>
        </p:txBody>
      </p:sp>
      <p:sp>
        <p:nvSpPr>
          <p:cNvPr id="8" name="Text Placeholder 2"/>
          <p:cNvSpPr txBox="1">
            <a:spLocks/>
          </p:cNvSpPr>
          <p:nvPr/>
        </p:nvSpPr>
        <p:spPr>
          <a:xfrm>
            <a:off x="167426" y="4954093"/>
            <a:ext cx="3618965" cy="1633397"/>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It is possible on the </a:t>
            </a:r>
            <a:r>
              <a:rPr lang="en-US" dirty="0" err="1" smtClean="0"/>
              <a:t>Tx</a:t>
            </a:r>
            <a:r>
              <a:rPr lang="en-US" dirty="0" smtClean="0"/>
              <a:t> side to move the modulator to the BUC, which substantially reduces the data rate on the digital link</a:t>
            </a:r>
            <a:endParaRPr lang="en-US" dirty="0"/>
          </a:p>
        </p:txBody>
      </p:sp>
    </p:spTree>
    <p:extLst>
      <p:ext uri="{BB962C8B-B14F-4D97-AF65-F5344CB8AC3E}">
        <p14:creationId xmlns:p14="http://schemas.microsoft.com/office/powerpoint/2010/main" val="78661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Digitized Waveform and Symbol Stream Signaling</a:t>
            </a:r>
            <a:endParaRPr lang="en-US" dirty="0"/>
          </a:p>
        </p:txBody>
      </p:sp>
      <p:sp>
        <p:nvSpPr>
          <p:cNvPr id="3" name="Text Placeholder 2"/>
          <p:cNvSpPr>
            <a:spLocks noGrp="1"/>
          </p:cNvSpPr>
          <p:nvPr>
            <p:ph type="body" sz="quarter" idx="10"/>
          </p:nvPr>
        </p:nvSpPr>
        <p:spPr>
          <a:xfrm>
            <a:off x="258951" y="1480392"/>
            <a:ext cx="3618965" cy="1325620"/>
          </a:xfrm>
        </p:spPr>
        <p:txBody>
          <a:bodyPr/>
          <a:lstStyle/>
          <a:p>
            <a:r>
              <a:rPr lang="en-US" dirty="0" smtClean="0"/>
              <a:t>Modern modems use digital modulators the output of which is then converted to an analog L-band signal</a:t>
            </a:r>
          </a:p>
        </p:txBody>
      </p:sp>
      <p:pic>
        <p:nvPicPr>
          <p:cNvPr id="4" name="Picture 3"/>
          <p:cNvPicPr>
            <a:picLocks noChangeAspect="1"/>
          </p:cNvPicPr>
          <p:nvPr/>
        </p:nvPicPr>
        <p:blipFill>
          <a:blip r:embed="rId2"/>
          <a:stretch>
            <a:fillRect/>
          </a:stretch>
        </p:blipFill>
        <p:spPr>
          <a:xfrm>
            <a:off x="3968066" y="1380744"/>
            <a:ext cx="7886700" cy="1431608"/>
          </a:xfrm>
          <a:prstGeom prst="rect">
            <a:avLst/>
          </a:prstGeom>
        </p:spPr>
      </p:pic>
      <p:pic>
        <p:nvPicPr>
          <p:cNvPr id="5" name="Picture 4"/>
          <p:cNvPicPr>
            <a:picLocks noChangeAspect="1"/>
          </p:cNvPicPr>
          <p:nvPr/>
        </p:nvPicPr>
        <p:blipFill>
          <a:blip r:embed="rId3"/>
          <a:stretch>
            <a:fillRect/>
          </a:stretch>
        </p:blipFill>
        <p:spPr>
          <a:xfrm>
            <a:off x="258951" y="3014141"/>
            <a:ext cx="7886700" cy="1431608"/>
          </a:xfrm>
          <a:prstGeom prst="rect">
            <a:avLst/>
          </a:prstGeom>
        </p:spPr>
      </p:pic>
      <p:sp>
        <p:nvSpPr>
          <p:cNvPr id="7" name="Text Placeholder 2"/>
          <p:cNvSpPr txBox="1">
            <a:spLocks/>
          </p:cNvSpPr>
          <p:nvPr/>
        </p:nvSpPr>
        <p:spPr>
          <a:xfrm>
            <a:off x="8145651" y="2875269"/>
            <a:ext cx="3799265" cy="1941173"/>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conversion to/from the analog domain can be shifted to the edge device (BUC/LNB); signaling is simply a digitized baseband version of the L-band signal</a:t>
            </a:r>
          </a:p>
        </p:txBody>
      </p:sp>
      <p:sp>
        <p:nvSpPr>
          <p:cNvPr id="8" name="Text Placeholder 2"/>
          <p:cNvSpPr txBox="1">
            <a:spLocks/>
          </p:cNvSpPr>
          <p:nvPr/>
        </p:nvSpPr>
        <p:spPr>
          <a:xfrm>
            <a:off x="167426" y="4954093"/>
            <a:ext cx="11777490" cy="1771896"/>
          </a:xfrm>
          <a:prstGeom prst="rect">
            <a:avLst/>
          </a:prstGeom>
        </p:spPr>
        <p:txBody>
          <a:bodyPr vert="horz" wrap="square" lIns="90000" tIns="46800" rIns="90000" bIns="46800" rtlCol="0">
            <a:spAutoFit/>
          </a:bodyPr>
          <a:lstStyle>
            <a:lvl1pPr marL="288000" indent="-288000" algn="l" defTabSz="914400" rtl="0" eaLnBrk="1" latinLnBrk="0" hangingPunct="1">
              <a:lnSpc>
                <a:spcPct val="100000"/>
              </a:lnSpc>
              <a:spcBef>
                <a:spcPts val="1200"/>
              </a:spcBef>
              <a:buClr>
                <a:srgbClr val="31787B"/>
              </a:buClr>
              <a:buSzPct val="100000"/>
              <a:buFont typeface="Arial" panose="020B0604020202020204" pitchFamily="34" charset="0"/>
              <a:buChar char="•"/>
              <a:defRPr lang="en-US" sz="2000" b="0" kern="1200" smtClean="0">
                <a:solidFill>
                  <a:schemeClr val="tx1"/>
                </a:solidFill>
                <a:latin typeface="+mn-lt"/>
                <a:ea typeface="+mn-ea"/>
                <a:cs typeface="Arial" panose="020B0604020202020204" pitchFamily="34" charset="0"/>
              </a:defRPr>
            </a:lvl1pPr>
            <a:lvl2pPr marL="576000" indent="-288000" algn="l" defTabSz="914400" rtl="0" eaLnBrk="1" latinLnBrk="0" hangingPunct="1">
              <a:lnSpc>
                <a:spcPct val="100000"/>
              </a:lnSpc>
              <a:spcBef>
                <a:spcPts val="600"/>
              </a:spcBef>
              <a:buClr>
                <a:srgbClr val="31787B"/>
              </a:buClr>
              <a:buFont typeface="Courier New" panose="02070309020205020404" pitchFamily="49" charset="0"/>
              <a:buChar char="o"/>
              <a:defRPr lang="en-US" sz="1800" b="0" kern="1200" smtClean="0">
                <a:solidFill>
                  <a:schemeClr val="tx1"/>
                </a:solidFill>
                <a:latin typeface="+mn-lt"/>
                <a:ea typeface="+mn-ea"/>
                <a:cs typeface="Arial" panose="020B0604020202020204" pitchFamily="34" charset="0"/>
              </a:defRPr>
            </a:lvl2pPr>
            <a:lvl3pPr marL="882000" indent="-288000" algn="l" defTabSz="914400" rtl="0" eaLnBrk="1" latinLnBrk="0" hangingPunct="1">
              <a:lnSpc>
                <a:spcPct val="100000"/>
              </a:lnSpc>
              <a:spcBef>
                <a:spcPts val="600"/>
              </a:spcBef>
              <a:buClr>
                <a:srgbClr val="31787B"/>
              </a:buClr>
              <a:buFont typeface="Arial" panose="020B0604020202020204" pitchFamily="34" charset="0"/>
              <a:buChar char="–"/>
              <a:defRPr lang="en-US" sz="1600" b="0" kern="1200" smtClean="0">
                <a:solidFill>
                  <a:schemeClr val="tx1"/>
                </a:solidFill>
                <a:latin typeface="+mn-lt"/>
                <a:ea typeface="+mn-ea"/>
                <a:cs typeface="Arial" panose="020B0604020202020204" pitchFamily="34" charset="0"/>
              </a:defRPr>
            </a:lvl3pPr>
            <a:lvl4pPr marL="11772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smtClean="0">
                <a:solidFill>
                  <a:schemeClr val="tx1"/>
                </a:solidFill>
                <a:latin typeface="+mn-lt"/>
                <a:ea typeface="+mn-ea"/>
                <a:cs typeface="Arial" panose="020B0604020202020204" pitchFamily="34" charset="0"/>
              </a:defRPr>
            </a:lvl4pPr>
            <a:lvl5pPr marL="1476000" indent="-288000" algn="l" defTabSz="914400" rtl="0" eaLnBrk="1" latinLnBrk="0" hangingPunct="1">
              <a:lnSpc>
                <a:spcPct val="100000"/>
              </a:lnSpc>
              <a:spcBef>
                <a:spcPts val="600"/>
              </a:spcBef>
              <a:buClr>
                <a:srgbClr val="31787B"/>
              </a:buClr>
              <a:buFont typeface="Arial" panose="020B0604020202020204" pitchFamily="34" charset="0"/>
              <a:buChar char="–"/>
              <a:defRPr lang="en-US" sz="1400" b="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Symbol Stream is most useful when the </a:t>
            </a:r>
            <a:r>
              <a:rPr lang="en-US" dirty="0" err="1" smtClean="0"/>
              <a:t>Tx</a:t>
            </a:r>
            <a:r>
              <a:rPr lang="en-US" dirty="0" smtClean="0"/>
              <a:t> data rate is very high and significantly higher than the Rx data rate</a:t>
            </a:r>
          </a:p>
          <a:p>
            <a:pPr lvl="1"/>
            <a:r>
              <a:rPr lang="en-US" dirty="0" smtClean="0"/>
              <a:t>Airborne applications have neither of these conditions</a:t>
            </a:r>
          </a:p>
          <a:p>
            <a:pPr lvl="1"/>
            <a:r>
              <a:rPr lang="en-US" dirty="0" smtClean="0"/>
              <a:t>Digitized waveform is completely waveform agnostic </a:t>
            </a:r>
          </a:p>
          <a:p>
            <a:pPr lvl="1">
              <a:buFont typeface="Wingdings" panose="05000000000000000000" pitchFamily="2" charset="2"/>
              <a:buChar char="Ø"/>
            </a:pPr>
            <a:r>
              <a:rPr lang="en-US" b="1" dirty="0" smtClean="0"/>
              <a:t>Digitized waveform is likely to be preferable for airborne terminals</a:t>
            </a:r>
            <a:endParaRPr lang="en-US" b="1" dirty="0"/>
          </a:p>
        </p:txBody>
      </p:sp>
    </p:spTree>
    <p:extLst>
      <p:ext uri="{BB962C8B-B14F-4D97-AF65-F5344CB8AC3E}">
        <p14:creationId xmlns:p14="http://schemas.microsoft.com/office/powerpoint/2010/main" val="11009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Present ISTO-4900 Standard</a:t>
            </a:r>
            <a:endParaRPr lang="en-US" dirty="0"/>
          </a:p>
        </p:txBody>
      </p:sp>
      <p:sp>
        <p:nvSpPr>
          <p:cNvPr id="3" name="Text Placeholder 2"/>
          <p:cNvSpPr>
            <a:spLocks noGrp="1"/>
          </p:cNvSpPr>
          <p:nvPr>
            <p:ph type="body" sz="quarter" idx="10"/>
          </p:nvPr>
        </p:nvSpPr>
        <p:spPr>
          <a:xfrm>
            <a:off x="594000" y="1440000"/>
            <a:ext cx="11196000" cy="5172827"/>
          </a:xfrm>
        </p:spPr>
        <p:txBody>
          <a:bodyPr/>
          <a:lstStyle/>
          <a:p>
            <a:r>
              <a:rPr lang="en-US" dirty="0"/>
              <a:t>The present DIFI standard is a data plane standard, and does not include any </a:t>
            </a:r>
            <a:r>
              <a:rPr lang="en-US" dirty="0" smtClean="0"/>
              <a:t>specification regarding </a:t>
            </a:r>
            <a:r>
              <a:rPr lang="en-US" dirty="0"/>
              <a:t>a control </a:t>
            </a:r>
            <a:r>
              <a:rPr lang="en-US" dirty="0" smtClean="0"/>
              <a:t>plane or </a:t>
            </a:r>
            <a:r>
              <a:rPr lang="en-US" dirty="0"/>
              <a:t>synchronization </a:t>
            </a:r>
            <a:r>
              <a:rPr lang="en-US" dirty="0" smtClean="0"/>
              <a:t>plane</a:t>
            </a:r>
          </a:p>
          <a:p>
            <a:r>
              <a:rPr lang="en-US" dirty="0" smtClean="0"/>
              <a:t>The present standard is a digitized waveform standard, and focuses on how to format digitized waveform data and certain related transmission parameters (e.g., RF center frequency, sample rate, bit depth of the samples, etc.) in data/signal plane packets</a:t>
            </a:r>
          </a:p>
          <a:p>
            <a:r>
              <a:rPr lang="en-US" dirty="0" smtClean="0"/>
              <a:t>The format of the packets follows VITA 49.2 convention (although the VITA 49 standard is very broad, and includes many features not used by the DIFI standard)</a:t>
            </a:r>
          </a:p>
          <a:p>
            <a:endParaRPr lang="en-US" dirty="0"/>
          </a:p>
          <a:p>
            <a:r>
              <a:rPr lang="en-US" dirty="0" smtClean="0"/>
              <a:t>While synchronization is not covered by the present version of the standard, several implementations have been demonstrated, including demo’s using no separate synchronization plane (i.e., using only the data stream for synchronization)</a:t>
            </a:r>
          </a:p>
          <a:p>
            <a:r>
              <a:rPr lang="en-US" dirty="0" smtClean="0"/>
              <a:t>DIFI has stated goals for the coming year to “address deficiencies in the specification” and to “publish additional standards” – inputs from AEEC regarding issues of importance would be timely, and can help guide the prioritization of this ongoing work</a:t>
            </a:r>
            <a:endParaRPr lang="en-US" dirty="0"/>
          </a:p>
        </p:txBody>
      </p:sp>
      <p:sp>
        <p:nvSpPr>
          <p:cNvPr id="4" name="Rectangle 3"/>
          <p:cNvSpPr/>
          <p:nvPr/>
        </p:nvSpPr>
        <p:spPr>
          <a:xfrm>
            <a:off x="746974" y="4134119"/>
            <a:ext cx="10637949" cy="128789"/>
          </a:xfrm>
          <a:prstGeom prst="rect">
            <a:avLst/>
          </a:prstGeom>
          <a:pattFill prst="wdDnDiag">
            <a:fgClr>
              <a:schemeClr val="accent3">
                <a:lumMod val="75000"/>
              </a:schemeClr>
            </a:fgClr>
            <a:bgClr>
              <a:schemeClr val="bg1"/>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669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vestream Corporation">
  <a:themeElements>
    <a:clrScheme name="Wavestream">
      <a:dk1>
        <a:srgbClr val="171717"/>
      </a:dk1>
      <a:lt1>
        <a:srgbClr val="FFFFFF"/>
      </a:lt1>
      <a:dk2>
        <a:srgbClr val="00757A"/>
      </a:dk2>
      <a:lt2>
        <a:srgbClr val="A7A9AC"/>
      </a:lt2>
      <a:accent1>
        <a:srgbClr val="5C6264"/>
      </a:accent1>
      <a:accent2>
        <a:srgbClr val="0D2342"/>
      </a:accent2>
      <a:accent3>
        <a:srgbClr val="26A8CA"/>
      </a:accent3>
      <a:accent4>
        <a:srgbClr val="BD0030"/>
      </a:accent4>
      <a:accent5>
        <a:srgbClr val="E66102"/>
      </a:accent5>
      <a:accent6>
        <a:srgbClr val="F6A32F"/>
      </a:accent6>
      <a:hlink>
        <a:srgbClr val="31787B"/>
      </a:hlink>
      <a:folHlink>
        <a:srgbClr val="A7A9AC"/>
      </a:folHlink>
    </a:clrScheme>
    <a:fontScheme name="Wav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000000"/>
    </a:custClr>
    <a:custClr name="Custom Color 2">
      <a:srgbClr val="9D004C"/>
    </a:custClr>
  </a:custClrLst>
  <a:extLst>
    <a:ext uri="{05A4C25C-085E-4340-85A3-A5531E510DB2}">
      <thm15:themeFamily xmlns:thm15="http://schemas.microsoft.com/office/thememl/2012/main" name="Presentation1" id="{5603CBFA-4AEF-45F4-B963-AB8E9A1BE5E8}" vid="{C1A3DB4F-1541-44AC-A467-D9793F1A6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Wavestream nonproprietary</Template>
  <TotalTime>5333</TotalTime>
  <Words>4235</Words>
  <Application>Microsoft Office PowerPoint</Application>
  <PresentationFormat>Widescreen</PresentationFormat>
  <Paragraphs>250</Paragraphs>
  <Slides>40</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40</vt:i4>
      </vt:variant>
      <vt:variant>
        <vt:lpstr>Custom Shows</vt:lpstr>
      </vt:variant>
      <vt:variant>
        <vt:i4>9</vt:i4>
      </vt:variant>
    </vt:vector>
  </HeadingPairs>
  <TitlesOfParts>
    <vt:vector size="55" baseType="lpstr">
      <vt:lpstr>Arial</vt:lpstr>
      <vt:lpstr>Calibri</vt:lpstr>
      <vt:lpstr>Courier New</vt:lpstr>
      <vt:lpstr>Symbol</vt:lpstr>
      <vt:lpstr>Wingdings</vt:lpstr>
      <vt:lpstr>Wavestream Corporation</vt:lpstr>
      <vt:lpstr>PowerPoint Presentation</vt:lpstr>
      <vt:lpstr>Disclaimer </vt:lpstr>
      <vt:lpstr>How can we help each other?</vt:lpstr>
      <vt:lpstr>Architectures: Data, Synchronization, and Control Planes</vt:lpstr>
      <vt:lpstr>Architectures: Data, Synchronization, and Control Planes</vt:lpstr>
      <vt:lpstr>Architectures: Data, Synchronization, and Control Planes</vt:lpstr>
      <vt:lpstr>Analog, Digitized Waveform and Symbol Stream Signaling</vt:lpstr>
      <vt:lpstr>Analog, Digitized Waveform and Symbol Stream Signaling</vt:lpstr>
      <vt:lpstr>Scope of the Present ISTO-4900 Standard</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Context Packet</vt:lpstr>
      <vt:lpstr>The ISTO-4900 Signal Data Packet</vt:lpstr>
      <vt:lpstr>A Step-by-Step Example</vt:lpstr>
      <vt:lpstr>Fiber Capacity for the Data Stream</vt:lpstr>
      <vt:lpstr>Synchronization and Optional Synch’ and Control Planes</vt:lpstr>
      <vt:lpstr>Synchronization and Optional Synch’ and Control Planes</vt:lpstr>
      <vt:lpstr>A Glimpse at Potential Additions to ISTO-4900</vt:lpstr>
      <vt:lpstr>DIFI Organization</vt:lpstr>
      <vt:lpstr>Questions and Suggestions</vt:lpstr>
      <vt:lpstr>PowerPoint Presentation</vt:lpstr>
      <vt:lpstr>PowerPoint Presentation</vt:lpstr>
      <vt:lpstr>Overview</vt:lpstr>
      <vt:lpstr>Manf &amp; Quality</vt:lpstr>
      <vt:lpstr>Ilities</vt:lpstr>
      <vt:lpstr>Design &amp; Tech</vt:lpstr>
      <vt:lpstr>Special for LEO</vt:lpstr>
      <vt:lpstr>Sig Integrity</vt:lpstr>
      <vt:lpstr>Product Summary</vt:lpstr>
      <vt:lpstr>Product Details</vt:lpstr>
      <vt:lpstr>Memory Effect</vt:lpstr>
    </vt:vector>
  </TitlesOfParts>
  <Company>WAVESTREAM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Rosenberg - Wavestream</dc:creator>
  <cp:lastModifiedBy>Jim Rosenberg - Wavestream</cp:lastModifiedBy>
  <cp:revision>127</cp:revision>
  <dcterms:created xsi:type="dcterms:W3CDTF">2022-03-03T04:43:15Z</dcterms:created>
  <dcterms:modified xsi:type="dcterms:W3CDTF">2022-03-09T17:43:50Z</dcterms:modified>
</cp:coreProperties>
</file>