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61" r:id="rId6"/>
    <p:sldId id="260" r:id="rId7"/>
    <p:sldId id="263" r:id="rId8"/>
    <p:sldId id="264" r:id="rId9"/>
    <p:sldId id="265" r:id="rId10"/>
    <p:sldId id="270" r:id="rId11"/>
    <p:sldId id="267" r:id="rId12"/>
    <p:sldId id="271" r:id="rId13"/>
    <p:sldId id="268"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DEA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119" d="100"/>
          <a:sy n="119" d="100"/>
        </p:scale>
        <p:origin x="13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B74515-79F2-46DA-948D-811A7F350A8A}"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297129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74515-79F2-46DA-948D-811A7F350A8A}"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23376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74515-79F2-46DA-948D-811A7F350A8A}"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312192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74515-79F2-46DA-948D-811A7F350A8A}"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407737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74515-79F2-46DA-948D-811A7F350A8A}"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130061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74515-79F2-46DA-948D-811A7F350A8A}"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127087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74515-79F2-46DA-948D-811A7F350A8A}"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401698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74515-79F2-46DA-948D-811A7F350A8A}"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222738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74515-79F2-46DA-948D-811A7F350A8A}"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2329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B74515-79F2-46DA-948D-811A7F350A8A}"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111394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B74515-79F2-46DA-948D-811A7F350A8A}"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FDBB8-ED4C-490E-9973-6B5ED15C6D16}" type="slidenum">
              <a:rPr lang="en-US" smtClean="0"/>
              <a:t>‹#›</a:t>
            </a:fld>
            <a:endParaRPr lang="en-US"/>
          </a:p>
        </p:txBody>
      </p:sp>
    </p:spTree>
    <p:extLst>
      <p:ext uri="{BB962C8B-B14F-4D97-AF65-F5344CB8AC3E}">
        <p14:creationId xmlns:p14="http://schemas.microsoft.com/office/powerpoint/2010/main" val="392358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74515-79F2-46DA-948D-811A7F350A8A}" type="datetimeFigureOut">
              <a:rPr lang="en-US" smtClean="0"/>
              <a:t>3/2/2022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FDBB8-ED4C-490E-9973-6B5ED15C6D16}" type="slidenum">
              <a:rPr lang="en-US" smtClean="0"/>
              <a:t>‹#›</a:t>
            </a:fld>
            <a:endParaRPr lang="en-US"/>
          </a:p>
        </p:txBody>
      </p:sp>
    </p:spTree>
    <p:extLst>
      <p:ext uri="{BB962C8B-B14F-4D97-AF65-F5344CB8AC3E}">
        <p14:creationId xmlns:p14="http://schemas.microsoft.com/office/powerpoint/2010/main" val="400307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a:t>A792 Fiber Schematic</a:t>
            </a:r>
            <a:endParaRPr lang="en-US"/>
          </a:p>
        </p:txBody>
      </p:sp>
      <p:sp>
        <p:nvSpPr>
          <p:cNvPr id="3" name="Subtitle 2"/>
          <p:cNvSpPr>
            <a:spLocks noGrp="1"/>
          </p:cNvSpPr>
          <p:nvPr>
            <p:ph type="subTitle" idx="1"/>
          </p:nvPr>
        </p:nvSpPr>
        <p:spPr/>
        <p:txBody>
          <a:bodyPr>
            <a:normAutofit lnSpcReduction="10000"/>
          </a:bodyPr>
          <a:lstStyle/>
          <a:p>
            <a:r>
              <a:rPr lang="de-DE" dirty="0"/>
              <a:t>V8  -  </a:t>
            </a:r>
            <a:r>
              <a:rPr lang="de-DE" dirty="0" err="1"/>
              <a:t>routing</a:t>
            </a:r>
            <a:r>
              <a:rPr lang="de-DE" dirty="0"/>
              <a:t> </a:t>
            </a:r>
            <a:r>
              <a:rPr lang="de-DE" dirty="0" err="1"/>
              <a:t>optimization</a:t>
            </a:r>
            <a:r>
              <a:rPr lang="de-DE" dirty="0"/>
              <a:t>, </a:t>
            </a:r>
            <a:r>
              <a:rPr lang="de-DE" dirty="0" err="1"/>
              <a:t>reference</a:t>
            </a:r>
            <a:r>
              <a:rPr lang="de-DE" dirty="0"/>
              <a:t> </a:t>
            </a:r>
            <a:r>
              <a:rPr lang="de-DE" dirty="0" err="1"/>
              <a:t>to</a:t>
            </a:r>
            <a:r>
              <a:rPr lang="de-DE" dirty="0"/>
              <a:t> XLS </a:t>
            </a:r>
            <a:r>
              <a:rPr lang="de-DE" dirty="0" err="1"/>
              <a:t>spreadsheet</a:t>
            </a:r>
            <a:endParaRPr lang="de-DE" dirty="0"/>
          </a:p>
          <a:p>
            <a:r>
              <a:rPr lang="de-DE" dirty="0"/>
              <a:t>V9 – </a:t>
            </a:r>
            <a:r>
              <a:rPr lang="de-DE" dirty="0" err="1"/>
              <a:t>proposal</a:t>
            </a:r>
            <a:r>
              <a:rPr lang="de-DE" dirty="0"/>
              <a:t> </a:t>
            </a:r>
            <a:r>
              <a:rPr lang="de-DE" dirty="0" err="1"/>
              <a:t>removing</a:t>
            </a:r>
            <a:r>
              <a:rPr lang="de-DE" dirty="0"/>
              <a:t> separate </a:t>
            </a:r>
            <a:r>
              <a:rPr lang="de-DE" dirty="0" err="1"/>
              <a:t>ref</a:t>
            </a:r>
            <a:r>
              <a:rPr lang="de-DE" dirty="0"/>
              <a:t> </a:t>
            </a:r>
            <a:r>
              <a:rPr lang="de-DE" dirty="0" err="1"/>
              <a:t>signal</a:t>
            </a:r>
            <a:r>
              <a:rPr lang="de-DE" dirty="0"/>
              <a:t> </a:t>
            </a:r>
            <a:r>
              <a:rPr lang="de-DE" dirty="0" err="1"/>
              <a:t>fibers</a:t>
            </a:r>
            <a:endParaRPr lang="de-DE" dirty="0"/>
          </a:p>
          <a:p>
            <a:endParaRPr lang="de-DE" dirty="0"/>
          </a:p>
          <a:p>
            <a:r>
              <a:rPr lang="de-DE" dirty="0"/>
              <a:t>1.March.2022</a:t>
            </a:r>
            <a:endParaRPr lang="en-US" dirty="0"/>
          </a:p>
        </p:txBody>
      </p:sp>
    </p:spTree>
    <p:extLst>
      <p:ext uri="{BB962C8B-B14F-4D97-AF65-F5344CB8AC3E}">
        <p14:creationId xmlns:p14="http://schemas.microsoft.com/office/powerpoint/2010/main" val="389496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7" name="Straight Arrow Connector 246">
            <a:extLst>
              <a:ext uri="{FF2B5EF4-FFF2-40B4-BE49-F238E27FC236}">
                <a16:creationId xmlns:a16="http://schemas.microsoft.com/office/drawing/2014/main" id="{9FEA188B-631F-2F46-9903-C653EF162A8A}"/>
              </a:ext>
            </a:extLst>
          </p:cNvPr>
          <p:cNvCxnSpPr>
            <a:cxnSpLocks/>
          </p:cNvCxnSpPr>
          <p:nvPr/>
        </p:nvCxnSpPr>
        <p:spPr>
          <a:xfrm flipV="1">
            <a:off x="6419591" y="1575864"/>
            <a:ext cx="0" cy="26551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70" name="Straight Arrow Connector 269">
            <a:extLst>
              <a:ext uri="{FF2B5EF4-FFF2-40B4-BE49-F238E27FC236}">
                <a16:creationId xmlns:a16="http://schemas.microsoft.com/office/drawing/2014/main" id="{9FEA188B-631F-2F46-9903-C653EF162A8A}"/>
              </a:ext>
            </a:extLst>
          </p:cNvPr>
          <p:cNvCxnSpPr>
            <a:cxnSpLocks/>
            <a:endCxn id="151" idx="3"/>
          </p:cNvCxnSpPr>
          <p:nvPr/>
        </p:nvCxnSpPr>
        <p:spPr>
          <a:xfrm flipV="1">
            <a:off x="5857957" y="1728038"/>
            <a:ext cx="13113" cy="124849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69" name="Oval 268"/>
          <p:cNvSpPr/>
          <p:nvPr/>
        </p:nvSpPr>
        <p:spPr>
          <a:xfrm>
            <a:off x="4849380" y="3338279"/>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AC57504A-944F-DB4D-A72C-50A098B32279}"/>
              </a:ext>
            </a:extLst>
          </p:cNvPr>
          <p:cNvSpPr/>
          <p:nvPr/>
        </p:nvSpPr>
        <p:spPr>
          <a:xfrm>
            <a:off x="6137982" y="5556080"/>
            <a:ext cx="5328114"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56" name="Straight Arrow Connector 155">
            <a:extLst>
              <a:ext uri="{FF2B5EF4-FFF2-40B4-BE49-F238E27FC236}">
                <a16:creationId xmlns:a16="http://schemas.microsoft.com/office/drawing/2014/main" id="{9FEA188B-631F-2F46-9903-C653EF162A8A}"/>
              </a:ext>
            </a:extLst>
          </p:cNvPr>
          <p:cNvCxnSpPr>
            <a:cxnSpLocks/>
          </p:cNvCxnSpPr>
          <p:nvPr/>
        </p:nvCxnSpPr>
        <p:spPr>
          <a:xfrm flipV="1">
            <a:off x="4551167" y="4908160"/>
            <a:ext cx="0" cy="64792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9FEA188B-631F-2F46-9903-C653EF162A8A}"/>
              </a:ext>
            </a:extLst>
          </p:cNvPr>
          <p:cNvCxnSpPr>
            <a:cxnSpLocks/>
          </p:cNvCxnSpPr>
          <p:nvPr/>
        </p:nvCxnSpPr>
        <p:spPr>
          <a:xfrm flipH="1">
            <a:off x="4548588" y="4890603"/>
            <a:ext cx="116870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9FEA188B-631F-2F46-9903-C653EF162A8A}"/>
              </a:ext>
            </a:extLst>
          </p:cNvPr>
          <p:cNvCxnSpPr>
            <a:cxnSpLocks/>
          </p:cNvCxnSpPr>
          <p:nvPr/>
        </p:nvCxnSpPr>
        <p:spPr>
          <a:xfrm flipV="1">
            <a:off x="5721914" y="4487249"/>
            <a:ext cx="0" cy="4033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9FEA188B-631F-2F46-9903-C653EF162A8A}"/>
              </a:ext>
            </a:extLst>
          </p:cNvPr>
          <p:cNvCxnSpPr>
            <a:cxnSpLocks/>
          </p:cNvCxnSpPr>
          <p:nvPr/>
        </p:nvCxnSpPr>
        <p:spPr>
          <a:xfrm flipV="1">
            <a:off x="4324021" y="4908160"/>
            <a:ext cx="0" cy="64792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06" name="Straight Arrow Connector 205">
            <a:extLst>
              <a:ext uri="{FF2B5EF4-FFF2-40B4-BE49-F238E27FC236}">
                <a16:creationId xmlns:a16="http://schemas.microsoft.com/office/drawing/2014/main" id="{9FEA188B-631F-2F46-9903-C653EF162A8A}"/>
              </a:ext>
            </a:extLst>
          </p:cNvPr>
          <p:cNvCxnSpPr>
            <a:cxnSpLocks/>
          </p:cNvCxnSpPr>
          <p:nvPr/>
        </p:nvCxnSpPr>
        <p:spPr>
          <a:xfrm flipV="1">
            <a:off x="9056073" y="1609424"/>
            <a:ext cx="0" cy="2456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5894778" y="3429564"/>
            <a:ext cx="0" cy="78095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76873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097629" y="5787498"/>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408549" y="579332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8829677" y="574264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77444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84" name="TextBox 83">
            <a:extLst>
              <a:ext uri="{FF2B5EF4-FFF2-40B4-BE49-F238E27FC236}">
                <a16:creationId xmlns:a16="http://schemas.microsoft.com/office/drawing/2014/main" id="{2C78A21C-2E51-8140-8472-E7B9A7E1FF28}"/>
              </a:ext>
            </a:extLst>
          </p:cNvPr>
          <p:cNvSpPr txBox="1"/>
          <p:nvPr/>
        </p:nvSpPr>
        <p:spPr>
          <a:xfrm>
            <a:off x="994468"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79332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(12)</a:t>
            </a:r>
          </a:p>
        </p:txBody>
      </p:sp>
      <p:sp>
        <p:nvSpPr>
          <p:cNvPr id="37" name="TextBox 36">
            <a:extLst>
              <a:ext uri="{FF2B5EF4-FFF2-40B4-BE49-F238E27FC236}">
                <a16:creationId xmlns:a16="http://schemas.microsoft.com/office/drawing/2014/main" id="{DDFEADD7-39DF-4C4F-BFFE-0B45E3CC5745}"/>
              </a:ext>
            </a:extLst>
          </p:cNvPr>
          <p:cNvSpPr txBox="1"/>
          <p:nvPr/>
        </p:nvSpPr>
        <p:spPr>
          <a:xfrm>
            <a:off x="8806470" y="574922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026836" y="5742641"/>
            <a:ext cx="593305" cy="276999"/>
          </a:xfrm>
          <a:prstGeom prst="rect">
            <a:avLst/>
          </a:prstGeom>
          <a:noFill/>
        </p:spPr>
        <p:txBody>
          <a:bodyPr wrap="square" rtlCol="0">
            <a:spAutoFit/>
          </a:bodyPr>
          <a:lstStyle/>
          <a:p>
            <a:pPr algn="ctr"/>
            <a:r>
              <a:rPr lang="en-US" sz="1200" dirty="0"/>
              <a:t>Tx1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780637"/>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(6)</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4938267" y="579658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188867" y="577780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3" name="TextBox 182">
            <a:extLst>
              <a:ext uri="{FF2B5EF4-FFF2-40B4-BE49-F238E27FC236}">
                <a16:creationId xmlns:a16="http://schemas.microsoft.com/office/drawing/2014/main" id="{32BF7844-9A33-EC45-93FC-343924B71D55}"/>
              </a:ext>
            </a:extLst>
          </p:cNvPr>
          <p:cNvSpPr txBox="1"/>
          <p:nvPr/>
        </p:nvSpPr>
        <p:spPr>
          <a:xfrm>
            <a:off x="3097251" y="5802192"/>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565599" y="580219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840583" y="578341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1" name="TextBox 190">
            <a:extLst>
              <a:ext uri="{FF2B5EF4-FFF2-40B4-BE49-F238E27FC236}">
                <a16:creationId xmlns:a16="http://schemas.microsoft.com/office/drawing/2014/main" id="{9DD970B9-A440-E544-8D83-FD1206E56CC4}"/>
              </a:ext>
            </a:extLst>
          </p:cNvPr>
          <p:cNvSpPr txBox="1"/>
          <p:nvPr/>
        </p:nvSpPr>
        <p:spPr>
          <a:xfrm>
            <a:off x="4358743" y="5789508"/>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v7</a:t>
            </a:r>
          </a:p>
        </p:txBody>
      </p:sp>
      <p:sp>
        <p:nvSpPr>
          <p:cNvPr id="2" name="TextBox 1">
            <a:extLst>
              <a:ext uri="{FF2B5EF4-FFF2-40B4-BE49-F238E27FC236}">
                <a16:creationId xmlns:a16="http://schemas.microsoft.com/office/drawing/2014/main" id="{A8447578-4B0A-134C-B96E-10E176CDB314}"/>
              </a:ext>
            </a:extLst>
          </p:cNvPr>
          <p:cNvSpPr txBox="1"/>
          <p:nvPr/>
        </p:nvSpPr>
        <p:spPr>
          <a:xfrm>
            <a:off x="8774955" y="5974087"/>
            <a:ext cx="779742" cy="261610"/>
          </a:xfrm>
          <a:prstGeom prst="rect">
            <a:avLst/>
          </a:prstGeom>
          <a:noFill/>
        </p:spPr>
        <p:txBody>
          <a:bodyPr wrap="square" rtlCol="0">
            <a:spAutoFit/>
          </a:bodyPr>
          <a:lstStyle/>
          <a:p>
            <a:pPr algn="ctr"/>
            <a:r>
              <a:rPr lang="en-US" sz="1100" dirty="0"/>
              <a:t>ExRad1</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9"/>
            <a:ext cx="0" cy="41424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023447"/>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sp>
        <p:nvSpPr>
          <p:cNvPr id="251" name="TextBox 250"/>
          <p:cNvSpPr txBox="1"/>
          <p:nvPr/>
        </p:nvSpPr>
        <p:spPr>
          <a:xfrm>
            <a:off x="2593647" y="1571456"/>
            <a:ext cx="2589363" cy="369332"/>
          </a:xfrm>
          <a:prstGeom prst="rect">
            <a:avLst/>
          </a:prstGeom>
          <a:noFill/>
        </p:spPr>
        <p:txBody>
          <a:bodyPr wrap="none" rtlCol="0">
            <a:spAutoFit/>
          </a:bodyPr>
          <a:lstStyle/>
          <a:p>
            <a:r>
              <a:rPr lang="en-US" dirty="0"/>
              <a:t>Supplier Antenna harness</a:t>
            </a:r>
          </a:p>
        </p:txBody>
      </p:sp>
      <p:sp>
        <p:nvSpPr>
          <p:cNvPr id="252" name="TextBox 251"/>
          <p:cNvSpPr txBox="1"/>
          <p:nvPr/>
        </p:nvSpPr>
        <p:spPr>
          <a:xfrm>
            <a:off x="1836561" y="5112496"/>
            <a:ext cx="2390078" cy="369332"/>
          </a:xfrm>
          <a:prstGeom prst="rect">
            <a:avLst/>
          </a:prstGeom>
          <a:noFill/>
        </p:spPr>
        <p:txBody>
          <a:bodyPr wrap="none" rtlCol="0">
            <a:spAutoFit/>
          </a:bodyPr>
          <a:lstStyle/>
          <a:p>
            <a:r>
              <a:rPr lang="en-US" dirty="0"/>
              <a:t>Supplier Modem cables</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2026202"/>
            <a:ext cx="0" cy="95033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2" y="2026202"/>
            <a:ext cx="3681247"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6" name="TextBox 255">
            <a:extLst>
              <a:ext uri="{FF2B5EF4-FFF2-40B4-BE49-F238E27FC236}">
                <a16:creationId xmlns:a16="http://schemas.microsoft.com/office/drawing/2014/main" id="{2C78A21C-2E51-8140-8472-E7B9A7E1FF28}"/>
              </a:ext>
            </a:extLst>
          </p:cNvPr>
          <p:cNvSpPr txBox="1"/>
          <p:nvPr/>
        </p:nvSpPr>
        <p:spPr>
          <a:xfrm>
            <a:off x="5264508"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cxnSp>
        <p:nvCxnSpPr>
          <p:cNvPr id="258" name="Straight Arrow Connector 257">
            <a:extLst>
              <a:ext uri="{FF2B5EF4-FFF2-40B4-BE49-F238E27FC236}">
                <a16:creationId xmlns:a16="http://schemas.microsoft.com/office/drawing/2014/main" id="{9FEA188B-631F-2F46-9903-C653EF162A8A}"/>
              </a:ext>
            </a:extLst>
          </p:cNvPr>
          <p:cNvCxnSpPr>
            <a:cxnSpLocks/>
          </p:cNvCxnSpPr>
          <p:nvPr/>
        </p:nvCxnSpPr>
        <p:spPr>
          <a:xfrm flipV="1">
            <a:off x="9273529" y="1618400"/>
            <a:ext cx="0" cy="36338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11402" y="3456859"/>
            <a:ext cx="0" cy="7579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306983" y="4890603"/>
            <a:ext cx="418704" cy="369332"/>
          </a:xfrm>
          <a:prstGeom prst="rect">
            <a:avLst/>
          </a:prstGeom>
          <a:noFill/>
        </p:spPr>
        <p:txBody>
          <a:bodyPr wrap="none" rtlCol="0">
            <a:spAutoFit/>
          </a:bodyPr>
          <a:lstStyle/>
          <a:p>
            <a:r>
              <a:rPr lang="en-US" dirty="0"/>
              <a:t>12</a:t>
            </a:r>
          </a:p>
        </p:txBody>
      </p:sp>
      <p:sp>
        <p:nvSpPr>
          <p:cNvPr id="317" name="TextBox 316"/>
          <p:cNvSpPr txBox="1"/>
          <p:nvPr/>
        </p:nvSpPr>
        <p:spPr>
          <a:xfrm>
            <a:off x="4757856" y="4848770"/>
            <a:ext cx="418704" cy="369332"/>
          </a:xfrm>
          <a:prstGeom prst="rect">
            <a:avLst/>
          </a:prstGeom>
          <a:noFill/>
        </p:spPr>
        <p:txBody>
          <a:bodyPr wrap="none" rtlCol="0">
            <a:spAutoFit/>
          </a:bodyPr>
          <a:lstStyle/>
          <a:p>
            <a:r>
              <a:rPr lang="en-US" dirty="0"/>
              <a:t>12</a:t>
            </a:r>
          </a:p>
        </p:txBody>
      </p:sp>
      <p:sp>
        <p:nvSpPr>
          <p:cNvPr id="318" name="TextBox 317"/>
          <p:cNvSpPr txBox="1"/>
          <p:nvPr/>
        </p:nvSpPr>
        <p:spPr>
          <a:xfrm>
            <a:off x="1772563" y="4863189"/>
            <a:ext cx="301686" cy="369332"/>
          </a:xfrm>
          <a:prstGeom prst="rect">
            <a:avLst/>
          </a:prstGeom>
          <a:noFill/>
        </p:spPr>
        <p:txBody>
          <a:bodyPr wrap="none" rtlCol="0">
            <a:spAutoFit/>
          </a:bodyPr>
          <a:lstStyle/>
          <a:p>
            <a:r>
              <a:rPr lang="en-US" dirty="0"/>
              <a:t>6</a:t>
            </a:r>
          </a:p>
        </p:txBody>
      </p:sp>
      <p:sp>
        <p:nvSpPr>
          <p:cNvPr id="319" name="TextBox 318"/>
          <p:cNvSpPr txBox="1"/>
          <p:nvPr/>
        </p:nvSpPr>
        <p:spPr>
          <a:xfrm>
            <a:off x="1415520" y="1693194"/>
            <a:ext cx="301686" cy="369332"/>
          </a:xfrm>
          <a:prstGeom prst="rect">
            <a:avLst/>
          </a:prstGeom>
          <a:noFill/>
        </p:spPr>
        <p:txBody>
          <a:bodyPr wrap="none" rtlCol="0">
            <a:spAutoFit/>
          </a:bodyPr>
          <a:lstStyle/>
          <a:p>
            <a:r>
              <a:rPr lang="de-DE" dirty="0"/>
              <a:t>8</a:t>
            </a:r>
            <a:endParaRPr lang="en-US" dirty="0"/>
          </a:p>
        </p:txBody>
      </p:sp>
      <p:sp>
        <p:nvSpPr>
          <p:cNvPr id="320" name="TextBox 319"/>
          <p:cNvSpPr txBox="1"/>
          <p:nvPr/>
        </p:nvSpPr>
        <p:spPr>
          <a:xfrm>
            <a:off x="5445841" y="1552454"/>
            <a:ext cx="418704" cy="369332"/>
          </a:xfrm>
          <a:prstGeom prst="rect">
            <a:avLst/>
          </a:prstGeom>
          <a:noFill/>
        </p:spPr>
        <p:txBody>
          <a:bodyPr wrap="none" rtlCol="0">
            <a:spAutoFit/>
          </a:bodyPr>
          <a:lstStyle/>
          <a:p>
            <a:r>
              <a:rPr lang="en-US" dirty="0"/>
              <a:t>12</a:t>
            </a:r>
          </a:p>
        </p:txBody>
      </p:sp>
      <p:sp>
        <p:nvSpPr>
          <p:cNvPr id="321" name="TextBox 320"/>
          <p:cNvSpPr txBox="1"/>
          <p:nvPr/>
        </p:nvSpPr>
        <p:spPr>
          <a:xfrm>
            <a:off x="9347743" y="1604053"/>
            <a:ext cx="301686" cy="369332"/>
          </a:xfrm>
          <a:prstGeom prst="rect">
            <a:avLst/>
          </a:prstGeom>
          <a:noFill/>
        </p:spPr>
        <p:txBody>
          <a:bodyPr wrap="none" rtlCol="0">
            <a:spAutoFit/>
          </a:bodyPr>
          <a:lstStyle/>
          <a:p>
            <a:r>
              <a:rPr lang="en-US" dirty="0"/>
              <a:t>4</a:t>
            </a:r>
          </a:p>
        </p:txBody>
      </p: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3" y="4908160"/>
            <a:ext cx="282229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996682" y="5201587"/>
            <a:ext cx="81915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p:cNvCxnSpPr>
          <p:nvPr/>
        </p:nvCxnSpPr>
        <p:spPr>
          <a:xfrm flipV="1">
            <a:off x="6427387" y="1973385"/>
            <a:ext cx="0" cy="100314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9FEA188B-631F-2F46-9903-C653EF162A8A}"/>
              </a:ext>
            </a:extLst>
          </p:cNvPr>
          <p:cNvCxnSpPr>
            <a:cxnSpLocks/>
          </p:cNvCxnSpPr>
          <p:nvPr/>
        </p:nvCxnSpPr>
        <p:spPr>
          <a:xfrm flipH="1">
            <a:off x="6425332" y="1981780"/>
            <a:ext cx="2847316" cy="311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425331" y="2592183"/>
            <a:ext cx="301686" cy="369332"/>
          </a:xfrm>
          <a:prstGeom prst="rect">
            <a:avLst/>
          </a:prstGeom>
          <a:noFill/>
        </p:spPr>
        <p:txBody>
          <a:bodyPr wrap="none" rtlCol="0">
            <a:spAutoFit/>
          </a:bodyPr>
          <a:lstStyle/>
          <a:p>
            <a:r>
              <a:rPr lang="en-US" dirty="0"/>
              <a:t>4</a:t>
            </a:r>
          </a:p>
        </p:txBody>
      </p:sp>
      <p:sp>
        <p:nvSpPr>
          <p:cNvPr id="126" name="TextBox 125"/>
          <p:cNvSpPr txBox="1"/>
          <p:nvPr/>
        </p:nvSpPr>
        <p:spPr>
          <a:xfrm>
            <a:off x="5062403" y="2509703"/>
            <a:ext cx="301686" cy="369332"/>
          </a:xfrm>
          <a:prstGeom prst="rect">
            <a:avLst/>
          </a:prstGeom>
          <a:noFill/>
        </p:spPr>
        <p:txBody>
          <a:bodyPr wrap="none" rtlCol="0">
            <a:spAutoFit/>
          </a:bodyPr>
          <a:lstStyle/>
          <a:p>
            <a:r>
              <a:rPr lang="en-US" dirty="0"/>
              <a:t>8</a:t>
            </a:r>
          </a:p>
        </p:txBody>
      </p:sp>
      <p:sp>
        <p:nvSpPr>
          <p:cNvPr id="131" name="Rectangle 130"/>
          <p:cNvSpPr/>
          <p:nvPr/>
        </p:nvSpPr>
        <p:spPr>
          <a:xfrm rot="5400000">
            <a:off x="5662510" y="431589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5396714" y="280630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5937426" y="430120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3969313" y="2938474"/>
            <a:ext cx="1494401" cy="369332"/>
          </a:xfrm>
          <a:prstGeom prst="rect">
            <a:avLst/>
          </a:prstGeom>
          <a:noFill/>
        </p:spPr>
        <p:txBody>
          <a:bodyPr wrap="square" rtlCol="0">
            <a:spAutoFit/>
          </a:bodyPr>
          <a:lstStyle/>
          <a:p>
            <a:r>
              <a:rPr lang="en-US" dirty="0"/>
              <a:t>A836A </a:t>
            </a:r>
          </a:p>
        </p:txBody>
      </p:sp>
      <p:cxnSp>
        <p:nvCxnSpPr>
          <p:cNvPr id="230" name="Straight Connector 229"/>
          <p:cNvCxnSpPr/>
          <p:nvPr/>
        </p:nvCxnSpPr>
        <p:spPr>
          <a:xfrm flipV="1">
            <a:off x="6066315" y="4087420"/>
            <a:ext cx="1500335" cy="85893"/>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6" name="TextBox 145"/>
          <p:cNvSpPr txBox="1"/>
          <p:nvPr/>
        </p:nvSpPr>
        <p:spPr>
          <a:xfrm>
            <a:off x="544316" y="2780244"/>
            <a:ext cx="2251700" cy="646331"/>
          </a:xfrm>
          <a:prstGeom prst="rect">
            <a:avLst/>
          </a:prstGeom>
          <a:noFill/>
        </p:spPr>
        <p:txBody>
          <a:bodyPr wrap="square" rtlCol="0">
            <a:spAutoFit/>
          </a:bodyPr>
          <a:lstStyle/>
          <a:p>
            <a:r>
              <a:rPr lang="de-DE" dirty="0" err="1"/>
              <a:t>Full</a:t>
            </a:r>
            <a:r>
              <a:rPr lang="de-DE" dirty="0"/>
              <a:t> </a:t>
            </a:r>
            <a:r>
              <a:rPr lang="de-DE" dirty="0" err="1"/>
              <a:t>feature</a:t>
            </a:r>
            <a:r>
              <a:rPr lang="de-DE" dirty="0"/>
              <a:t>, </a:t>
            </a:r>
            <a:r>
              <a:rPr lang="de-DE" dirty="0" err="1"/>
              <a:t>incl</a:t>
            </a:r>
            <a:r>
              <a:rPr lang="de-DE" dirty="0"/>
              <a:t> Ext Radio </a:t>
            </a:r>
            <a:r>
              <a:rPr lang="de-DE" dirty="0" err="1"/>
              <a:t>and</a:t>
            </a:r>
            <a:r>
              <a:rPr lang="de-DE" dirty="0"/>
              <a:t> 2x AMU</a:t>
            </a:r>
          </a:p>
        </p:txBody>
      </p:sp>
      <p:sp>
        <p:nvSpPr>
          <p:cNvPr id="147" name="Rectangle 146"/>
          <p:cNvSpPr/>
          <p:nvPr/>
        </p:nvSpPr>
        <p:spPr>
          <a:xfrm rot="5400000">
            <a:off x="1419696" y="54052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5806695" y="155667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rot="5400000">
            <a:off x="9208274" y="1567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1733794"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5806695" y="155668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1733794"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rot="5400000">
            <a:off x="9208274" y="156742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rot="5400000">
            <a:off x="5806695" y="155668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1733794"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rot="5400000">
            <a:off x="1419696" y="54052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rot="5400000">
            <a:off x="9208274" y="156742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rot="5400000">
            <a:off x="5806695" y="155668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1733794"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p:cNvSpPr/>
          <p:nvPr/>
        </p:nvSpPr>
        <p:spPr>
          <a:xfrm rot="5400000">
            <a:off x="4263280"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rot="5400000">
            <a:off x="1419696" y="54052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Rectangle 175"/>
          <p:cNvSpPr/>
          <p:nvPr/>
        </p:nvSpPr>
        <p:spPr>
          <a:xfrm rot="5400000">
            <a:off x="9208274" y="156742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p:cNvSpPr/>
          <p:nvPr/>
        </p:nvSpPr>
        <p:spPr>
          <a:xfrm rot="5400000">
            <a:off x="5806695" y="15566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1733794"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p:cNvSpPr/>
          <p:nvPr/>
        </p:nvSpPr>
        <p:spPr>
          <a:xfrm rot="5400000">
            <a:off x="448880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rot="5400000">
            <a:off x="1419696"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p:cNvSpPr/>
          <p:nvPr/>
        </p:nvSpPr>
        <p:spPr>
          <a:xfrm rot="5400000">
            <a:off x="9208274" y="156742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rot="5400000">
            <a:off x="5806695" y="15566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1733794" y="157789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201" name="Rectangle 200"/>
          <p:cNvSpPr/>
          <p:nvPr/>
        </p:nvSpPr>
        <p:spPr>
          <a:xfrm rot="5400000">
            <a:off x="8986199" y="156731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2" name="Straight Arrow Connector 201">
            <a:extLst>
              <a:ext uri="{FF2B5EF4-FFF2-40B4-BE49-F238E27FC236}">
                <a16:creationId xmlns:a16="http://schemas.microsoft.com/office/drawing/2014/main" id="{9FEA188B-631F-2F46-9903-C653EF162A8A}"/>
              </a:ext>
            </a:extLst>
          </p:cNvPr>
          <p:cNvCxnSpPr>
            <a:cxnSpLocks/>
          </p:cNvCxnSpPr>
          <p:nvPr/>
        </p:nvCxnSpPr>
        <p:spPr>
          <a:xfrm flipH="1">
            <a:off x="6416984" y="1843058"/>
            <a:ext cx="2639089" cy="1912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08" name="Rounded Rectangle 20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9" name="Rounded Rectangle 20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2" name="TextBox 211">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14" name="TextBox 213">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15" name="TextBox 214">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16" name="TextBox 215">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17" name="TextBox 216">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218" name="TextBox 217">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cxnSp>
        <p:nvCxnSpPr>
          <p:cNvPr id="224" name="Straight Arrow Connector 223">
            <a:extLst>
              <a:ext uri="{FF2B5EF4-FFF2-40B4-BE49-F238E27FC236}">
                <a16:creationId xmlns:a16="http://schemas.microsoft.com/office/drawing/2014/main" id="{9FEA188B-631F-2F46-9903-C653EF162A8A}"/>
              </a:ext>
            </a:extLst>
          </p:cNvPr>
          <p:cNvCxnSpPr>
            <a:cxnSpLocks/>
          </p:cNvCxnSpPr>
          <p:nvPr/>
        </p:nvCxnSpPr>
        <p:spPr>
          <a:xfrm flipV="1">
            <a:off x="5996682" y="4487249"/>
            <a:ext cx="0" cy="71433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EA188B-631F-2F46-9903-C653EF162A8A}"/>
              </a:ext>
            </a:extLst>
          </p:cNvPr>
          <p:cNvCxnSpPr>
            <a:cxnSpLocks/>
          </p:cNvCxnSpPr>
          <p:nvPr/>
        </p:nvCxnSpPr>
        <p:spPr>
          <a:xfrm flipV="1">
            <a:off x="5996682"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9FEA188B-631F-2F46-9903-C653EF162A8A}"/>
              </a:ext>
            </a:extLst>
          </p:cNvPr>
          <p:cNvCxnSpPr>
            <a:cxnSpLocks/>
          </p:cNvCxnSpPr>
          <p:nvPr/>
        </p:nvCxnSpPr>
        <p:spPr>
          <a:xfrm flipV="1">
            <a:off x="5717288"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9FEA188B-631F-2F46-9903-C653EF162A8A}"/>
              </a:ext>
            </a:extLst>
          </p:cNvPr>
          <p:cNvCxnSpPr>
            <a:cxnSpLocks/>
          </p:cNvCxnSpPr>
          <p:nvPr/>
        </p:nvCxnSpPr>
        <p:spPr>
          <a:xfrm flipH="1" flipV="1">
            <a:off x="5894778" y="4210522"/>
            <a:ext cx="101904" cy="429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9FEA188B-631F-2F46-9903-C653EF162A8A}"/>
              </a:ext>
            </a:extLst>
          </p:cNvPr>
          <p:cNvCxnSpPr>
            <a:cxnSpLocks/>
          </p:cNvCxnSpPr>
          <p:nvPr/>
        </p:nvCxnSpPr>
        <p:spPr>
          <a:xfrm flipH="1">
            <a:off x="5709499" y="4205188"/>
            <a:ext cx="109737" cy="1600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5253575" y="4408184"/>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Rectangle 247"/>
          <p:cNvSpPr/>
          <p:nvPr/>
        </p:nvSpPr>
        <p:spPr>
          <a:xfrm rot="5400000">
            <a:off x="6373439" y="156433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1" name="TextBox 260"/>
          <p:cNvSpPr txBox="1"/>
          <p:nvPr/>
        </p:nvSpPr>
        <p:spPr>
          <a:xfrm>
            <a:off x="6483329" y="1538841"/>
            <a:ext cx="301686" cy="369332"/>
          </a:xfrm>
          <a:prstGeom prst="rect">
            <a:avLst/>
          </a:prstGeom>
          <a:noFill/>
        </p:spPr>
        <p:txBody>
          <a:bodyPr wrap="none" rtlCol="0">
            <a:spAutoFit/>
          </a:bodyPr>
          <a:lstStyle/>
          <a:p>
            <a:r>
              <a:rPr lang="en-US" dirty="0"/>
              <a:t>2</a:t>
            </a:r>
          </a:p>
        </p:txBody>
      </p:sp>
      <p:sp>
        <p:nvSpPr>
          <p:cNvPr id="219" name="Rounded Rectangle 218">
            <a:extLst>
              <a:ext uri="{FF2B5EF4-FFF2-40B4-BE49-F238E27FC236}">
                <a16:creationId xmlns:a16="http://schemas.microsoft.com/office/drawing/2014/main" id="{760B7A87-A03B-E54A-9BF0-EA3442DD1B3F}"/>
              </a:ext>
            </a:extLst>
          </p:cNvPr>
          <p:cNvSpPr/>
          <p:nvPr/>
        </p:nvSpPr>
        <p:spPr>
          <a:xfrm>
            <a:off x="2730757" y="1211995"/>
            <a:ext cx="610251" cy="1953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0" name="Rounded Rectangle 219">
            <a:extLst>
              <a:ext uri="{FF2B5EF4-FFF2-40B4-BE49-F238E27FC236}">
                <a16:creationId xmlns:a16="http://schemas.microsoft.com/office/drawing/2014/main" id="{760B7A87-A03B-E54A-9BF0-EA3442DD1B3F}"/>
              </a:ext>
            </a:extLst>
          </p:cNvPr>
          <p:cNvSpPr/>
          <p:nvPr/>
        </p:nvSpPr>
        <p:spPr>
          <a:xfrm>
            <a:off x="6996682" y="1221788"/>
            <a:ext cx="610251" cy="23787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1" name="Rounded Rectangle 220">
            <a:extLst>
              <a:ext uri="{FF2B5EF4-FFF2-40B4-BE49-F238E27FC236}">
                <a16:creationId xmlns:a16="http://schemas.microsoft.com/office/drawing/2014/main" id="{A480480C-432F-3148-973F-98D147A02B38}"/>
              </a:ext>
            </a:extLst>
          </p:cNvPr>
          <p:cNvSpPr/>
          <p:nvPr/>
        </p:nvSpPr>
        <p:spPr>
          <a:xfrm>
            <a:off x="8367866" y="421791"/>
            <a:ext cx="1619274" cy="119864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2" name="TextBox 221">
            <a:extLst>
              <a:ext uri="{FF2B5EF4-FFF2-40B4-BE49-F238E27FC236}">
                <a16:creationId xmlns:a16="http://schemas.microsoft.com/office/drawing/2014/main" id="{4E8B116A-9045-664C-B315-1595ECB39AB1}"/>
              </a:ext>
            </a:extLst>
          </p:cNvPr>
          <p:cNvSpPr txBox="1"/>
          <p:nvPr/>
        </p:nvSpPr>
        <p:spPr>
          <a:xfrm>
            <a:off x="8504682" y="531155"/>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229" name="TextBox 228">
            <a:extLst>
              <a:ext uri="{FF2B5EF4-FFF2-40B4-BE49-F238E27FC236}">
                <a16:creationId xmlns:a16="http://schemas.microsoft.com/office/drawing/2014/main" id="{EBFD0D86-50C2-0145-8BF3-608577357E70}"/>
              </a:ext>
            </a:extLst>
          </p:cNvPr>
          <p:cNvSpPr txBox="1"/>
          <p:nvPr/>
        </p:nvSpPr>
        <p:spPr>
          <a:xfrm>
            <a:off x="8674043" y="923700"/>
            <a:ext cx="399148" cy="276999"/>
          </a:xfrm>
          <a:prstGeom prst="rect">
            <a:avLst/>
          </a:prstGeom>
          <a:noFill/>
        </p:spPr>
        <p:txBody>
          <a:bodyPr wrap="none" rtlCol="0">
            <a:spAutoFit/>
          </a:bodyPr>
          <a:lstStyle/>
          <a:p>
            <a:pPr algn="ctr"/>
            <a:r>
              <a:rPr lang="en-US" sz="1200" dirty="0"/>
              <a:t>Tx1</a:t>
            </a:r>
          </a:p>
        </p:txBody>
      </p:sp>
      <p:sp>
        <p:nvSpPr>
          <p:cNvPr id="231" name="TextBox 230">
            <a:extLst>
              <a:ext uri="{FF2B5EF4-FFF2-40B4-BE49-F238E27FC236}">
                <a16:creationId xmlns:a16="http://schemas.microsoft.com/office/drawing/2014/main" id="{9EA32693-0FFE-FF4E-899A-ECFE63AE2166}"/>
              </a:ext>
            </a:extLst>
          </p:cNvPr>
          <p:cNvSpPr txBox="1"/>
          <p:nvPr/>
        </p:nvSpPr>
        <p:spPr>
          <a:xfrm>
            <a:off x="8854575" y="930066"/>
            <a:ext cx="662624" cy="276999"/>
          </a:xfrm>
          <a:prstGeom prst="rect">
            <a:avLst/>
          </a:prstGeom>
          <a:noFill/>
        </p:spPr>
        <p:txBody>
          <a:bodyPr wrap="square" rtlCol="0">
            <a:spAutoFit/>
          </a:bodyPr>
          <a:lstStyle/>
          <a:p>
            <a:pPr algn="ctr"/>
            <a:r>
              <a:rPr lang="en-US" sz="1200" dirty="0"/>
              <a:t>Rx1</a:t>
            </a:r>
          </a:p>
        </p:txBody>
      </p:sp>
      <p:sp>
        <p:nvSpPr>
          <p:cNvPr id="236" name="TextBox 235"/>
          <p:cNvSpPr txBox="1"/>
          <p:nvPr/>
        </p:nvSpPr>
        <p:spPr>
          <a:xfrm>
            <a:off x="8330056" y="1206888"/>
            <a:ext cx="1074911" cy="338554"/>
          </a:xfrm>
          <a:prstGeom prst="rect">
            <a:avLst/>
          </a:prstGeom>
          <a:noFill/>
        </p:spPr>
        <p:txBody>
          <a:bodyPr wrap="square" rtlCol="0">
            <a:spAutoFit/>
          </a:bodyPr>
          <a:lstStyle/>
          <a:p>
            <a:r>
              <a:rPr lang="en-US" sz="1600" dirty="0"/>
              <a:t>D38999</a:t>
            </a:r>
          </a:p>
        </p:txBody>
      </p:sp>
      <p:sp>
        <p:nvSpPr>
          <p:cNvPr id="238" name="TextBox 237"/>
          <p:cNvSpPr txBox="1"/>
          <p:nvPr/>
        </p:nvSpPr>
        <p:spPr>
          <a:xfrm>
            <a:off x="7522563" y="3927089"/>
            <a:ext cx="2025240" cy="338554"/>
          </a:xfrm>
          <a:prstGeom prst="rect">
            <a:avLst/>
          </a:prstGeom>
          <a:noFill/>
        </p:spPr>
        <p:txBody>
          <a:bodyPr wrap="square" rtlCol="0">
            <a:spAutoFit/>
          </a:bodyPr>
          <a:lstStyle/>
          <a:p>
            <a:r>
              <a:rPr lang="en-US" sz="1600" dirty="0"/>
              <a:t>Arinc801 (EN4644)</a:t>
            </a:r>
          </a:p>
        </p:txBody>
      </p:sp>
      <p:sp>
        <p:nvSpPr>
          <p:cNvPr id="246" name="TextBox 245"/>
          <p:cNvSpPr txBox="1"/>
          <p:nvPr/>
        </p:nvSpPr>
        <p:spPr>
          <a:xfrm>
            <a:off x="6888150" y="5216893"/>
            <a:ext cx="2025240" cy="338554"/>
          </a:xfrm>
          <a:prstGeom prst="rect">
            <a:avLst/>
          </a:prstGeom>
          <a:noFill/>
        </p:spPr>
        <p:txBody>
          <a:bodyPr wrap="square" rtlCol="0">
            <a:spAutoFit/>
          </a:bodyPr>
          <a:lstStyle/>
          <a:p>
            <a:r>
              <a:rPr lang="en-US" sz="1600" dirty="0"/>
              <a:t>Arinc600</a:t>
            </a:r>
          </a:p>
        </p:txBody>
      </p:sp>
      <p:sp>
        <p:nvSpPr>
          <p:cNvPr id="250" name="TextBox 249"/>
          <p:cNvSpPr txBox="1"/>
          <p:nvPr/>
        </p:nvSpPr>
        <p:spPr>
          <a:xfrm>
            <a:off x="4632751" y="5269339"/>
            <a:ext cx="2025240" cy="338554"/>
          </a:xfrm>
          <a:prstGeom prst="rect">
            <a:avLst/>
          </a:prstGeom>
          <a:noFill/>
        </p:spPr>
        <p:txBody>
          <a:bodyPr wrap="square" rtlCol="0">
            <a:spAutoFit/>
          </a:bodyPr>
          <a:lstStyle/>
          <a:p>
            <a:r>
              <a:rPr lang="en-US" sz="1600" dirty="0"/>
              <a:t>Arinc600</a:t>
            </a:r>
          </a:p>
        </p:txBody>
      </p:sp>
      <p:sp>
        <p:nvSpPr>
          <p:cNvPr id="265" name="TextBox 264"/>
          <p:cNvSpPr txBox="1"/>
          <p:nvPr/>
        </p:nvSpPr>
        <p:spPr>
          <a:xfrm>
            <a:off x="504602" y="5248080"/>
            <a:ext cx="2025240" cy="338554"/>
          </a:xfrm>
          <a:prstGeom prst="rect">
            <a:avLst/>
          </a:prstGeom>
          <a:noFill/>
        </p:spPr>
        <p:txBody>
          <a:bodyPr wrap="square" rtlCol="0">
            <a:spAutoFit/>
          </a:bodyPr>
          <a:lstStyle/>
          <a:p>
            <a:r>
              <a:rPr lang="en-US" sz="1600" dirty="0"/>
              <a:t>Arinc600</a:t>
            </a:r>
          </a:p>
        </p:txBody>
      </p:sp>
      <p:sp>
        <p:nvSpPr>
          <p:cNvPr id="266" name="TextBox 265"/>
          <p:cNvSpPr txBox="1"/>
          <p:nvPr/>
        </p:nvSpPr>
        <p:spPr>
          <a:xfrm>
            <a:off x="1390327" y="1323336"/>
            <a:ext cx="873529" cy="338554"/>
          </a:xfrm>
          <a:prstGeom prst="rect">
            <a:avLst/>
          </a:prstGeom>
          <a:noFill/>
        </p:spPr>
        <p:txBody>
          <a:bodyPr wrap="square" rtlCol="0">
            <a:spAutoFit/>
          </a:bodyPr>
          <a:lstStyle/>
          <a:p>
            <a:r>
              <a:rPr lang="en-US" sz="1600" dirty="0"/>
              <a:t>D38999</a:t>
            </a:r>
          </a:p>
        </p:txBody>
      </p:sp>
      <p:sp>
        <p:nvSpPr>
          <p:cNvPr id="268" name="TextBox 267"/>
          <p:cNvSpPr txBox="1"/>
          <p:nvPr/>
        </p:nvSpPr>
        <p:spPr>
          <a:xfrm>
            <a:off x="6103226" y="1312757"/>
            <a:ext cx="926685" cy="338554"/>
          </a:xfrm>
          <a:prstGeom prst="rect">
            <a:avLst/>
          </a:prstGeom>
          <a:noFill/>
        </p:spPr>
        <p:txBody>
          <a:bodyPr wrap="square" rtlCol="0">
            <a:spAutoFit/>
          </a:bodyPr>
          <a:lstStyle/>
          <a:p>
            <a:r>
              <a:rPr lang="en-US" sz="1600" dirty="0"/>
              <a:t>D38999</a:t>
            </a:r>
          </a:p>
        </p:txBody>
      </p:sp>
      <p:sp>
        <p:nvSpPr>
          <p:cNvPr id="271" name="Rectangle 270"/>
          <p:cNvSpPr/>
          <p:nvPr/>
        </p:nvSpPr>
        <p:spPr>
          <a:xfrm rot="5400000">
            <a:off x="5795137" y="280631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2" name="TextBox 271"/>
          <p:cNvSpPr txBox="1"/>
          <p:nvPr/>
        </p:nvSpPr>
        <p:spPr>
          <a:xfrm>
            <a:off x="5858559" y="2529092"/>
            <a:ext cx="418704" cy="369332"/>
          </a:xfrm>
          <a:prstGeom prst="rect">
            <a:avLst/>
          </a:prstGeom>
          <a:noFill/>
        </p:spPr>
        <p:txBody>
          <a:bodyPr wrap="none" rtlCol="0">
            <a:spAutoFit/>
          </a:bodyPr>
          <a:lstStyle/>
          <a:p>
            <a:r>
              <a:rPr lang="de-DE" dirty="0"/>
              <a:t>12</a:t>
            </a:r>
            <a:endParaRPr lang="en-US" dirty="0"/>
          </a:p>
        </p:txBody>
      </p:sp>
      <p:sp>
        <p:nvSpPr>
          <p:cNvPr id="273" name="TextBox 272"/>
          <p:cNvSpPr txBox="1"/>
          <p:nvPr/>
        </p:nvSpPr>
        <p:spPr>
          <a:xfrm>
            <a:off x="5184681" y="3345429"/>
            <a:ext cx="635110" cy="369332"/>
          </a:xfrm>
          <a:prstGeom prst="rect">
            <a:avLst/>
          </a:prstGeom>
          <a:noFill/>
        </p:spPr>
        <p:txBody>
          <a:bodyPr wrap="none" rtlCol="0">
            <a:spAutoFit/>
          </a:bodyPr>
          <a:lstStyle/>
          <a:p>
            <a:r>
              <a:rPr lang="en-US" dirty="0"/>
              <a:t>2x12</a:t>
            </a:r>
          </a:p>
        </p:txBody>
      </p:sp>
      <p:sp>
        <p:nvSpPr>
          <p:cNvPr id="274" name="TextBox 273"/>
          <p:cNvSpPr txBox="1"/>
          <p:nvPr/>
        </p:nvSpPr>
        <p:spPr>
          <a:xfrm>
            <a:off x="4308613" y="3582634"/>
            <a:ext cx="1494401" cy="646331"/>
          </a:xfrm>
          <a:prstGeom prst="rect">
            <a:avLst/>
          </a:prstGeom>
          <a:noFill/>
        </p:spPr>
        <p:txBody>
          <a:bodyPr wrap="square" rtlCol="0">
            <a:spAutoFit/>
          </a:bodyPr>
          <a:lstStyle/>
          <a:p>
            <a:r>
              <a:rPr lang="en-US" dirty="0"/>
              <a:t>Aircraft provisioning</a:t>
            </a:r>
          </a:p>
        </p:txBody>
      </p:sp>
      <p:cxnSp>
        <p:nvCxnSpPr>
          <p:cNvPr id="275" name="Straight Connector 274"/>
          <p:cNvCxnSpPr/>
          <p:nvPr/>
        </p:nvCxnSpPr>
        <p:spPr>
          <a:xfrm>
            <a:off x="6053817" y="3456859"/>
            <a:ext cx="1512833" cy="630561"/>
          </a:xfrm>
          <a:prstGeom prst="line">
            <a:avLst/>
          </a:prstGeom>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rot="5400000">
            <a:off x="6355609" y="280631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extBox 231"/>
          <p:cNvSpPr txBox="1"/>
          <p:nvPr/>
        </p:nvSpPr>
        <p:spPr>
          <a:xfrm>
            <a:off x="8592937" y="1519518"/>
            <a:ext cx="301686" cy="369332"/>
          </a:xfrm>
          <a:prstGeom prst="rect">
            <a:avLst/>
          </a:prstGeom>
          <a:noFill/>
        </p:spPr>
        <p:txBody>
          <a:bodyPr wrap="none" rtlCol="0">
            <a:spAutoFit/>
          </a:bodyPr>
          <a:lstStyle/>
          <a:p>
            <a:r>
              <a:rPr lang="en-US" dirty="0"/>
              <a:t>2</a:t>
            </a:r>
          </a:p>
        </p:txBody>
      </p:sp>
      <p:sp>
        <p:nvSpPr>
          <p:cNvPr id="10" name="Arc 9"/>
          <p:cNvSpPr/>
          <p:nvPr/>
        </p:nvSpPr>
        <p:spPr>
          <a:xfrm flipV="1">
            <a:off x="4313459" y="5354202"/>
            <a:ext cx="238734" cy="408363"/>
          </a:xfrm>
          <a:prstGeom prst="arc">
            <a:avLst>
              <a:gd name="adj1" fmla="val 10734847"/>
              <a:gd name="adj2" fmla="val 0"/>
            </a:avLst>
          </a:prstGeom>
          <a:ln w="28575">
            <a:solidFill>
              <a:srgbClr val="7030A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Arc 233"/>
          <p:cNvSpPr/>
          <p:nvPr/>
        </p:nvSpPr>
        <p:spPr>
          <a:xfrm rot="10800000" flipV="1">
            <a:off x="9046641" y="1401794"/>
            <a:ext cx="238734" cy="408363"/>
          </a:xfrm>
          <a:prstGeom prst="arc">
            <a:avLst>
              <a:gd name="adj1" fmla="val 10734847"/>
              <a:gd name="adj2" fmla="val 0"/>
            </a:avLst>
          </a:prstGeom>
          <a:ln w="28575">
            <a:solidFill>
              <a:srgbClr val="7030A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TextBox 234"/>
          <p:cNvSpPr txBox="1"/>
          <p:nvPr/>
        </p:nvSpPr>
        <p:spPr>
          <a:xfrm>
            <a:off x="9268908" y="1181488"/>
            <a:ext cx="301686" cy="369332"/>
          </a:xfrm>
          <a:prstGeom prst="rect">
            <a:avLst/>
          </a:prstGeom>
          <a:noFill/>
        </p:spPr>
        <p:txBody>
          <a:bodyPr wrap="none" rtlCol="0">
            <a:spAutoFit/>
          </a:bodyPr>
          <a:lstStyle/>
          <a:p>
            <a:r>
              <a:rPr lang="en-US" dirty="0"/>
              <a:t>2</a:t>
            </a:r>
          </a:p>
        </p:txBody>
      </p:sp>
      <p:sp>
        <p:nvSpPr>
          <p:cNvPr id="259" name="TextBox 258"/>
          <p:cNvSpPr txBox="1"/>
          <p:nvPr/>
        </p:nvSpPr>
        <p:spPr>
          <a:xfrm>
            <a:off x="3974837" y="5512267"/>
            <a:ext cx="301686" cy="369332"/>
          </a:xfrm>
          <a:prstGeom prst="rect">
            <a:avLst/>
          </a:prstGeom>
          <a:noFill/>
        </p:spPr>
        <p:txBody>
          <a:bodyPr wrap="none" rtlCol="0">
            <a:spAutoFit/>
          </a:bodyPr>
          <a:lstStyle/>
          <a:p>
            <a:r>
              <a:rPr lang="en-US" dirty="0"/>
              <a:t>6</a:t>
            </a:r>
          </a:p>
        </p:txBody>
      </p:sp>
      <p:sp>
        <p:nvSpPr>
          <p:cNvPr id="262" name="TextBox 261">
            <a:extLst>
              <a:ext uri="{FF2B5EF4-FFF2-40B4-BE49-F238E27FC236}">
                <a16:creationId xmlns:a16="http://schemas.microsoft.com/office/drawing/2014/main" id="{6C1AA981-FDDF-E74F-9CE2-F3A089693DE8}"/>
              </a:ext>
            </a:extLst>
          </p:cNvPr>
          <p:cNvSpPr txBox="1"/>
          <p:nvPr/>
        </p:nvSpPr>
        <p:spPr>
          <a:xfrm>
            <a:off x="6666802" y="766254"/>
            <a:ext cx="1300454" cy="738664"/>
          </a:xfrm>
          <a:prstGeom prst="rect">
            <a:avLst/>
          </a:prstGeom>
          <a:noFill/>
        </p:spPr>
        <p:txBody>
          <a:bodyPr wrap="square" rtlCol="0">
            <a:spAutoFit/>
          </a:bodyPr>
          <a:lstStyle/>
          <a:p>
            <a:pPr algn="ctr"/>
            <a:r>
              <a:rPr lang="en-US" sz="1400" dirty="0">
                <a:solidFill>
                  <a:schemeClr val="bg1"/>
                </a:solidFill>
              </a:rPr>
              <a:t>6x Tx </a:t>
            </a:r>
          </a:p>
          <a:p>
            <a:pPr algn="ctr"/>
            <a:r>
              <a:rPr lang="en-US" sz="1400" dirty="0">
                <a:solidFill>
                  <a:schemeClr val="bg1"/>
                </a:solidFill>
              </a:rPr>
              <a:t>6x Tx Ref</a:t>
            </a:r>
          </a:p>
          <a:p>
            <a:pPr algn="ctr"/>
            <a:r>
              <a:rPr lang="en-US" sz="1400" dirty="0"/>
              <a:t>2x Eth</a:t>
            </a:r>
          </a:p>
        </p:txBody>
      </p:sp>
      <p:sp>
        <p:nvSpPr>
          <p:cNvPr id="263" name="TextBox 262">
            <a:extLst>
              <a:ext uri="{FF2B5EF4-FFF2-40B4-BE49-F238E27FC236}">
                <a16:creationId xmlns:a16="http://schemas.microsoft.com/office/drawing/2014/main" id="{6C1AA981-FDDF-E74F-9CE2-F3A089693DE8}"/>
              </a:ext>
            </a:extLst>
          </p:cNvPr>
          <p:cNvSpPr txBox="1"/>
          <p:nvPr/>
        </p:nvSpPr>
        <p:spPr>
          <a:xfrm>
            <a:off x="2376088" y="929767"/>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en-US" sz="1400" dirty="0"/>
              <a:t>2x Eth</a:t>
            </a:r>
          </a:p>
        </p:txBody>
      </p:sp>
      <p:sp>
        <p:nvSpPr>
          <p:cNvPr id="276" name="TextBox 275"/>
          <p:cNvSpPr txBox="1"/>
          <p:nvPr/>
        </p:nvSpPr>
        <p:spPr>
          <a:xfrm>
            <a:off x="5333133" y="1312757"/>
            <a:ext cx="926685" cy="338554"/>
          </a:xfrm>
          <a:prstGeom prst="rect">
            <a:avLst/>
          </a:prstGeom>
          <a:noFill/>
        </p:spPr>
        <p:txBody>
          <a:bodyPr wrap="square" rtlCol="0">
            <a:spAutoFit/>
          </a:bodyPr>
          <a:lstStyle/>
          <a:p>
            <a:r>
              <a:rPr lang="en-US" sz="1600" dirty="0"/>
              <a:t>D38999</a:t>
            </a:r>
          </a:p>
        </p:txBody>
      </p:sp>
      <p:sp>
        <p:nvSpPr>
          <p:cNvPr id="287" name="TextBox 286"/>
          <p:cNvSpPr txBox="1"/>
          <p:nvPr/>
        </p:nvSpPr>
        <p:spPr>
          <a:xfrm>
            <a:off x="8036118" y="4710203"/>
            <a:ext cx="4414197" cy="338554"/>
          </a:xfrm>
          <a:prstGeom prst="rect">
            <a:avLst/>
          </a:prstGeom>
          <a:noFill/>
        </p:spPr>
        <p:txBody>
          <a:bodyPr wrap="square" rtlCol="0">
            <a:spAutoFit/>
          </a:bodyPr>
          <a:lstStyle/>
          <a:p>
            <a:r>
              <a:rPr lang="de-DE" sz="1600" dirty="0">
                <a:solidFill>
                  <a:srgbClr val="7030A0"/>
                </a:solidFill>
              </a:rPr>
              <a:t>ARINC 802 Cable, Appendix K (12 fiber cable)</a:t>
            </a:r>
            <a:endParaRPr lang="en-US" sz="1600" dirty="0">
              <a:solidFill>
                <a:srgbClr val="7030A0"/>
              </a:solidFill>
            </a:endParaRPr>
          </a:p>
        </p:txBody>
      </p:sp>
      <p:cxnSp>
        <p:nvCxnSpPr>
          <p:cNvPr id="288" name="Straight Arrow Connector 287"/>
          <p:cNvCxnSpPr>
            <a:stCxn id="287" idx="1"/>
          </p:cNvCxnSpPr>
          <p:nvPr/>
        </p:nvCxnSpPr>
        <p:spPr>
          <a:xfrm flipH="1">
            <a:off x="6814935" y="4879480"/>
            <a:ext cx="1221183" cy="329313"/>
          </a:xfrm>
          <a:prstGeom prst="straightConnector1">
            <a:avLst/>
          </a:prstGeom>
          <a:ln w="2222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63120" y="1729012"/>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1</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89" name="Rectangle 288"/>
          <p:cNvSpPr/>
          <p:nvPr/>
        </p:nvSpPr>
        <p:spPr>
          <a:xfrm>
            <a:off x="5721452" y="1652167"/>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0" name="Rectangle 289"/>
          <p:cNvSpPr/>
          <p:nvPr/>
        </p:nvSpPr>
        <p:spPr>
          <a:xfrm>
            <a:off x="7454892" y="1443195"/>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1" name="Rectangle 290"/>
          <p:cNvSpPr/>
          <p:nvPr/>
        </p:nvSpPr>
        <p:spPr>
          <a:xfrm>
            <a:off x="8415841" y="1767053"/>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4</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2" name="Rectangle 291"/>
          <p:cNvSpPr/>
          <p:nvPr/>
        </p:nvSpPr>
        <p:spPr>
          <a:xfrm>
            <a:off x="5951148" y="4576872"/>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5</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3" name="Rectangle 292"/>
          <p:cNvSpPr/>
          <p:nvPr/>
        </p:nvSpPr>
        <p:spPr>
          <a:xfrm>
            <a:off x="4979158" y="4386467"/>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6</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4" name="Rectangle 293"/>
          <p:cNvSpPr/>
          <p:nvPr/>
        </p:nvSpPr>
        <p:spPr>
          <a:xfrm>
            <a:off x="2867984" y="4414042"/>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3868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Oval 267"/>
          <p:cNvSpPr/>
          <p:nvPr/>
        </p:nvSpPr>
        <p:spPr>
          <a:xfrm>
            <a:off x="4849380" y="3338279"/>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5894778" y="3429564"/>
            <a:ext cx="0" cy="78095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C57504A-944F-DB4D-A72C-50A098B32279}"/>
              </a:ext>
            </a:extLst>
          </p:cNvPr>
          <p:cNvSpPr/>
          <p:nvPr/>
        </p:nvSpPr>
        <p:spPr>
          <a:xfrm>
            <a:off x="6137982" y="5556080"/>
            <a:ext cx="5328114"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(10)</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v7</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9"/>
            <a:ext cx="0" cy="41424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184681" y="3345429"/>
            <a:ext cx="635110" cy="369332"/>
          </a:xfrm>
          <a:prstGeom prst="rect">
            <a:avLst/>
          </a:prstGeom>
          <a:noFill/>
        </p:spPr>
        <p:txBody>
          <a:bodyPr wrap="none" rtlCol="0">
            <a:spAutoFit/>
          </a:bodyPr>
          <a:lstStyle/>
          <a:p>
            <a:r>
              <a:rPr lang="en-US" dirty="0"/>
              <a:t>2x12</a:t>
            </a:r>
          </a:p>
        </p:txBody>
      </p:sp>
      <p:sp>
        <p:nvSpPr>
          <p:cNvPr id="251" name="TextBox 250"/>
          <p:cNvSpPr txBox="1"/>
          <p:nvPr/>
        </p:nvSpPr>
        <p:spPr>
          <a:xfrm>
            <a:off x="2593647" y="1571456"/>
            <a:ext cx="2589363" cy="369332"/>
          </a:xfrm>
          <a:prstGeom prst="rect">
            <a:avLst/>
          </a:prstGeom>
          <a:noFill/>
        </p:spPr>
        <p:txBody>
          <a:bodyPr wrap="none" rtlCol="0">
            <a:spAutoFit/>
          </a:bodyPr>
          <a:lstStyle/>
          <a:p>
            <a:r>
              <a:rPr lang="en-US" dirty="0"/>
              <a:t>Supplier Antenna harness</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2026202"/>
            <a:ext cx="0" cy="95033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2" y="2026202"/>
            <a:ext cx="3681247"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9" name="TextBox 258"/>
          <p:cNvSpPr txBox="1"/>
          <p:nvPr/>
        </p:nvSpPr>
        <p:spPr>
          <a:xfrm>
            <a:off x="4308613" y="3582634"/>
            <a:ext cx="1494401" cy="646331"/>
          </a:xfrm>
          <a:prstGeom prst="rect">
            <a:avLst/>
          </a:prstGeom>
          <a:noFill/>
        </p:spPr>
        <p:txBody>
          <a:bodyPr wrap="square" rtlCol="0">
            <a:spAutoFit/>
          </a:bodyPr>
          <a:lstStyle/>
          <a:p>
            <a:r>
              <a:rPr lang="en-US" dirty="0"/>
              <a:t>Aircraft provisioning</a:t>
            </a:r>
          </a:p>
        </p:txBody>
      </p: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11402" y="3456859"/>
            <a:ext cx="0" cy="7579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306983" y="4890603"/>
            <a:ext cx="418704" cy="369332"/>
          </a:xfrm>
          <a:prstGeom prst="rect">
            <a:avLst/>
          </a:prstGeom>
          <a:noFill/>
        </p:spPr>
        <p:txBody>
          <a:bodyPr wrap="none" rtlCol="0">
            <a:spAutoFit/>
          </a:bodyPr>
          <a:lstStyle/>
          <a:p>
            <a:r>
              <a:rPr lang="en-US" dirty="0"/>
              <a:t>10</a:t>
            </a:r>
          </a:p>
        </p:txBody>
      </p:sp>
      <p:sp>
        <p:nvSpPr>
          <p:cNvPr id="320" name="TextBox 319"/>
          <p:cNvSpPr txBox="1"/>
          <p:nvPr/>
        </p:nvSpPr>
        <p:spPr>
          <a:xfrm>
            <a:off x="6081554" y="1552454"/>
            <a:ext cx="301686" cy="369332"/>
          </a:xfrm>
          <a:prstGeom prst="rect">
            <a:avLst/>
          </a:prstGeom>
          <a:noFill/>
        </p:spPr>
        <p:txBody>
          <a:bodyPr wrap="none" rtlCol="0">
            <a:spAutoFit/>
          </a:bodyPr>
          <a:lstStyle/>
          <a:p>
            <a:r>
              <a:rPr lang="de-DE" dirty="0"/>
              <a:t>6</a:t>
            </a:r>
            <a:endParaRPr lang="en-US" dirty="0"/>
          </a:p>
        </p:txBody>
      </p: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996682" y="5201587"/>
            <a:ext cx="81915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a:endCxn id="151" idx="3"/>
          </p:cNvCxnSpPr>
          <p:nvPr/>
        </p:nvCxnSpPr>
        <p:spPr>
          <a:xfrm flipV="1">
            <a:off x="6427387" y="1728038"/>
            <a:ext cx="7204" cy="124849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425331" y="2592183"/>
            <a:ext cx="301686" cy="369332"/>
          </a:xfrm>
          <a:prstGeom prst="rect">
            <a:avLst/>
          </a:prstGeom>
          <a:noFill/>
        </p:spPr>
        <p:txBody>
          <a:bodyPr wrap="none" rtlCol="0">
            <a:spAutoFit/>
          </a:bodyPr>
          <a:lstStyle/>
          <a:p>
            <a:r>
              <a:rPr lang="de-DE" dirty="0"/>
              <a:t>6</a:t>
            </a:r>
            <a:endParaRPr lang="en-US" dirty="0"/>
          </a:p>
        </p:txBody>
      </p:sp>
      <p:sp>
        <p:nvSpPr>
          <p:cNvPr id="126" name="TextBox 125"/>
          <p:cNvSpPr txBox="1"/>
          <p:nvPr/>
        </p:nvSpPr>
        <p:spPr>
          <a:xfrm>
            <a:off x="5062403" y="2509703"/>
            <a:ext cx="301686" cy="369332"/>
          </a:xfrm>
          <a:prstGeom prst="rect">
            <a:avLst/>
          </a:prstGeom>
          <a:noFill/>
        </p:spPr>
        <p:txBody>
          <a:bodyPr wrap="none" rtlCol="0">
            <a:spAutoFit/>
          </a:bodyPr>
          <a:lstStyle/>
          <a:p>
            <a:r>
              <a:rPr lang="de-DE" dirty="0"/>
              <a:t>4</a:t>
            </a:r>
            <a:endParaRPr lang="en-US" dirty="0"/>
          </a:p>
        </p:txBody>
      </p:sp>
      <p:sp>
        <p:nvSpPr>
          <p:cNvPr id="131" name="Rectangle 130"/>
          <p:cNvSpPr/>
          <p:nvPr/>
        </p:nvSpPr>
        <p:spPr>
          <a:xfrm rot="5400000">
            <a:off x="5702043" y="4276361"/>
            <a:ext cx="49684"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5937426" y="430120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0" name="Straight Connector 229"/>
          <p:cNvCxnSpPr/>
          <p:nvPr/>
        </p:nvCxnSpPr>
        <p:spPr>
          <a:xfrm flipV="1">
            <a:off x="6278953" y="4087421"/>
            <a:ext cx="1287697" cy="248179"/>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6" name="TextBox 145"/>
          <p:cNvSpPr txBox="1"/>
          <p:nvPr/>
        </p:nvSpPr>
        <p:spPr>
          <a:xfrm>
            <a:off x="349354" y="2383054"/>
            <a:ext cx="2917129" cy="1477328"/>
          </a:xfrm>
          <a:prstGeom prst="rect">
            <a:avLst/>
          </a:prstGeom>
          <a:noFill/>
        </p:spPr>
        <p:txBody>
          <a:bodyPr wrap="square" rtlCol="0">
            <a:spAutoFit/>
          </a:bodyPr>
          <a:lstStyle/>
          <a:p>
            <a:r>
              <a:rPr lang="de-DE" dirty="0"/>
              <a:t>MODMAN </a:t>
            </a:r>
            <a:r>
              <a:rPr lang="de-DE" dirty="0" err="1"/>
              <a:t>only</a:t>
            </a:r>
            <a:endParaRPr lang="de-DE" dirty="0"/>
          </a:p>
          <a:p>
            <a:r>
              <a:rPr lang="de-DE" dirty="0" err="1"/>
              <a:t>Architecture</a:t>
            </a:r>
            <a:r>
              <a:rPr lang="de-DE" dirty="0"/>
              <a:t>, dual Modem</a:t>
            </a:r>
          </a:p>
          <a:p>
            <a:r>
              <a:rPr lang="de-DE" dirty="0" err="1"/>
              <a:t>No</a:t>
            </a:r>
            <a:r>
              <a:rPr lang="de-DE" dirty="0"/>
              <a:t> Patch box, </a:t>
            </a:r>
            <a:r>
              <a:rPr lang="de-DE" dirty="0" err="1"/>
              <a:t>branch</a:t>
            </a:r>
            <a:r>
              <a:rPr lang="de-DE" dirty="0"/>
              <a:t> out </a:t>
            </a:r>
            <a:r>
              <a:rPr lang="de-DE" dirty="0" err="1"/>
              <a:t>harness</a:t>
            </a:r>
            <a:endParaRPr lang="de-DE" dirty="0"/>
          </a:p>
          <a:p>
            <a:endParaRPr lang="de-DE" dirty="0"/>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6370216" y="155667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1733794"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6370216" y="155668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1733794"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rot="5400000">
            <a:off x="6370216" y="155668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1733794"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rot="5400000">
            <a:off x="6370216" y="155668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1733794"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p:cNvSpPr/>
          <p:nvPr/>
        </p:nvSpPr>
        <p:spPr>
          <a:xfrm rot="5400000">
            <a:off x="6370216" y="15566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1733794"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rot="5400000">
            <a:off x="6370216" y="15566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1712486" y="1577891"/>
            <a:ext cx="171365"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208" name="Rounded Rectangle 20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9" name="Rounded Rectangle 20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2" name="TextBox 211">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14" name="TextBox 213">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15" name="TextBox 214">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16" name="TextBox 215">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17" name="TextBox 216">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218" name="TextBox 217">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cxnSp>
        <p:nvCxnSpPr>
          <p:cNvPr id="224" name="Straight Arrow Connector 223">
            <a:extLst>
              <a:ext uri="{FF2B5EF4-FFF2-40B4-BE49-F238E27FC236}">
                <a16:creationId xmlns:a16="http://schemas.microsoft.com/office/drawing/2014/main" id="{9FEA188B-631F-2F46-9903-C653EF162A8A}"/>
              </a:ext>
            </a:extLst>
          </p:cNvPr>
          <p:cNvCxnSpPr>
            <a:cxnSpLocks/>
          </p:cNvCxnSpPr>
          <p:nvPr/>
        </p:nvCxnSpPr>
        <p:spPr>
          <a:xfrm flipV="1">
            <a:off x="5996682" y="4487249"/>
            <a:ext cx="0" cy="71433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EA188B-631F-2F46-9903-C653EF162A8A}"/>
              </a:ext>
            </a:extLst>
          </p:cNvPr>
          <p:cNvCxnSpPr>
            <a:cxnSpLocks/>
          </p:cNvCxnSpPr>
          <p:nvPr/>
        </p:nvCxnSpPr>
        <p:spPr>
          <a:xfrm flipV="1">
            <a:off x="5996682"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9FEA188B-631F-2F46-9903-C653EF162A8A}"/>
              </a:ext>
            </a:extLst>
          </p:cNvPr>
          <p:cNvCxnSpPr>
            <a:cxnSpLocks/>
          </p:cNvCxnSpPr>
          <p:nvPr/>
        </p:nvCxnSpPr>
        <p:spPr>
          <a:xfrm flipV="1">
            <a:off x="5717288"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9FEA188B-631F-2F46-9903-C653EF162A8A}"/>
              </a:ext>
            </a:extLst>
          </p:cNvPr>
          <p:cNvCxnSpPr>
            <a:cxnSpLocks/>
          </p:cNvCxnSpPr>
          <p:nvPr/>
        </p:nvCxnSpPr>
        <p:spPr>
          <a:xfrm flipH="1" flipV="1">
            <a:off x="5894778" y="4210522"/>
            <a:ext cx="101904" cy="429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9FEA188B-631F-2F46-9903-C653EF162A8A}"/>
              </a:ext>
            </a:extLst>
          </p:cNvPr>
          <p:cNvCxnSpPr>
            <a:cxnSpLocks/>
          </p:cNvCxnSpPr>
          <p:nvPr/>
        </p:nvCxnSpPr>
        <p:spPr>
          <a:xfrm flipH="1">
            <a:off x="5709499" y="4205188"/>
            <a:ext cx="109737" cy="1600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5253575" y="4408184"/>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5253575" y="3380408"/>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9FEA188B-631F-2F46-9903-C653EF162A8A}"/>
              </a:ext>
            </a:extLst>
          </p:cNvPr>
          <p:cNvCxnSpPr>
            <a:cxnSpLocks/>
          </p:cNvCxnSpPr>
          <p:nvPr/>
        </p:nvCxnSpPr>
        <p:spPr>
          <a:xfrm flipH="1">
            <a:off x="5456422" y="2976532"/>
            <a:ext cx="499948" cy="6016"/>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1267003" y="1619295"/>
            <a:ext cx="301686" cy="369332"/>
          </a:xfrm>
          <a:prstGeom prst="rect">
            <a:avLst/>
          </a:prstGeom>
          <a:noFill/>
        </p:spPr>
        <p:txBody>
          <a:bodyPr wrap="none" rtlCol="0">
            <a:spAutoFit/>
          </a:bodyPr>
          <a:lstStyle/>
          <a:p>
            <a:r>
              <a:rPr lang="de-DE" dirty="0"/>
              <a:t>4</a:t>
            </a:r>
            <a:endParaRPr lang="en-US" dirty="0"/>
          </a:p>
        </p:txBody>
      </p:sp>
      <p:cxnSp>
        <p:nvCxnSpPr>
          <p:cNvPr id="221" name="Straight Arrow Connector 220">
            <a:extLst>
              <a:ext uri="{FF2B5EF4-FFF2-40B4-BE49-F238E27FC236}">
                <a16:creationId xmlns:a16="http://schemas.microsoft.com/office/drawing/2014/main" id="{9FEA188B-631F-2F46-9903-C653EF162A8A}"/>
              </a:ext>
            </a:extLst>
          </p:cNvPr>
          <p:cNvCxnSpPr>
            <a:cxnSpLocks/>
          </p:cNvCxnSpPr>
          <p:nvPr/>
        </p:nvCxnSpPr>
        <p:spPr>
          <a:xfrm flipH="1">
            <a:off x="5922972" y="2982548"/>
            <a:ext cx="50236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9FEA188B-631F-2F46-9903-C653EF162A8A}"/>
              </a:ext>
            </a:extLst>
          </p:cNvPr>
          <p:cNvCxnSpPr>
            <a:cxnSpLocks/>
          </p:cNvCxnSpPr>
          <p:nvPr/>
        </p:nvCxnSpPr>
        <p:spPr>
          <a:xfrm flipV="1">
            <a:off x="5907907" y="2976532"/>
            <a:ext cx="0" cy="35395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4058536" y="5231083"/>
            <a:ext cx="2390078" cy="369332"/>
          </a:xfrm>
          <a:prstGeom prst="rect">
            <a:avLst/>
          </a:prstGeom>
          <a:noFill/>
        </p:spPr>
        <p:txBody>
          <a:bodyPr wrap="none" rtlCol="0">
            <a:spAutoFit/>
          </a:bodyPr>
          <a:lstStyle/>
          <a:p>
            <a:r>
              <a:rPr lang="en-US" dirty="0"/>
              <a:t>Supplier Modem cable</a:t>
            </a:r>
          </a:p>
        </p:txBody>
      </p:sp>
      <p:sp>
        <p:nvSpPr>
          <p:cNvPr id="236" name="TextBox 235"/>
          <p:cNvSpPr txBox="1"/>
          <p:nvPr/>
        </p:nvSpPr>
        <p:spPr>
          <a:xfrm>
            <a:off x="7566650" y="3918143"/>
            <a:ext cx="2025240" cy="338554"/>
          </a:xfrm>
          <a:prstGeom prst="rect">
            <a:avLst/>
          </a:prstGeom>
          <a:noFill/>
        </p:spPr>
        <p:txBody>
          <a:bodyPr wrap="square" rtlCol="0">
            <a:spAutoFit/>
          </a:bodyPr>
          <a:lstStyle/>
          <a:p>
            <a:r>
              <a:rPr lang="en-US" sz="1600" dirty="0"/>
              <a:t>Arinc801 (EN4644)</a:t>
            </a:r>
          </a:p>
        </p:txBody>
      </p:sp>
      <p:sp>
        <p:nvSpPr>
          <p:cNvPr id="238" name="TextBox 237"/>
          <p:cNvSpPr txBox="1"/>
          <p:nvPr/>
        </p:nvSpPr>
        <p:spPr>
          <a:xfrm>
            <a:off x="6888150" y="5216893"/>
            <a:ext cx="2025240" cy="338554"/>
          </a:xfrm>
          <a:prstGeom prst="rect">
            <a:avLst/>
          </a:prstGeom>
          <a:noFill/>
        </p:spPr>
        <p:txBody>
          <a:bodyPr wrap="square" rtlCol="0">
            <a:spAutoFit/>
          </a:bodyPr>
          <a:lstStyle/>
          <a:p>
            <a:r>
              <a:rPr lang="en-US" sz="1600" dirty="0"/>
              <a:t>Arinc600</a:t>
            </a:r>
          </a:p>
        </p:txBody>
      </p:sp>
      <p:sp>
        <p:nvSpPr>
          <p:cNvPr id="265" name="TextBox 264"/>
          <p:cNvSpPr txBox="1"/>
          <p:nvPr/>
        </p:nvSpPr>
        <p:spPr>
          <a:xfrm>
            <a:off x="1558772" y="1323336"/>
            <a:ext cx="2025240" cy="338554"/>
          </a:xfrm>
          <a:prstGeom prst="rect">
            <a:avLst/>
          </a:prstGeom>
          <a:noFill/>
        </p:spPr>
        <p:txBody>
          <a:bodyPr wrap="square" rtlCol="0">
            <a:spAutoFit/>
          </a:bodyPr>
          <a:lstStyle/>
          <a:p>
            <a:r>
              <a:rPr lang="en-US" sz="1600" dirty="0"/>
              <a:t>D38999</a:t>
            </a:r>
          </a:p>
        </p:txBody>
      </p:sp>
      <p:sp>
        <p:nvSpPr>
          <p:cNvPr id="266" name="TextBox 265"/>
          <p:cNvSpPr txBox="1"/>
          <p:nvPr/>
        </p:nvSpPr>
        <p:spPr>
          <a:xfrm>
            <a:off x="5982909" y="1312757"/>
            <a:ext cx="2025240" cy="338554"/>
          </a:xfrm>
          <a:prstGeom prst="rect">
            <a:avLst/>
          </a:prstGeom>
          <a:noFill/>
        </p:spPr>
        <p:txBody>
          <a:bodyPr wrap="square" rtlCol="0">
            <a:spAutoFit/>
          </a:bodyPr>
          <a:lstStyle/>
          <a:p>
            <a:r>
              <a:rPr lang="en-US" sz="1600" dirty="0"/>
              <a:t>D38999</a:t>
            </a:r>
          </a:p>
        </p:txBody>
      </p:sp>
      <p:sp>
        <p:nvSpPr>
          <p:cNvPr id="269" name="TextBox 268"/>
          <p:cNvSpPr txBox="1"/>
          <p:nvPr/>
        </p:nvSpPr>
        <p:spPr>
          <a:xfrm>
            <a:off x="5937406" y="3005723"/>
            <a:ext cx="418704" cy="369332"/>
          </a:xfrm>
          <a:prstGeom prst="rect">
            <a:avLst/>
          </a:prstGeom>
          <a:noFill/>
        </p:spPr>
        <p:txBody>
          <a:bodyPr wrap="none" rtlCol="0">
            <a:spAutoFit/>
          </a:bodyPr>
          <a:lstStyle/>
          <a:p>
            <a:r>
              <a:rPr lang="de-DE" dirty="0"/>
              <a:t>10</a:t>
            </a:r>
            <a:endParaRPr lang="en-US" dirty="0"/>
          </a:p>
        </p:txBody>
      </p:sp>
      <p:sp>
        <p:nvSpPr>
          <p:cNvPr id="270" name="TextBox 269"/>
          <p:cNvSpPr txBox="1"/>
          <p:nvPr/>
        </p:nvSpPr>
        <p:spPr>
          <a:xfrm>
            <a:off x="349354" y="3721178"/>
            <a:ext cx="2917129" cy="923330"/>
          </a:xfrm>
          <a:prstGeom prst="rect">
            <a:avLst/>
          </a:prstGeom>
          <a:noFill/>
        </p:spPr>
        <p:txBody>
          <a:bodyPr wrap="square" rtlCol="0">
            <a:spAutoFit/>
          </a:bodyPr>
          <a:lstStyle/>
          <a:p>
            <a:r>
              <a:rPr lang="de-DE" dirty="0" err="1"/>
              <a:t>Very</a:t>
            </a:r>
            <a:r>
              <a:rPr lang="de-DE" dirty="0"/>
              <a:t> simple </a:t>
            </a:r>
            <a:r>
              <a:rPr lang="de-DE" dirty="0" err="1"/>
              <a:t>repair</a:t>
            </a:r>
            <a:r>
              <a:rPr lang="de-DE" dirty="0"/>
              <a:t> </a:t>
            </a:r>
            <a:r>
              <a:rPr lang="de-DE" dirty="0" err="1"/>
              <a:t>of</a:t>
            </a:r>
            <a:r>
              <a:rPr lang="de-DE" dirty="0"/>
              <a:t> AC </a:t>
            </a:r>
            <a:r>
              <a:rPr lang="de-DE" dirty="0" err="1"/>
              <a:t>provisioning</a:t>
            </a:r>
            <a:r>
              <a:rPr lang="de-DE" dirty="0"/>
              <a:t> – </a:t>
            </a:r>
            <a:r>
              <a:rPr lang="de-DE" dirty="0" err="1"/>
              <a:t>swapping</a:t>
            </a:r>
            <a:r>
              <a:rPr lang="de-DE" dirty="0"/>
              <a:t> </a:t>
            </a:r>
            <a:r>
              <a:rPr lang="de-DE" dirty="0" err="1"/>
              <a:t>to</a:t>
            </a:r>
            <a:r>
              <a:rPr lang="de-DE" dirty="0"/>
              <a:t> </a:t>
            </a:r>
            <a:r>
              <a:rPr lang="de-DE" dirty="0" err="1"/>
              <a:t>the</a:t>
            </a:r>
            <a:r>
              <a:rPr lang="de-DE" dirty="0"/>
              <a:t> </a:t>
            </a:r>
            <a:r>
              <a:rPr lang="de-DE" dirty="0" err="1"/>
              <a:t>unused</a:t>
            </a:r>
            <a:r>
              <a:rPr lang="de-DE" dirty="0"/>
              <a:t> </a:t>
            </a:r>
            <a:r>
              <a:rPr lang="de-DE" dirty="0" err="1"/>
              <a:t>ribbon</a:t>
            </a:r>
            <a:r>
              <a:rPr lang="de-DE" dirty="0"/>
              <a:t> </a:t>
            </a:r>
          </a:p>
        </p:txBody>
      </p:sp>
      <p:cxnSp>
        <p:nvCxnSpPr>
          <p:cNvPr id="271" name="Straight Connector 270"/>
          <p:cNvCxnSpPr>
            <a:endCxn id="236" idx="1"/>
          </p:cNvCxnSpPr>
          <p:nvPr/>
        </p:nvCxnSpPr>
        <p:spPr>
          <a:xfrm>
            <a:off x="6053817" y="3456859"/>
            <a:ext cx="1512833" cy="630561"/>
          </a:xfrm>
          <a:prstGeom prst="line">
            <a:avLst/>
          </a:prstGeom>
        </p:spPr>
        <p:style>
          <a:lnRef idx="1">
            <a:schemeClr val="accent1"/>
          </a:lnRef>
          <a:fillRef idx="0">
            <a:schemeClr val="accent1"/>
          </a:fillRef>
          <a:effectRef idx="0">
            <a:schemeClr val="accent1"/>
          </a:effectRef>
          <a:fontRef idx="minor">
            <a:schemeClr val="tx1"/>
          </a:fontRef>
        </p:style>
      </p:cxnSp>
      <p:sp>
        <p:nvSpPr>
          <p:cNvPr id="272" name="TextBox 271">
            <a:extLst>
              <a:ext uri="{FF2B5EF4-FFF2-40B4-BE49-F238E27FC236}">
                <a16:creationId xmlns:a16="http://schemas.microsoft.com/office/drawing/2014/main" id="{2C78A21C-2E51-8140-8472-E7B9A7E1FF28}"/>
              </a:ext>
            </a:extLst>
          </p:cNvPr>
          <p:cNvSpPr txBox="1"/>
          <p:nvPr/>
        </p:nvSpPr>
        <p:spPr>
          <a:xfrm>
            <a:off x="994468"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73" name="TextBox 272">
            <a:extLst>
              <a:ext uri="{FF2B5EF4-FFF2-40B4-BE49-F238E27FC236}">
                <a16:creationId xmlns:a16="http://schemas.microsoft.com/office/drawing/2014/main" id="{2C78A21C-2E51-8140-8472-E7B9A7E1FF28}"/>
              </a:ext>
            </a:extLst>
          </p:cNvPr>
          <p:cNvSpPr txBox="1"/>
          <p:nvPr/>
        </p:nvSpPr>
        <p:spPr>
          <a:xfrm>
            <a:off x="5264508"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74" name="Rounded Rectangle 273">
            <a:extLst>
              <a:ext uri="{FF2B5EF4-FFF2-40B4-BE49-F238E27FC236}">
                <a16:creationId xmlns:a16="http://schemas.microsoft.com/office/drawing/2014/main" id="{760B7A87-A03B-E54A-9BF0-EA3442DD1B3F}"/>
              </a:ext>
            </a:extLst>
          </p:cNvPr>
          <p:cNvSpPr/>
          <p:nvPr/>
        </p:nvSpPr>
        <p:spPr>
          <a:xfrm>
            <a:off x="2730757" y="1211995"/>
            <a:ext cx="610251" cy="1953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5" name="Rounded Rectangle 274">
            <a:extLst>
              <a:ext uri="{FF2B5EF4-FFF2-40B4-BE49-F238E27FC236}">
                <a16:creationId xmlns:a16="http://schemas.microsoft.com/office/drawing/2014/main" id="{760B7A87-A03B-E54A-9BF0-EA3442DD1B3F}"/>
              </a:ext>
            </a:extLst>
          </p:cNvPr>
          <p:cNvSpPr/>
          <p:nvPr/>
        </p:nvSpPr>
        <p:spPr>
          <a:xfrm>
            <a:off x="6996682" y="1221788"/>
            <a:ext cx="610251" cy="23787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6" name="TextBox 275">
            <a:extLst>
              <a:ext uri="{FF2B5EF4-FFF2-40B4-BE49-F238E27FC236}">
                <a16:creationId xmlns:a16="http://schemas.microsoft.com/office/drawing/2014/main" id="{6C1AA981-FDDF-E74F-9CE2-F3A089693DE8}"/>
              </a:ext>
            </a:extLst>
          </p:cNvPr>
          <p:cNvSpPr txBox="1"/>
          <p:nvPr/>
        </p:nvSpPr>
        <p:spPr>
          <a:xfrm>
            <a:off x="2376088" y="929767"/>
            <a:ext cx="1300454" cy="523220"/>
          </a:xfrm>
          <a:prstGeom prst="rect">
            <a:avLst/>
          </a:prstGeom>
          <a:noFill/>
        </p:spPr>
        <p:txBody>
          <a:bodyPr wrap="square" rtlCol="0">
            <a:spAutoFit/>
          </a:bodyPr>
          <a:lstStyle/>
          <a:p>
            <a:pPr algn="ctr"/>
            <a:r>
              <a:rPr lang="en-US" sz="1400" dirty="0">
                <a:solidFill>
                  <a:schemeClr val="bg1"/>
                </a:solidFill>
              </a:rPr>
              <a:t>2x Rx </a:t>
            </a:r>
          </a:p>
          <a:p>
            <a:pPr algn="ctr"/>
            <a:r>
              <a:rPr lang="en-US" sz="1400" dirty="0"/>
              <a:t>2x Eth</a:t>
            </a:r>
          </a:p>
        </p:txBody>
      </p:sp>
      <p:sp>
        <p:nvSpPr>
          <p:cNvPr id="277" name="TextBox 276">
            <a:extLst>
              <a:ext uri="{FF2B5EF4-FFF2-40B4-BE49-F238E27FC236}">
                <a16:creationId xmlns:a16="http://schemas.microsoft.com/office/drawing/2014/main" id="{6C1AA981-FDDF-E74F-9CE2-F3A089693DE8}"/>
              </a:ext>
            </a:extLst>
          </p:cNvPr>
          <p:cNvSpPr txBox="1"/>
          <p:nvPr/>
        </p:nvSpPr>
        <p:spPr>
          <a:xfrm>
            <a:off x="6666802" y="766254"/>
            <a:ext cx="1300454" cy="738664"/>
          </a:xfrm>
          <a:prstGeom prst="rect">
            <a:avLst/>
          </a:prstGeom>
          <a:noFill/>
        </p:spPr>
        <p:txBody>
          <a:bodyPr wrap="square" rtlCol="0">
            <a:spAutoFit/>
          </a:bodyPr>
          <a:lstStyle/>
          <a:p>
            <a:pPr algn="ctr"/>
            <a:r>
              <a:rPr lang="en-US" sz="1400" dirty="0">
                <a:solidFill>
                  <a:schemeClr val="bg1"/>
                </a:solidFill>
              </a:rPr>
              <a:t>2x Tx </a:t>
            </a:r>
          </a:p>
          <a:p>
            <a:pPr algn="ctr"/>
            <a:r>
              <a:rPr lang="en-US" sz="1400" dirty="0">
                <a:solidFill>
                  <a:schemeClr val="bg1"/>
                </a:solidFill>
              </a:rPr>
              <a:t>2x Tx Ref</a:t>
            </a:r>
          </a:p>
          <a:p>
            <a:pPr algn="ctr"/>
            <a:r>
              <a:rPr lang="en-US" sz="1400" dirty="0"/>
              <a:t>2x Eth</a:t>
            </a:r>
          </a:p>
        </p:txBody>
      </p:sp>
      <p:sp>
        <p:nvSpPr>
          <p:cNvPr id="279" name="TextBox 278"/>
          <p:cNvSpPr txBox="1"/>
          <p:nvPr/>
        </p:nvSpPr>
        <p:spPr>
          <a:xfrm>
            <a:off x="349354" y="4951129"/>
            <a:ext cx="2917129" cy="646331"/>
          </a:xfrm>
          <a:prstGeom prst="rect">
            <a:avLst/>
          </a:prstGeom>
          <a:noFill/>
        </p:spPr>
        <p:txBody>
          <a:bodyPr wrap="square" rtlCol="0">
            <a:spAutoFit/>
          </a:bodyPr>
          <a:lstStyle/>
          <a:p>
            <a:r>
              <a:rPr lang="de-DE" dirty="0"/>
              <a:t>System </a:t>
            </a:r>
            <a:r>
              <a:rPr lang="de-DE" dirty="0" err="1"/>
              <a:t>and</a:t>
            </a:r>
            <a:r>
              <a:rPr lang="de-DE" dirty="0"/>
              <a:t> AC </a:t>
            </a:r>
            <a:r>
              <a:rPr lang="de-DE" dirty="0" err="1"/>
              <a:t>specific</a:t>
            </a:r>
            <a:r>
              <a:rPr lang="de-DE" dirty="0"/>
              <a:t> </a:t>
            </a:r>
            <a:r>
              <a:rPr lang="de-DE" dirty="0" err="1"/>
              <a:t>antenna</a:t>
            </a:r>
            <a:r>
              <a:rPr lang="de-DE" dirty="0"/>
              <a:t> </a:t>
            </a:r>
            <a:r>
              <a:rPr lang="de-DE" dirty="0" err="1"/>
              <a:t>harness</a:t>
            </a:r>
            <a:r>
              <a:rPr lang="de-DE" dirty="0"/>
              <a:t>.</a:t>
            </a:r>
          </a:p>
        </p:txBody>
      </p:sp>
    </p:spTree>
    <p:extLst>
      <p:ext uri="{BB962C8B-B14F-4D97-AF65-F5344CB8AC3E}">
        <p14:creationId xmlns:p14="http://schemas.microsoft.com/office/powerpoint/2010/main" val="3551915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2" name="Straight Arrow Connector 221">
            <a:extLst>
              <a:ext uri="{FF2B5EF4-FFF2-40B4-BE49-F238E27FC236}">
                <a16:creationId xmlns:a16="http://schemas.microsoft.com/office/drawing/2014/main" id="{9FEA188B-631F-2F46-9903-C653EF162A8A}"/>
              </a:ext>
            </a:extLst>
          </p:cNvPr>
          <p:cNvCxnSpPr>
            <a:cxnSpLocks/>
          </p:cNvCxnSpPr>
          <p:nvPr/>
        </p:nvCxnSpPr>
        <p:spPr>
          <a:xfrm flipV="1">
            <a:off x="5907907" y="2026202"/>
            <a:ext cx="0" cy="130428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9FEA188B-631F-2F46-9903-C653EF162A8A}"/>
              </a:ext>
            </a:extLst>
          </p:cNvPr>
          <p:cNvCxnSpPr>
            <a:cxnSpLocks/>
          </p:cNvCxnSpPr>
          <p:nvPr/>
        </p:nvCxnSpPr>
        <p:spPr>
          <a:xfrm flipV="1">
            <a:off x="2392612" y="1572689"/>
            <a:ext cx="0" cy="30982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68" name="Oval 267"/>
          <p:cNvSpPr/>
          <p:nvPr/>
        </p:nvSpPr>
        <p:spPr>
          <a:xfrm>
            <a:off x="4849380" y="3338279"/>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5894778" y="3429564"/>
            <a:ext cx="0" cy="78095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C57504A-944F-DB4D-A72C-50A098B32279}"/>
              </a:ext>
            </a:extLst>
          </p:cNvPr>
          <p:cNvSpPr/>
          <p:nvPr/>
        </p:nvSpPr>
        <p:spPr>
          <a:xfrm>
            <a:off x="6137982" y="5556080"/>
            <a:ext cx="5328114"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(10)</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v7</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9"/>
            <a:ext cx="0" cy="41424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184681" y="3345429"/>
            <a:ext cx="635110" cy="369332"/>
          </a:xfrm>
          <a:prstGeom prst="rect">
            <a:avLst/>
          </a:prstGeom>
          <a:noFill/>
        </p:spPr>
        <p:txBody>
          <a:bodyPr wrap="none" rtlCol="0">
            <a:spAutoFit/>
          </a:bodyPr>
          <a:lstStyle/>
          <a:p>
            <a:r>
              <a:rPr lang="en-US" dirty="0"/>
              <a:t>2x12</a:t>
            </a:r>
          </a:p>
        </p:txBody>
      </p:sp>
      <p:sp>
        <p:nvSpPr>
          <p:cNvPr id="251" name="TextBox 250"/>
          <p:cNvSpPr txBox="1"/>
          <p:nvPr/>
        </p:nvSpPr>
        <p:spPr>
          <a:xfrm>
            <a:off x="1826473" y="1954757"/>
            <a:ext cx="2589363" cy="369332"/>
          </a:xfrm>
          <a:prstGeom prst="rect">
            <a:avLst/>
          </a:prstGeom>
          <a:noFill/>
        </p:spPr>
        <p:txBody>
          <a:bodyPr wrap="none" rtlCol="0">
            <a:spAutoFit/>
          </a:bodyPr>
          <a:lstStyle/>
          <a:p>
            <a:r>
              <a:rPr lang="en-US" dirty="0"/>
              <a:t>Supplier Antenna harness</a:t>
            </a:r>
          </a:p>
        </p:txBody>
      </p: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3" y="2026202"/>
            <a:ext cx="4103634"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9" name="TextBox 258"/>
          <p:cNvSpPr txBox="1"/>
          <p:nvPr/>
        </p:nvSpPr>
        <p:spPr>
          <a:xfrm>
            <a:off x="4308613" y="3582634"/>
            <a:ext cx="1494401" cy="646331"/>
          </a:xfrm>
          <a:prstGeom prst="rect">
            <a:avLst/>
          </a:prstGeom>
          <a:noFill/>
        </p:spPr>
        <p:txBody>
          <a:bodyPr wrap="square" rtlCol="0">
            <a:spAutoFit/>
          </a:bodyPr>
          <a:lstStyle/>
          <a:p>
            <a:r>
              <a:rPr lang="en-US" dirty="0"/>
              <a:t>Aircraft provisioning</a:t>
            </a:r>
          </a:p>
        </p:txBody>
      </p: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11402" y="3456859"/>
            <a:ext cx="0" cy="7579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306983" y="4890603"/>
            <a:ext cx="418704" cy="369332"/>
          </a:xfrm>
          <a:prstGeom prst="rect">
            <a:avLst/>
          </a:prstGeom>
          <a:noFill/>
        </p:spPr>
        <p:txBody>
          <a:bodyPr wrap="none" rtlCol="0">
            <a:spAutoFit/>
          </a:bodyPr>
          <a:lstStyle/>
          <a:p>
            <a:r>
              <a:rPr lang="en-US" dirty="0"/>
              <a:t>10</a:t>
            </a:r>
          </a:p>
        </p:txBody>
      </p:sp>
      <p:sp>
        <p:nvSpPr>
          <p:cNvPr id="320" name="TextBox 319"/>
          <p:cNvSpPr txBox="1"/>
          <p:nvPr/>
        </p:nvSpPr>
        <p:spPr>
          <a:xfrm>
            <a:off x="2465566" y="1565220"/>
            <a:ext cx="301686" cy="369332"/>
          </a:xfrm>
          <a:prstGeom prst="rect">
            <a:avLst/>
          </a:prstGeom>
          <a:noFill/>
        </p:spPr>
        <p:txBody>
          <a:bodyPr wrap="none" rtlCol="0">
            <a:spAutoFit/>
          </a:bodyPr>
          <a:lstStyle/>
          <a:p>
            <a:r>
              <a:rPr lang="de-DE" dirty="0"/>
              <a:t>6</a:t>
            </a:r>
            <a:endParaRPr lang="en-US" dirty="0"/>
          </a:p>
        </p:txBody>
      </p: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996682" y="5201587"/>
            <a:ext cx="81915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a:endCxn id="151" idx="3"/>
          </p:cNvCxnSpPr>
          <p:nvPr/>
        </p:nvCxnSpPr>
        <p:spPr>
          <a:xfrm flipV="1">
            <a:off x="6434591" y="1728038"/>
            <a:ext cx="0" cy="16036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rot="5400000">
            <a:off x="5702043" y="4276361"/>
            <a:ext cx="49684"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5937426" y="430120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0" name="Straight Connector 229"/>
          <p:cNvCxnSpPr/>
          <p:nvPr/>
        </p:nvCxnSpPr>
        <p:spPr>
          <a:xfrm flipV="1">
            <a:off x="6278953" y="4087421"/>
            <a:ext cx="1287697" cy="248179"/>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6" name="TextBox 145"/>
          <p:cNvSpPr txBox="1"/>
          <p:nvPr/>
        </p:nvSpPr>
        <p:spPr>
          <a:xfrm>
            <a:off x="349354" y="2383054"/>
            <a:ext cx="2917129" cy="1477328"/>
          </a:xfrm>
          <a:prstGeom prst="rect">
            <a:avLst/>
          </a:prstGeom>
          <a:noFill/>
        </p:spPr>
        <p:txBody>
          <a:bodyPr wrap="square" rtlCol="0">
            <a:spAutoFit/>
          </a:bodyPr>
          <a:lstStyle/>
          <a:p>
            <a:r>
              <a:rPr lang="de-DE" dirty="0"/>
              <a:t>MODMAN </a:t>
            </a:r>
            <a:r>
              <a:rPr lang="de-DE" dirty="0" err="1"/>
              <a:t>only</a:t>
            </a:r>
            <a:endParaRPr lang="de-DE" dirty="0"/>
          </a:p>
          <a:p>
            <a:r>
              <a:rPr lang="de-DE" dirty="0" err="1"/>
              <a:t>Architecture</a:t>
            </a:r>
            <a:r>
              <a:rPr lang="de-DE" dirty="0"/>
              <a:t>, </a:t>
            </a:r>
          </a:p>
          <a:p>
            <a:r>
              <a:rPr lang="de-DE" dirty="0"/>
              <a:t>dual Modem, </a:t>
            </a:r>
            <a:r>
              <a:rPr lang="de-DE" dirty="0" err="1"/>
              <a:t>No</a:t>
            </a:r>
            <a:r>
              <a:rPr lang="de-DE" dirty="0"/>
              <a:t> Patch box, Dual-Beam </a:t>
            </a:r>
            <a:r>
              <a:rPr lang="de-DE" dirty="0" err="1"/>
              <a:t>Rx</a:t>
            </a:r>
            <a:r>
              <a:rPr lang="de-DE" dirty="0"/>
              <a:t> </a:t>
            </a:r>
            <a:r>
              <a:rPr lang="de-DE" dirty="0" err="1"/>
              <a:t>apperture</a:t>
            </a:r>
            <a:r>
              <a:rPr lang="de-DE" dirty="0"/>
              <a:t> pass Tx </a:t>
            </a:r>
            <a:r>
              <a:rPr lang="de-DE" dirty="0" err="1"/>
              <a:t>fibers</a:t>
            </a:r>
            <a:r>
              <a:rPr lang="de-DE" dirty="0"/>
              <a:t>.</a:t>
            </a:r>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6370216" y="155667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1733794"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6370216" y="155668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1733794"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rot="5400000">
            <a:off x="6370216" y="155668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1733794"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rot="5400000">
            <a:off x="6370216" y="155668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1733794"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p:cNvSpPr/>
          <p:nvPr/>
        </p:nvSpPr>
        <p:spPr>
          <a:xfrm rot="5400000">
            <a:off x="6370216" y="15566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1733794"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rot="5400000">
            <a:off x="6370216" y="15566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1712486" y="1577891"/>
            <a:ext cx="171365"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208" name="Rounded Rectangle 20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9" name="Rounded Rectangle 20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2" name="TextBox 211">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14" name="TextBox 213">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15" name="TextBox 214">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16" name="TextBox 215">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17" name="TextBox 216">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218" name="TextBox 217">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cxnSp>
        <p:nvCxnSpPr>
          <p:cNvPr id="224" name="Straight Arrow Connector 223">
            <a:extLst>
              <a:ext uri="{FF2B5EF4-FFF2-40B4-BE49-F238E27FC236}">
                <a16:creationId xmlns:a16="http://schemas.microsoft.com/office/drawing/2014/main" id="{9FEA188B-631F-2F46-9903-C653EF162A8A}"/>
              </a:ext>
            </a:extLst>
          </p:cNvPr>
          <p:cNvCxnSpPr>
            <a:cxnSpLocks/>
          </p:cNvCxnSpPr>
          <p:nvPr/>
        </p:nvCxnSpPr>
        <p:spPr>
          <a:xfrm flipV="1">
            <a:off x="5996682" y="4487249"/>
            <a:ext cx="0" cy="71433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EA188B-631F-2F46-9903-C653EF162A8A}"/>
              </a:ext>
            </a:extLst>
          </p:cNvPr>
          <p:cNvCxnSpPr>
            <a:cxnSpLocks/>
          </p:cNvCxnSpPr>
          <p:nvPr/>
        </p:nvCxnSpPr>
        <p:spPr>
          <a:xfrm flipV="1">
            <a:off x="5996682"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9FEA188B-631F-2F46-9903-C653EF162A8A}"/>
              </a:ext>
            </a:extLst>
          </p:cNvPr>
          <p:cNvCxnSpPr>
            <a:cxnSpLocks/>
          </p:cNvCxnSpPr>
          <p:nvPr/>
        </p:nvCxnSpPr>
        <p:spPr>
          <a:xfrm flipV="1">
            <a:off x="5717288"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9FEA188B-631F-2F46-9903-C653EF162A8A}"/>
              </a:ext>
            </a:extLst>
          </p:cNvPr>
          <p:cNvCxnSpPr>
            <a:cxnSpLocks/>
          </p:cNvCxnSpPr>
          <p:nvPr/>
        </p:nvCxnSpPr>
        <p:spPr>
          <a:xfrm flipH="1" flipV="1">
            <a:off x="5894778" y="4210522"/>
            <a:ext cx="101904" cy="429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9FEA188B-631F-2F46-9903-C653EF162A8A}"/>
              </a:ext>
            </a:extLst>
          </p:cNvPr>
          <p:cNvCxnSpPr>
            <a:cxnSpLocks/>
          </p:cNvCxnSpPr>
          <p:nvPr/>
        </p:nvCxnSpPr>
        <p:spPr>
          <a:xfrm flipH="1">
            <a:off x="5709499" y="4205188"/>
            <a:ext cx="109737" cy="1600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5253575" y="4408184"/>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5253575" y="3380408"/>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1390128" y="1736762"/>
            <a:ext cx="418704" cy="369332"/>
          </a:xfrm>
          <a:prstGeom prst="rect">
            <a:avLst/>
          </a:prstGeom>
          <a:noFill/>
        </p:spPr>
        <p:txBody>
          <a:bodyPr wrap="none" rtlCol="0">
            <a:spAutoFit/>
          </a:bodyPr>
          <a:lstStyle/>
          <a:p>
            <a:r>
              <a:rPr lang="de-DE" dirty="0"/>
              <a:t>10</a:t>
            </a:r>
            <a:endParaRPr lang="en-US" dirty="0"/>
          </a:p>
        </p:txBody>
      </p:sp>
      <p:cxnSp>
        <p:nvCxnSpPr>
          <p:cNvPr id="221" name="Straight Arrow Connector 220">
            <a:extLst>
              <a:ext uri="{FF2B5EF4-FFF2-40B4-BE49-F238E27FC236}">
                <a16:creationId xmlns:a16="http://schemas.microsoft.com/office/drawing/2014/main" id="{9FEA188B-631F-2F46-9903-C653EF162A8A}"/>
              </a:ext>
            </a:extLst>
          </p:cNvPr>
          <p:cNvCxnSpPr>
            <a:cxnSpLocks/>
          </p:cNvCxnSpPr>
          <p:nvPr/>
        </p:nvCxnSpPr>
        <p:spPr>
          <a:xfrm flipH="1">
            <a:off x="2400647" y="1876333"/>
            <a:ext cx="4033943"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4058536" y="5231083"/>
            <a:ext cx="2390078" cy="369332"/>
          </a:xfrm>
          <a:prstGeom prst="rect">
            <a:avLst/>
          </a:prstGeom>
          <a:noFill/>
        </p:spPr>
        <p:txBody>
          <a:bodyPr wrap="none" rtlCol="0">
            <a:spAutoFit/>
          </a:bodyPr>
          <a:lstStyle/>
          <a:p>
            <a:r>
              <a:rPr lang="en-US" dirty="0"/>
              <a:t>Supplier Modem cable</a:t>
            </a:r>
          </a:p>
        </p:txBody>
      </p:sp>
      <p:sp>
        <p:nvSpPr>
          <p:cNvPr id="236" name="TextBox 235"/>
          <p:cNvSpPr txBox="1"/>
          <p:nvPr/>
        </p:nvSpPr>
        <p:spPr>
          <a:xfrm>
            <a:off x="7566650" y="3918143"/>
            <a:ext cx="2025240" cy="338554"/>
          </a:xfrm>
          <a:prstGeom prst="rect">
            <a:avLst/>
          </a:prstGeom>
          <a:noFill/>
        </p:spPr>
        <p:txBody>
          <a:bodyPr wrap="square" rtlCol="0">
            <a:spAutoFit/>
          </a:bodyPr>
          <a:lstStyle/>
          <a:p>
            <a:r>
              <a:rPr lang="en-US" sz="1600" dirty="0"/>
              <a:t>Arinc801 (EN4644)</a:t>
            </a:r>
          </a:p>
        </p:txBody>
      </p:sp>
      <p:sp>
        <p:nvSpPr>
          <p:cNvPr id="238" name="TextBox 237"/>
          <p:cNvSpPr txBox="1"/>
          <p:nvPr/>
        </p:nvSpPr>
        <p:spPr>
          <a:xfrm>
            <a:off x="6888150" y="5216893"/>
            <a:ext cx="2025240" cy="338554"/>
          </a:xfrm>
          <a:prstGeom prst="rect">
            <a:avLst/>
          </a:prstGeom>
          <a:noFill/>
        </p:spPr>
        <p:txBody>
          <a:bodyPr wrap="square" rtlCol="0">
            <a:spAutoFit/>
          </a:bodyPr>
          <a:lstStyle/>
          <a:p>
            <a:r>
              <a:rPr lang="en-US" sz="1600" dirty="0"/>
              <a:t>Arinc600</a:t>
            </a:r>
          </a:p>
        </p:txBody>
      </p:sp>
      <p:sp>
        <p:nvSpPr>
          <p:cNvPr id="265" name="TextBox 264"/>
          <p:cNvSpPr txBox="1"/>
          <p:nvPr/>
        </p:nvSpPr>
        <p:spPr>
          <a:xfrm>
            <a:off x="940290" y="1340204"/>
            <a:ext cx="827550" cy="338554"/>
          </a:xfrm>
          <a:prstGeom prst="rect">
            <a:avLst/>
          </a:prstGeom>
          <a:noFill/>
        </p:spPr>
        <p:txBody>
          <a:bodyPr wrap="square" rtlCol="0">
            <a:spAutoFit/>
          </a:bodyPr>
          <a:lstStyle/>
          <a:p>
            <a:r>
              <a:rPr lang="en-US" sz="1600" dirty="0"/>
              <a:t>D38999</a:t>
            </a:r>
          </a:p>
        </p:txBody>
      </p:sp>
      <p:sp>
        <p:nvSpPr>
          <p:cNvPr id="266" name="TextBox 265"/>
          <p:cNvSpPr txBox="1"/>
          <p:nvPr/>
        </p:nvSpPr>
        <p:spPr>
          <a:xfrm>
            <a:off x="5982909" y="1312757"/>
            <a:ext cx="2025240" cy="338554"/>
          </a:xfrm>
          <a:prstGeom prst="rect">
            <a:avLst/>
          </a:prstGeom>
          <a:noFill/>
        </p:spPr>
        <p:txBody>
          <a:bodyPr wrap="square" rtlCol="0">
            <a:spAutoFit/>
          </a:bodyPr>
          <a:lstStyle/>
          <a:p>
            <a:r>
              <a:rPr lang="en-US" sz="1600" dirty="0"/>
              <a:t>D38999</a:t>
            </a:r>
          </a:p>
        </p:txBody>
      </p:sp>
      <p:sp>
        <p:nvSpPr>
          <p:cNvPr id="269" name="TextBox 268"/>
          <p:cNvSpPr txBox="1"/>
          <p:nvPr/>
        </p:nvSpPr>
        <p:spPr>
          <a:xfrm>
            <a:off x="5900476" y="3005723"/>
            <a:ext cx="418704" cy="369332"/>
          </a:xfrm>
          <a:prstGeom prst="rect">
            <a:avLst/>
          </a:prstGeom>
          <a:noFill/>
        </p:spPr>
        <p:txBody>
          <a:bodyPr wrap="none" rtlCol="0">
            <a:spAutoFit/>
          </a:bodyPr>
          <a:lstStyle/>
          <a:p>
            <a:r>
              <a:rPr lang="de-DE" dirty="0"/>
              <a:t>10</a:t>
            </a:r>
            <a:endParaRPr lang="en-US" dirty="0"/>
          </a:p>
        </p:txBody>
      </p:sp>
      <p:sp>
        <p:nvSpPr>
          <p:cNvPr id="270" name="TextBox 269"/>
          <p:cNvSpPr txBox="1"/>
          <p:nvPr/>
        </p:nvSpPr>
        <p:spPr>
          <a:xfrm>
            <a:off x="339603" y="3918143"/>
            <a:ext cx="2917129" cy="1200329"/>
          </a:xfrm>
          <a:prstGeom prst="rect">
            <a:avLst/>
          </a:prstGeom>
          <a:noFill/>
        </p:spPr>
        <p:txBody>
          <a:bodyPr wrap="square" rtlCol="0">
            <a:spAutoFit/>
          </a:bodyPr>
          <a:lstStyle/>
          <a:p>
            <a:r>
              <a:rPr lang="de-DE" dirty="0" err="1"/>
              <a:t>Very</a:t>
            </a:r>
            <a:r>
              <a:rPr lang="de-DE" dirty="0"/>
              <a:t> simple </a:t>
            </a:r>
            <a:r>
              <a:rPr lang="de-DE" dirty="0" err="1"/>
              <a:t>repair</a:t>
            </a:r>
            <a:r>
              <a:rPr lang="de-DE" dirty="0"/>
              <a:t> </a:t>
            </a:r>
            <a:r>
              <a:rPr lang="de-DE" dirty="0" err="1"/>
              <a:t>of</a:t>
            </a:r>
            <a:r>
              <a:rPr lang="de-DE" dirty="0"/>
              <a:t> AC </a:t>
            </a:r>
            <a:r>
              <a:rPr lang="de-DE" dirty="0" err="1"/>
              <a:t>provisioning</a:t>
            </a:r>
            <a:r>
              <a:rPr lang="de-DE" dirty="0"/>
              <a:t> – </a:t>
            </a:r>
            <a:r>
              <a:rPr lang="de-DE" dirty="0" err="1"/>
              <a:t>swapping</a:t>
            </a:r>
            <a:r>
              <a:rPr lang="de-DE" dirty="0"/>
              <a:t> </a:t>
            </a:r>
            <a:r>
              <a:rPr lang="de-DE" dirty="0" err="1"/>
              <a:t>to</a:t>
            </a:r>
            <a:r>
              <a:rPr lang="de-DE" dirty="0"/>
              <a:t> </a:t>
            </a:r>
            <a:r>
              <a:rPr lang="de-DE" dirty="0" err="1"/>
              <a:t>the</a:t>
            </a:r>
            <a:r>
              <a:rPr lang="de-DE" dirty="0"/>
              <a:t> </a:t>
            </a:r>
            <a:r>
              <a:rPr lang="de-DE" dirty="0" err="1"/>
              <a:t>unused</a:t>
            </a:r>
            <a:r>
              <a:rPr lang="de-DE" dirty="0"/>
              <a:t> </a:t>
            </a:r>
            <a:r>
              <a:rPr lang="de-DE" dirty="0" err="1"/>
              <a:t>ribbon</a:t>
            </a:r>
            <a:r>
              <a:rPr lang="de-DE" dirty="0"/>
              <a:t> </a:t>
            </a:r>
          </a:p>
          <a:p>
            <a:endParaRPr lang="de-DE" dirty="0"/>
          </a:p>
        </p:txBody>
      </p:sp>
      <p:cxnSp>
        <p:nvCxnSpPr>
          <p:cNvPr id="271" name="Straight Connector 270"/>
          <p:cNvCxnSpPr>
            <a:endCxn id="236" idx="1"/>
          </p:cNvCxnSpPr>
          <p:nvPr/>
        </p:nvCxnSpPr>
        <p:spPr>
          <a:xfrm>
            <a:off x="6053817" y="3456859"/>
            <a:ext cx="1512833" cy="630561"/>
          </a:xfrm>
          <a:prstGeom prst="line">
            <a:avLst/>
          </a:prstGeom>
        </p:spPr>
        <p:style>
          <a:lnRef idx="1">
            <a:schemeClr val="accent1"/>
          </a:lnRef>
          <a:fillRef idx="0">
            <a:schemeClr val="accent1"/>
          </a:fillRef>
          <a:effectRef idx="0">
            <a:schemeClr val="accent1"/>
          </a:effectRef>
          <a:fontRef idx="minor">
            <a:schemeClr val="tx1"/>
          </a:fontRef>
        </p:style>
      </p:cxnSp>
      <p:sp>
        <p:nvSpPr>
          <p:cNvPr id="272" name="TextBox 271">
            <a:extLst>
              <a:ext uri="{FF2B5EF4-FFF2-40B4-BE49-F238E27FC236}">
                <a16:creationId xmlns:a16="http://schemas.microsoft.com/office/drawing/2014/main" id="{2C78A21C-2E51-8140-8472-E7B9A7E1FF28}"/>
              </a:ext>
            </a:extLst>
          </p:cNvPr>
          <p:cNvSpPr txBox="1"/>
          <p:nvPr/>
        </p:nvSpPr>
        <p:spPr>
          <a:xfrm>
            <a:off x="994468"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73" name="TextBox 272">
            <a:extLst>
              <a:ext uri="{FF2B5EF4-FFF2-40B4-BE49-F238E27FC236}">
                <a16:creationId xmlns:a16="http://schemas.microsoft.com/office/drawing/2014/main" id="{2C78A21C-2E51-8140-8472-E7B9A7E1FF28}"/>
              </a:ext>
            </a:extLst>
          </p:cNvPr>
          <p:cNvSpPr txBox="1"/>
          <p:nvPr/>
        </p:nvSpPr>
        <p:spPr>
          <a:xfrm>
            <a:off x="5264508"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74" name="Rounded Rectangle 273">
            <a:extLst>
              <a:ext uri="{FF2B5EF4-FFF2-40B4-BE49-F238E27FC236}">
                <a16:creationId xmlns:a16="http://schemas.microsoft.com/office/drawing/2014/main" id="{760B7A87-A03B-E54A-9BF0-EA3442DD1B3F}"/>
              </a:ext>
            </a:extLst>
          </p:cNvPr>
          <p:cNvSpPr/>
          <p:nvPr/>
        </p:nvSpPr>
        <p:spPr>
          <a:xfrm>
            <a:off x="2730757" y="1211995"/>
            <a:ext cx="610251" cy="1953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5" name="Rounded Rectangle 274">
            <a:extLst>
              <a:ext uri="{FF2B5EF4-FFF2-40B4-BE49-F238E27FC236}">
                <a16:creationId xmlns:a16="http://schemas.microsoft.com/office/drawing/2014/main" id="{760B7A87-A03B-E54A-9BF0-EA3442DD1B3F}"/>
              </a:ext>
            </a:extLst>
          </p:cNvPr>
          <p:cNvSpPr/>
          <p:nvPr/>
        </p:nvSpPr>
        <p:spPr>
          <a:xfrm>
            <a:off x="6996682" y="1221788"/>
            <a:ext cx="610251" cy="23787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6" name="TextBox 275">
            <a:extLst>
              <a:ext uri="{FF2B5EF4-FFF2-40B4-BE49-F238E27FC236}">
                <a16:creationId xmlns:a16="http://schemas.microsoft.com/office/drawing/2014/main" id="{6C1AA981-FDDF-E74F-9CE2-F3A089693DE8}"/>
              </a:ext>
            </a:extLst>
          </p:cNvPr>
          <p:cNvSpPr txBox="1"/>
          <p:nvPr/>
        </p:nvSpPr>
        <p:spPr>
          <a:xfrm>
            <a:off x="2376088" y="929767"/>
            <a:ext cx="1300454" cy="523220"/>
          </a:xfrm>
          <a:prstGeom prst="rect">
            <a:avLst/>
          </a:prstGeom>
          <a:noFill/>
        </p:spPr>
        <p:txBody>
          <a:bodyPr wrap="square" rtlCol="0">
            <a:spAutoFit/>
          </a:bodyPr>
          <a:lstStyle/>
          <a:p>
            <a:pPr algn="ctr"/>
            <a:r>
              <a:rPr lang="en-US" sz="1400" dirty="0">
                <a:solidFill>
                  <a:schemeClr val="bg1"/>
                </a:solidFill>
              </a:rPr>
              <a:t>2x Rx </a:t>
            </a:r>
          </a:p>
          <a:p>
            <a:pPr algn="ctr"/>
            <a:r>
              <a:rPr lang="en-US" sz="1400" dirty="0"/>
              <a:t>2x Eth</a:t>
            </a:r>
          </a:p>
        </p:txBody>
      </p:sp>
      <p:sp>
        <p:nvSpPr>
          <p:cNvPr id="277" name="TextBox 276">
            <a:extLst>
              <a:ext uri="{FF2B5EF4-FFF2-40B4-BE49-F238E27FC236}">
                <a16:creationId xmlns:a16="http://schemas.microsoft.com/office/drawing/2014/main" id="{6C1AA981-FDDF-E74F-9CE2-F3A089693DE8}"/>
              </a:ext>
            </a:extLst>
          </p:cNvPr>
          <p:cNvSpPr txBox="1"/>
          <p:nvPr/>
        </p:nvSpPr>
        <p:spPr>
          <a:xfrm>
            <a:off x="6666802" y="766254"/>
            <a:ext cx="1300454" cy="738664"/>
          </a:xfrm>
          <a:prstGeom prst="rect">
            <a:avLst/>
          </a:prstGeom>
          <a:noFill/>
        </p:spPr>
        <p:txBody>
          <a:bodyPr wrap="square" rtlCol="0">
            <a:spAutoFit/>
          </a:bodyPr>
          <a:lstStyle/>
          <a:p>
            <a:pPr algn="ctr"/>
            <a:r>
              <a:rPr lang="en-US" sz="1400" dirty="0">
                <a:solidFill>
                  <a:schemeClr val="bg1"/>
                </a:solidFill>
              </a:rPr>
              <a:t>2x Tx </a:t>
            </a:r>
          </a:p>
          <a:p>
            <a:pPr algn="ctr"/>
            <a:r>
              <a:rPr lang="en-US" sz="1400" dirty="0">
                <a:solidFill>
                  <a:schemeClr val="bg1"/>
                </a:solidFill>
              </a:rPr>
              <a:t>2x Tx Ref</a:t>
            </a:r>
          </a:p>
          <a:p>
            <a:pPr algn="ctr"/>
            <a:r>
              <a:rPr lang="en-US" sz="1400" dirty="0"/>
              <a:t>2x Eth</a:t>
            </a:r>
          </a:p>
        </p:txBody>
      </p:sp>
      <p:sp>
        <p:nvSpPr>
          <p:cNvPr id="102" name="TextBox 101"/>
          <p:cNvSpPr txBox="1"/>
          <p:nvPr/>
        </p:nvSpPr>
        <p:spPr>
          <a:xfrm>
            <a:off x="252663" y="506167"/>
            <a:ext cx="3660461" cy="646331"/>
          </a:xfrm>
          <a:prstGeom prst="rect">
            <a:avLst/>
          </a:prstGeom>
          <a:noFill/>
        </p:spPr>
        <p:txBody>
          <a:bodyPr wrap="square" rtlCol="0">
            <a:spAutoFit/>
          </a:bodyPr>
          <a:lstStyle/>
          <a:p>
            <a:r>
              <a:rPr lang="de-DE" dirty="0"/>
              <a:t>2-Rx IF </a:t>
            </a:r>
            <a:r>
              <a:rPr lang="de-DE" dirty="0" err="1"/>
              <a:t>Antenna</a:t>
            </a:r>
            <a:r>
              <a:rPr lang="de-DE" dirty="0"/>
              <a:t>, </a:t>
            </a:r>
            <a:r>
              <a:rPr lang="de-DE" dirty="0" err="1"/>
              <a:t>routing</a:t>
            </a:r>
            <a:r>
              <a:rPr lang="de-DE" dirty="0"/>
              <a:t> 6 </a:t>
            </a:r>
            <a:r>
              <a:rPr lang="de-DE" dirty="0" err="1"/>
              <a:t>fiber</a:t>
            </a:r>
            <a:r>
              <a:rPr lang="de-DE" dirty="0"/>
              <a:t> </a:t>
            </a:r>
            <a:r>
              <a:rPr lang="de-DE" dirty="0" err="1"/>
              <a:t>to</a:t>
            </a:r>
            <a:r>
              <a:rPr lang="de-DE" dirty="0"/>
              <a:t> Tx</a:t>
            </a:r>
          </a:p>
          <a:p>
            <a:endParaRPr lang="de-DE" dirty="0"/>
          </a:p>
        </p:txBody>
      </p:sp>
      <p:sp>
        <p:nvSpPr>
          <p:cNvPr id="103" name="Rectangle 102"/>
          <p:cNvSpPr/>
          <p:nvPr/>
        </p:nvSpPr>
        <p:spPr>
          <a:xfrm rot="5400000">
            <a:off x="2314965" y="1577892"/>
            <a:ext cx="171365"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p:cNvSpPr txBox="1"/>
          <p:nvPr/>
        </p:nvSpPr>
        <p:spPr>
          <a:xfrm>
            <a:off x="6096035" y="1537551"/>
            <a:ext cx="301686" cy="369332"/>
          </a:xfrm>
          <a:prstGeom prst="rect">
            <a:avLst/>
          </a:prstGeom>
          <a:noFill/>
        </p:spPr>
        <p:txBody>
          <a:bodyPr wrap="none" rtlCol="0">
            <a:spAutoFit/>
          </a:bodyPr>
          <a:lstStyle/>
          <a:p>
            <a:r>
              <a:rPr lang="de-DE" dirty="0"/>
              <a:t>6</a:t>
            </a:r>
            <a:endParaRPr lang="en-US" dirty="0"/>
          </a:p>
        </p:txBody>
      </p:sp>
      <p:sp>
        <p:nvSpPr>
          <p:cNvPr id="114" name="TextBox 113"/>
          <p:cNvSpPr txBox="1"/>
          <p:nvPr/>
        </p:nvSpPr>
        <p:spPr>
          <a:xfrm>
            <a:off x="339603" y="4899251"/>
            <a:ext cx="2917129" cy="923330"/>
          </a:xfrm>
          <a:prstGeom prst="rect">
            <a:avLst/>
          </a:prstGeom>
          <a:noFill/>
        </p:spPr>
        <p:txBody>
          <a:bodyPr wrap="square" rtlCol="0">
            <a:spAutoFit/>
          </a:bodyPr>
          <a:lstStyle/>
          <a:p>
            <a:r>
              <a:rPr lang="de-DE" dirty="0"/>
              <a:t>All </a:t>
            </a:r>
            <a:r>
              <a:rPr lang="de-DE" dirty="0" err="1"/>
              <a:t>fiber</a:t>
            </a:r>
            <a:r>
              <a:rPr lang="de-DE" dirty="0"/>
              <a:t> </a:t>
            </a:r>
            <a:r>
              <a:rPr lang="de-DE" dirty="0" err="1"/>
              <a:t>cables</a:t>
            </a:r>
            <a:r>
              <a:rPr lang="de-DE" dirty="0"/>
              <a:t> </a:t>
            </a:r>
            <a:r>
              <a:rPr lang="de-DE" dirty="0" err="1"/>
              <a:t>are</a:t>
            </a:r>
            <a:r>
              <a:rPr lang="de-DE" dirty="0"/>
              <a:t> simple </a:t>
            </a:r>
            <a:r>
              <a:rPr lang="de-DE" dirty="0" err="1"/>
              <a:t>straight</a:t>
            </a:r>
            <a:r>
              <a:rPr lang="de-DE" dirty="0"/>
              <a:t> E2E.</a:t>
            </a:r>
          </a:p>
          <a:p>
            <a:endParaRPr lang="de-DE" dirty="0"/>
          </a:p>
        </p:txBody>
      </p:sp>
      <p:sp>
        <p:nvSpPr>
          <p:cNvPr id="115" name="Arc 114"/>
          <p:cNvSpPr/>
          <p:nvPr/>
        </p:nvSpPr>
        <p:spPr>
          <a:xfrm rot="10800000" flipV="1">
            <a:off x="1825432" y="1407339"/>
            <a:ext cx="564552" cy="410029"/>
          </a:xfrm>
          <a:prstGeom prst="arc">
            <a:avLst>
              <a:gd name="adj1" fmla="val 11253272"/>
              <a:gd name="adj2" fmla="val 0"/>
            </a:avLst>
          </a:prstGeom>
          <a:ln w="28575">
            <a:solidFill>
              <a:srgbClr val="7030A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TextBox 115"/>
          <p:cNvSpPr txBox="1"/>
          <p:nvPr/>
        </p:nvSpPr>
        <p:spPr>
          <a:xfrm>
            <a:off x="2416434" y="1340204"/>
            <a:ext cx="827550" cy="338554"/>
          </a:xfrm>
          <a:prstGeom prst="rect">
            <a:avLst/>
          </a:prstGeom>
          <a:noFill/>
        </p:spPr>
        <p:txBody>
          <a:bodyPr wrap="square" rtlCol="0">
            <a:spAutoFit/>
          </a:bodyPr>
          <a:lstStyle/>
          <a:p>
            <a:r>
              <a:rPr lang="en-US" sz="1600" dirty="0"/>
              <a:t>D38999</a:t>
            </a:r>
          </a:p>
        </p:txBody>
      </p:sp>
      <p:sp>
        <p:nvSpPr>
          <p:cNvPr id="117" name="Rectangle 116"/>
          <p:cNvSpPr/>
          <p:nvPr/>
        </p:nvSpPr>
        <p:spPr>
          <a:xfrm>
            <a:off x="3878620" y="1472538"/>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19" name="Rectangle 118"/>
          <p:cNvSpPr/>
          <p:nvPr/>
        </p:nvSpPr>
        <p:spPr>
          <a:xfrm>
            <a:off x="4364736" y="1808218"/>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1</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21" name="Rectangle 120"/>
          <p:cNvSpPr/>
          <p:nvPr/>
        </p:nvSpPr>
        <p:spPr>
          <a:xfrm>
            <a:off x="5753928" y="4609419"/>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48642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Oval 245"/>
          <p:cNvSpPr/>
          <p:nvPr/>
        </p:nvSpPr>
        <p:spPr>
          <a:xfrm>
            <a:off x="4849380" y="3338279"/>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a:extLst>
              <a:ext uri="{FF2B5EF4-FFF2-40B4-BE49-F238E27FC236}">
                <a16:creationId xmlns:a16="http://schemas.microsoft.com/office/drawing/2014/main" id="{AC57504A-944F-DB4D-A72C-50A098B32279}"/>
              </a:ext>
            </a:extLst>
          </p:cNvPr>
          <p:cNvSpPr/>
          <p:nvPr/>
        </p:nvSpPr>
        <p:spPr>
          <a:xfrm>
            <a:off x="6137982" y="5556080"/>
            <a:ext cx="5328114"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5894778" y="3429564"/>
            <a:ext cx="0" cy="78095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76873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77444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79332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(10)</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780637"/>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v7</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9"/>
            <a:ext cx="0" cy="41424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023447"/>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sp>
        <p:nvSpPr>
          <p:cNvPr id="251" name="TextBox 250"/>
          <p:cNvSpPr txBox="1"/>
          <p:nvPr/>
        </p:nvSpPr>
        <p:spPr>
          <a:xfrm>
            <a:off x="2593647" y="1571456"/>
            <a:ext cx="2589363" cy="369332"/>
          </a:xfrm>
          <a:prstGeom prst="rect">
            <a:avLst/>
          </a:prstGeom>
          <a:noFill/>
        </p:spPr>
        <p:txBody>
          <a:bodyPr wrap="none" rtlCol="0">
            <a:spAutoFit/>
          </a:bodyPr>
          <a:lstStyle/>
          <a:p>
            <a:r>
              <a:rPr lang="en-US" dirty="0"/>
              <a:t>Supplier Antenna harness</a:t>
            </a:r>
          </a:p>
        </p:txBody>
      </p:sp>
      <p:sp>
        <p:nvSpPr>
          <p:cNvPr id="252" name="TextBox 251"/>
          <p:cNvSpPr txBox="1"/>
          <p:nvPr/>
        </p:nvSpPr>
        <p:spPr>
          <a:xfrm>
            <a:off x="3421324" y="5002535"/>
            <a:ext cx="2390078" cy="369332"/>
          </a:xfrm>
          <a:prstGeom prst="rect">
            <a:avLst/>
          </a:prstGeom>
          <a:noFill/>
        </p:spPr>
        <p:txBody>
          <a:bodyPr wrap="none" rtlCol="0">
            <a:spAutoFit/>
          </a:bodyPr>
          <a:lstStyle/>
          <a:p>
            <a:r>
              <a:rPr lang="en-US" dirty="0"/>
              <a:t>Supplier Modem cables</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2026202"/>
            <a:ext cx="0" cy="95033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2" y="2026202"/>
            <a:ext cx="3681247"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11402" y="3456859"/>
            <a:ext cx="0" cy="7579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306983" y="4890603"/>
            <a:ext cx="418704" cy="369332"/>
          </a:xfrm>
          <a:prstGeom prst="rect">
            <a:avLst/>
          </a:prstGeom>
          <a:noFill/>
        </p:spPr>
        <p:txBody>
          <a:bodyPr wrap="none" rtlCol="0">
            <a:spAutoFit/>
          </a:bodyPr>
          <a:lstStyle/>
          <a:p>
            <a:r>
              <a:rPr lang="en-US" dirty="0"/>
              <a:t>10</a:t>
            </a:r>
          </a:p>
        </p:txBody>
      </p:sp>
      <p:sp>
        <p:nvSpPr>
          <p:cNvPr id="318" name="TextBox 317"/>
          <p:cNvSpPr txBox="1"/>
          <p:nvPr/>
        </p:nvSpPr>
        <p:spPr>
          <a:xfrm>
            <a:off x="1772563" y="4863189"/>
            <a:ext cx="301686" cy="369332"/>
          </a:xfrm>
          <a:prstGeom prst="rect">
            <a:avLst/>
          </a:prstGeom>
          <a:noFill/>
        </p:spPr>
        <p:txBody>
          <a:bodyPr wrap="none" rtlCol="0">
            <a:spAutoFit/>
          </a:bodyPr>
          <a:lstStyle/>
          <a:p>
            <a:r>
              <a:rPr lang="en-US" dirty="0"/>
              <a:t>6</a:t>
            </a:r>
          </a:p>
        </p:txBody>
      </p:sp>
      <p:sp>
        <p:nvSpPr>
          <p:cNvPr id="319" name="TextBox 318"/>
          <p:cNvSpPr txBox="1"/>
          <p:nvPr/>
        </p:nvSpPr>
        <p:spPr>
          <a:xfrm>
            <a:off x="1415520" y="1693194"/>
            <a:ext cx="301686" cy="369332"/>
          </a:xfrm>
          <a:prstGeom prst="rect">
            <a:avLst/>
          </a:prstGeom>
          <a:noFill/>
        </p:spPr>
        <p:txBody>
          <a:bodyPr wrap="none" rtlCol="0">
            <a:spAutoFit/>
          </a:bodyPr>
          <a:lstStyle/>
          <a:p>
            <a:r>
              <a:rPr lang="en-US" dirty="0"/>
              <a:t>6</a:t>
            </a:r>
          </a:p>
        </p:txBody>
      </p: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3" y="4908160"/>
            <a:ext cx="4214936"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FEA188B-631F-2F46-9903-C653EF162A8A}"/>
              </a:ext>
            </a:extLst>
          </p:cNvPr>
          <p:cNvCxnSpPr>
            <a:cxnSpLocks/>
          </p:cNvCxnSpPr>
          <p:nvPr/>
        </p:nvCxnSpPr>
        <p:spPr>
          <a:xfrm flipV="1">
            <a:off x="5721914" y="4487249"/>
            <a:ext cx="0" cy="42091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996682" y="5201587"/>
            <a:ext cx="81915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a:endCxn id="172" idx="3"/>
          </p:cNvCxnSpPr>
          <p:nvPr/>
        </p:nvCxnSpPr>
        <p:spPr>
          <a:xfrm flipV="1">
            <a:off x="6427387" y="1728045"/>
            <a:ext cx="7204" cy="124848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424001" y="1772556"/>
            <a:ext cx="418704" cy="369332"/>
          </a:xfrm>
          <a:prstGeom prst="rect">
            <a:avLst/>
          </a:prstGeom>
          <a:noFill/>
        </p:spPr>
        <p:txBody>
          <a:bodyPr wrap="none" rtlCol="0">
            <a:spAutoFit/>
          </a:bodyPr>
          <a:lstStyle/>
          <a:p>
            <a:r>
              <a:rPr lang="de-DE" dirty="0"/>
              <a:t>10</a:t>
            </a:r>
            <a:endParaRPr lang="en-US" dirty="0"/>
          </a:p>
        </p:txBody>
      </p:sp>
      <p:sp>
        <p:nvSpPr>
          <p:cNvPr id="126" name="TextBox 125"/>
          <p:cNvSpPr txBox="1"/>
          <p:nvPr/>
        </p:nvSpPr>
        <p:spPr>
          <a:xfrm>
            <a:off x="5062403" y="2509703"/>
            <a:ext cx="301686" cy="369332"/>
          </a:xfrm>
          <a:prstGeom prst="rect">
            <a:avLst/>
          </a:prstGeom>
          <a:noFill/>
        </p:spPr>
        <p:txBody>
          <a:bodyPr wrap="none" rtlCol="0">
            <a:spAutoFit/>
          </a:bodyPr>
          <a:lstStyle/>
          <a:p>
            <a:r>
              <a:rPr lang="en-US" dirty="0"/>
              <a:t>6</a:t>
            </a:r>
          </a:p>
        </p:txBody>
      </p:sp>
      <p:sp>
        <p:nvSpPr>
          <p:cNvPr id="131" name="Rectangle 130"/>
          <p:cNvSpPr/>
          <p:nvPr/>
        </p:nvSpPr>
        <p:spPr>
          <a:xfrm rot="5400000">
            <a:off x="5662510" y="431589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132"/>
          <p:cNvSpPr/>
          <p:nvPr/>
        </p:nvSpPr>
        <p:spPr>
          <a:xfrm rot="5400000">
            <a:off x="6370262" y="281170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5396714" y="280630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5937426" y="430120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3873616" y="2938474"/>
            <a:ext cx="1494401" cy="369332"/>
          </a:xfrm>
          <a:prstGeom prst="rect">
            <a:avLst/>
          </a:prstGeom>
          <a:noFill/>
        </p:spPr>
        <p:txBody>
          <a:bodyPr wrap="square" rtlCol="0">
            <a:spAutoFit/>
          </a:bodyPr>
          <a:lstStyle/>
          <a:p>
            <a:r>
              <a:rPr lang="en-US" dirty="0"/>
              <a:t>A836A? </a:t>
            </a:r>
          </a:p>
        </p:txBody>
      </p:sp>
      <p:cxnSp>
        <p:nvCxnSpPr>
          <p:cNvPr id="230" name="Straight Connector 229"/>
          <p:cNvCxnSpPr/>
          <p:nvPr/>
        </p:nvCxnSpPr>
        <p:spPr>
          <a:xfrm flipV="1">
            <a:off x="6066315" y="4087420"/>
            <a:ext cx="1500335" cy="85893"/>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6" name="TextBox 145"/>
          <p:cNvSpPr txBox="1"/>
          <p:nvPr/>
        </p:nvSpPr>
        <p:spPr>
          <a:xfrm>
            <a:off x="531638" y="3025502"/>
            <a:ext cx="2251700" cy="646331"/>
          </a:xfrm>
          <a:prstGeom prst="rect">
            <a:avLst/>
          </a:prstGeom>
          <a:noFill/>
        </p:spPr>
        <p:txBody>
          <a:bodyPr wrap="square" rtlCol="0">
            <a:spAutoFit/>
          </a:bodyPr>
          <a:lstStyle/>
          <a:p>
            <a:r>
              <a:rPr lang="de-DE" dirty="0"/>
              <a:t>Single </a:t>
            </a:r>
            <a:r>
              <a:rPr lang="de-DE" dirty="0" err="1"/>
              <a:t>Modman</a:t>
            </a:r>
            <a:r>
              <a:rPr lang="de-DE" dirty="0"/>
              <a:t>, </a:t>
            </a:r>
            <a:r>
              <a:rPr lang="de-DE" dirty="0" err="1"/>
              <a:t>four</a:t>
            </a:r>
            <a:r>
              <a:rPr lang="de-DE" dirty="0"/>
              <a:t> </a:t>
            </a:r>
            <a:r>
              <a:rPr lang="de-DE" dirty="0" err="1"/>
              <a:t>modem</a:t>
            </a:r>
            <a:r>
              <a:rPr lang="de-DE" dirty="0"/>
              <a:t> </a:t>
            </a:r>
            <a:r>
              <a:rPr lang="de-DE" dirty="0" err="1"/>
              <a:t>architecture</a:t>
            </a:r>
            <a:endParaRPr lang="de-DE" dirty="0"/>
          </a:p>
        </p:txBody>
      </p:sp>
      <p:sp>
        <p:nvSpPr>
          <p:cNvPr id="147" name="Rectangle 146"/>
          <p:cNvSpPr/>
          <p:nvPr/>
        </p:nvSpPr>
        <p:spPr>
          <a:xfrm rot="5400000">
            <a:off x="1419696" y="54052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1733794"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1733794"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1733794"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rot="5400000">
            <a:off x="1419696" y="54052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1733794"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rot="5400000">
            <a:off x="1419696" y="54052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1733794"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rot="5400000">
            <a:off x="1419696"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1733794" y="157789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208" name="Rounded Rectangle 20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9" name="Rounded Rectangle 20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2" name="TextBox 211">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14" name="TextBox 213">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15" name="TextBox 214">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16" name="TextBox 215">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17" name="TextBox 216">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218" name="TextBox 217">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cxnSp>
        <p:nvCxnSpPr>
          <p:cNvPr id="224" name="Straight Arrow Connector 223">
            <a:extLst>
              <a:ext uri="{FF2B5EF4-FFF2-40B4-BE49-F238E27FC236}">
                <a16:creationId xmlns:a16="http://schemas.microsoft.com/office/drawing/2014/main" id="{9FEA188B-631F-2F46-9903-C653EF162A8A}"/>
              </a:ext>
            </a:extLst>
          </p:cNvPr>
          <p:cNvCxnSpPr>
            <a:cxnSpLocks/>
          </p:cNvCxnSpPr>
          <p:nvPr/>
        </p:nvCxnSpPr>
        <p:spPr>
          <a:xfrm flipV="1">
            <a:off x="5996682" y="4487249"/>
            <a:ext cx="0" cy="71433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EA188B-631F-2F46-9903-C653EF162A8A}"/>
              </a:ext>
            </a:extLst>
          </p:cNvPr>
          <p:cNvCxnSpPr>
            <a:cxnSpLocks/>
          </p:cNvCxnSpPr>
          <p:nvPr/>
        </p:nvCxnSpPr>
        <p:spPr>
          <a:xfrm flipV="1">
            <a:off x="5996682"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9FEA188B-631F-2F46-9903-C653EF162A8A}"/>
              </a:ext>
            </a:extLst>
          </p:cNvPr>
          <p:cNvCxnSpPr>
            <a:cxnSpLocks/>
          </p:cNvCxnSpPr>
          <p:nvPr/>
        </p:nvCxnSpPr>
        <p:spPr>
          <a:xfrm flipV="1">
            <a:off x="5717288"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9FEA188B-631F-2F46-9903-C653EF162A8A}"/>
              </a:ext>
            </a:extLst>
          </p:cNvPr>
          <p:cNvCxnSpPr>
            <a:cxnSpLocks/>
          </p:cNvCxnSpPr>
          <p:nvPr/>
        </p:nvCxnSpPr>
        <p:spPr>
          <a:xfrm flipH="1" flipV="1">
            <a:off x="5894778" y="4210522"/>
            <a:ext cx="101904" cy="429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9FEA188B-631F-2F46-9903-C653EF162A8A}"/>
              </a:ext>
            </a:extLst>
          </p:cNvPr>
          <p:cNvCxnSpPr>
            <a:cxnSpLocks/>
          </p:cNvCxnSpPr>
          <p:nvPr/>
        </p:nvCxnSpPr>
        <p:spPr>
          <a:xfrm flipH="1">
            <a:off x="5709499" y="4205188"/>
            <a:ext cx="109737" cy="1600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5253575" y="4408184"/>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rot="5400000">
            <a:off x="6370216" y="15566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Box 221"/>
          <p:cNvSpPr txBox="1"/>
          <p:nvPr/>
        </p:nvSpPr>
        <p:spPr>
          <a:xfrm>
            <a:off x="7566650" y="3918143"/>
            <a:ext cx="2025240" cy="338554"/>
          </a:xfrm>
          <a:prstGeom prst="rect">
            <a:avLst/>
          </a:prstGeom>
          <a:noFill/>
        </p:spPr>
        <p:txBody>
          <a:bodyPr wrap="square" rtlCol="0">
            <a:spAutoFit/>
          </a:bodyPr>
          <a:lstStyle/>
          <a:p>
            <a:r>
              <a:rPr lang="en-US" sz="1600" dirty="0"/>
              <a:t>Arinc801 (EN4644)</a:t>
            </a:r>
          </a:p>
        </p:txBody>
      </p:sp>
      <p:sp>
        <p:nvSpPr>
          <p:cNvPr id="229" name="TextBox 228"/>
          <p:cNvSpPr txBox="1"/>
          <p:nvPr/>
        </p:nvSpPr>
        <p:spPr>
          <a:xfrm>
            <a:off x="6888150" y="5216893"/>
            <a:ext cx="2025240" cy="338554"/>
          </a:xfrm>
          <a:prstGeom prst="rect">
            <a:avLst/>
          </a:prstGeom>
          <a:noFill/>
        </p:spPr>
        <p:txBody>
          <a:bodyPr wrap="square" rtlCol="0">
            <a:spAutoFit/>
          </a:bodyPr>
          <a:lstStyle/>
          <a:p>
            <a:r>
              <a:rPr lang="en-US" sz="1600" dirty="0"/>
              <a:t>Arinc600</a:t>
            </a:r>
          </a:p>
        </p:txBody>
      </p:sp>
      <p:sp>
        <p:nvSpPr>
          <p:cNvPr id="232" name="TextBox 231"/>
          <p:cNvSpPr txBox="1"/>
          <p:nvPr/>
        </p:nvSpPr>
        <p:spPr>
          <a:xfrm>
            <a:off x="504602" y="5248080"/>
            <a:ext cx="2025240" cy="338554"/>
          </a:xfrm>
          <a:prstGeom prst="rect">
            <a:avLst/>
          </a:prstGeom>
          <a:noFill/>
        </p:spPr>
        <p:txBody>
          <a:bodyPr wrap="square" rtlCol="0">
            <a:spAutoFit/>
          </a:bodyPr>
          <a:lstStyle/>
          <a:p>
            <a:r>
              <a:rPr lang="en-US" sz="1600" dirty="0"/>
              <a:t>Arinc600</a:t>
            </a:r>
          </a:p>
        </p:txBody>
      </p:sp>
      <p:sp>
        <p:nvSpPr>
          <p:cNvPr id="236" name="TextBox 235"/>
          <p:cNvSpPr txBox="1"/>
          <p:nvPr/>
        </p:nvSpPr>
        <p:spPr>
          <a:xfrm>
            <a:off x="1558772" y="1323336"/>
            <a:ext cx="2025240" cy="338554"/>
          </a:xfrm>
          <a:prstGeom prst="rect">
            <a:avLst/>
          </a:prstGeom>
          <a:noFill/>
        </p:spPr>
        <p:txBody>
          <a:bodyPr wrap="square" rtlCol="0">
            <a:spAutoFit/>
          </a:bodyPr>
          <a:lstStyle/>
          <a:p>
            <a:r>
              <a:rPr lang="en-US" sz="1600" dirty="0"/>
              <a:t>D38999</a:t>
            </a:r>
          </a:p>
        </p:txBody>
      </p:sp>
      <p:sp>
        <p:nvSpPr>
          <p:cNvPr id="238" name="TextBox 237"/>
          <p:cNvSpPr txBox="1"/>
          <p:nvPr/>
        </p:nvSpPr>
        <p:spPr>
          <a:xfrm>
            <a:off x="5982909" y="1312757"/>
            <a:ext cx="2025240" cy="338554"/>
          </a:xfrm>
          <a:prstGeom prst="rect">
            <a:avLst/>
          </a:prstGeom>
          <a:noFill/>
        </p:spPr>
        <p:txBody>
          <a:bodyPr wrap="square" rtlCol="0">
            <a:spAutoFit/>
          </a:bodyPr>
          <a:lstStyle/>
          <a:p>
            <a:r>
              <a:rPr lang="en-US" sz="1600" dirty="0"/>
              <a:t>D38999</a:t>
            </a:r>
          </a:p>
        </p:txBody>
      </p:sp>
      <p:sp>
        <p:nvSpPr>
          <p:cNvPr id="250" name="TextBox 249"/>
          <p:cNvSpPr txBox="1"/>
          <p:nvPr/>
        </p:nvSpPr>
        <p:spPr>
          <a:xfrm>
            <a:off x="5184681" y="3345429"/>
            <a:ext cx="635110" cy="369332"/>
          </a:xfrm>
          <a:prstGeom prst="rect">
            <a:avLst/>
          </a:prstGeom>
          <a:noFill/>
        </p:spPr>
        <p:txBody>
          <a:bodyPr wrap="none" rtlCol="0">
            <a:spAutoFit/>
          </a:bodyPr>
          <a:lstStyle/>
          <a:p>
            <a:r>
              <a:rPr lang="en-US" dirty="0"/>
              <a:t>2x12</a:t>
            </a:r>
          </a:p>
        </p:txBody>
      </p:sp>
      <p:sp>
        <p:nvSpPr>
          <p:cNvPr id="265" name="TextBox 264"/>
          <p:cNvSpPr txBox="1"/>
          <p:nvPr/>
        </p:nvSpPr>
        <p:spPr>
          <a:xfrm>
            <a:off x="4308613" y="3582634"/>
            <a:ext cx="1494401" cy="646331"/>
          </a:xfrm>
          <a:prstGeom prst="rect">
            <a:avLst/>
          </a:prstGeom>
          <a:noFill/>
        </p:spPr>
        <p:txBody>
          <a:bodyPr wrap="square" rtlCol="0">
            <a:spAutoFit/>
          </a:bodyPr>
          <a:lstStyle/>
          <a:p>
            <a:r>
              <a:rPr lang="en-US" dirty="0"/>
              <a:t>Aircraft provisioning</a:t>
            </a:r>
          </a:p>
        </p:txBody>
      </p:sp>
      <p:cxnSp>
        <p:nvCxnSpPr>
          <p:cNvPr id="266" name="Straight Connector 265"/>
          <p:cNvCxnSpPr/>
          <p:nvPr/>
        </p:nvCxnSpPr>
        <p:spPr>
          <a:xfrm>
            <a:off x="6053817" y="3456859"/>
            <a:ext cx="1512833" cy="630561"/>
          </a:xfrm>
          <a:prstGeom prst="line">
            <a:avLst/>
          </a:prstGeom>
        </p:spPr>
        <p:style>
          <a:lnRef idx="1">
            <a:schemeClr val="accent1"/>
          </a:lnRef>
          <a:fillRef idx="0">
            <a:schemeClr val="accent1"/>
          </a:fillRef>
          <a:effectRef idx="0">
            <a:schemeClr val="accent1"/>
          </a:effectRef>
          <a:fontRef idx="minor">
            <a:schemeClr val="tx1"/>
          </a:fontRef>
        </p:style>
      </p:cxnSp>
      <p:sp>
        <p:nvSpPr>
          <p:cNvPr id="268" name="TextBox 267"/>
          <p:cNvSpPr txBox="1"/>
          <p:nvPr/>
        </p:nvSpPr>
        <p:spPr>
          <a:xfrm>
            <a:off x="6424001" y="2526765"/>
            <a:ext cx="418704" cy="369332"/>
          </a:xfrm>
          <a:prstGeom prst="rect">
            <a:avLst/>
          </a:prstGeom>
          <a:noFill/>
        </p:spPr>
        <p:txBody>
          <a:bodyPr wrap="none" rtlCol="0">
            <a:spAutoFit/>
          </a:bodyPr>
          <a:lstStyle/>
          <a:p>
            <a:r>
              <a:rPr lang="de-DE" dirty="0"/>
              <a:t>10</a:t>
            </a:r>
            <a:endParaRPr lang="en-US" dirty="0"/>
          </a:p>
        </p:txBody>
      </p:sp>
      <p:sp>
        <p:nvSpPr>
          <p:cNvPr id="269" name="Rounded Rectangle 268">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70" name="TextBox 269">
            <a:extLst>
              <a:ext uri="{FF2B5EF4-FFF2-40B4-BE49-F238E27FC236}">
                <a16:creationId xmlns:a16="http://schemas.microsoft.com/office/drawing/2014/main" id="{2C78A21C-2E51-8140-8472-E7B9A7E1FF28}"/>
              </a:ext>
            </a:extLst>
          </p:cNvPr>
          <p:cNvSpPr txBox="1"/>
          <p:nvPr/>
        </p:nvSpPr>
        <p:spPr>
          <a:xfrm>
            <a:off x="994468"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71" name="Rounded Rectangle 270">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72" name="TextBox 271">
            <a:extLst>
              <a:ext uri="{FF2B5EF4-FFF2-40B4-BE49-F238E27FC236}">
                <a16:creationId xmlns:a16="http://schemas.microsoft.com/office/drawing/2014/main" id="{2C78A21C-2E51-8140-8472-E7B9A7E1FF28}"/>
              </a:ext>
            </a:extLst>
          </p:cNvPr>
          <p:cNvSpPr txBox="1"/>
          <p:nvPr/>
        </p:nvSpPr>
        <p:spPr>
          <a:xfrm>
            <a:off x="5264508"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73" name="Rounded Rectangle 272">
            <a:extLst>
              <a:ext uri="{FF2B5EF4-FFF2-40B4-BE49-F238E27FC236}">
                <a16:creationId xmlns:a16="http://schemas.microsoft.com/office/drawing/2014/main" id="{760B7A87-A03B-E54A-9BF0-EA3442DD1B3F}"/>
              </a:ext>
            </a:extLst>
          </p:cNvPr>
          <p:cNvSpPr/>
          <p:nvPr/>
        </p:nvSpPr>
        <p:spPr>
          <a:xfrm>
            <a:off x="2730757" y="1211995"/>
            <a:ext cx="610251" cy="1953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4" name="Rounded Rectangle 273">
            <a:extLst>
              <a:ext uri="{FF2B5EF4-FFF2-40B4-BE49-F238E27FC236}">
                <a16:creationId xmlns:a16="http://schemas.microsoft.com/office/drawing/2014/main" id="{760B7A87-A03B-E54A-9BF0-EA3442DD1B3F}"/>
              </a:ext>
            </a:extLst>
          </p:cNvPr>
          <p:cNvSpPr/>
          <p:nvPr/>
        </p:nvSpPr>
        <p:spPr>
          <a:xfrm>
            <a:off x="6996682" y="1221788"/>
            <a:ext cx="610251" cy="23787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5" name="TextBox 274"/>
          <p:cNvSpPr txBox="1"/>
          <p:nvPr/>
        </p:nvSpPr>
        <p:spPr>
          <a:xfrm>
            <a:off x="1390327" y="1323336"/>
            <a:ext cx="873529" cy="338554"/>
          </a:xfrm>
          <a:prstGeom prst="rect">
            <a:avLst/>
          </a:prstGeom>
          <a:noFill/>
        </p:spPr>
        <p:txBody>
          <a:bodyPr wrap="square" rtlCol="0">
            <a:spAutoFit/>
          </a:bodyPr>
          <a:lstStyle/>
          <a:p>
            <a:r>
              <a:rPr lang="en-US" sz="1600" dirty="0"/>
              <a:t>D38999</a:t>
            </a:r>
          </a:p>
        </p:txBody>
      </p:sp>
      <p:sp>
        <p:nvSpPr>
          <p:cNvPr id="276" name="TextBox 275"/>
          <p:cNvSpPr txBox="1"/>
          <p:nvPr/>
        </p:nvSpPr>
        <p:spPr>
          <a:xfrm>
            <a:off x="6103226" y="1312757"/>
            <a:ext cx="926685" cy="338554"/>
          </a:xfrm>
          <a:prstGeom prst="rect">
            <a:avLst/>
          </a:prstGeom>
          <a:noFill/>
        </p:spPr>
        <p:txBody>
          <a:bodyPr wrap="square" rtlCol="0">
            <a:spAutoFit/>
          </a:bodyPr>
          <a:lstStyle/>
          <a:p>
            <a:r>
              <a:rPr lang="en-US" sz="1600" dirty="0"/>
              <a:t>D38999</a:t>
            </a:r>
          </a:p>
        </p:txBody>
      </p:sp>
      <p:sp>
        <p:nvSpPr>
          <p:cNvPr id="277" name="TextBox 276">
            <a:extLst>
              <a:ext uri="{FF2B5EF4-FFF2-40B4-BE49-F238E27FC236}">
                <a16:creationId xmlns:a16="http://schemas.microsoft.com/office/drawing/2014/main" id="{6C1AA981-FDDF-E74F-9CE2-F3A089693DE8}"/>
              </a:ext>
            </a:extLst>
          </p:cNvPr>
          <p:cNvSpPr txBox="1"/>
          <p:nvPr/>
        </p:nvSpPr>
        <p:spPr>
          <a:xfrm>
            <a:off x="2376088" y="929767"/>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en-US" sz="1400" dirty="0"/>
              <a:t>2x Eth</a:t>
            </a:r>
          </a:p>
        </p:txBody>
      </p:sp>
      <p:sp>
        <p:nvSpPr>
          <p:cNvPr id="278" name="TextBox 277"/>
          <p:cNvSpPr txBox="1"/>
          <p:nvPr/>
        </p:nvSpPr>
        <p:spPr>
          <a:xfrm>
            <a:off x="5333133" y="1312757"/>
            <a:ext cx="926685" cy="338554"/>
          </a:xfrm>
          <a:prstGeom prst="rect">
            <a:avLst/>
          </a:prstGeom>
          <a:noFill/>
        </p:spPr>
        <p:txBody>
          <a:bodyPr wrap="square" rtlCol="0">
            <a:spAutoFit/>
          </a:bodyPr>
          <a:lstStyle/>
          <a:p>
            <a:r>
              <a:rPr lang="en-US" sz="1600" dirty="0"/>
              <a:t>D38999</a:t>
            </a:r>
          </a:p>
        </p:txBody>
      </p:sp>
      <p:sp>
        <p:nvSpPr>
          <p:cNvPr id="279" name="TextBox 278">
            <a:extLst>
              <a:ext uri="{FF2B5EF4-FFF2-40B4-BE49-F238E27FC236}">
                <a16:creationId xmlns:a16="http://schemas.microsoft.com/office/drawing/2014/main" id="{6C1AA981-FDDF-E74F-9CE2-F3A089693DE8}"/>
              </a:ext>
            </a:extLst>
          </p:cNvPr>
          <p:cNvSpPr txBox="1"/>
          <p:nvPr/>
        </p:nvSpPr>
        <p:spPr>
          <a:xfrm>
            <a:off x="6666802" y="766254"/>
            <a:ext cx="1300454" cy="738664"/>
          </a:xfrm>
          <a:prstGeom prst="rect">
            <a:avLst/>
          </a:prstGeom>
          <a:noFill/>
        </p:spPr>
        <p:txBody>
          <a:bodyPr wrap="square" rtlCol="0">
            <a:spAutoFit/>
          </a:bodyPr>
          <a:lstStyle/>
          <a:p>
            <a:pPr algn="ctr"/>
            <a:r>
              <a:rPr lang="en-US" sz="1400" dirty="0">
                <a:solidFill>
                  <a:schemeClr val="bg1"/>
                </a:solidFill>
              </a:rPr>
              <a:t>6x Tx </a:t>
            </a:r>
          </a:p>
          <a:p>
            <a:pPr algn="ctr"/>
            <a:r>
              <a:rPr lang="en-US" sz="1400" dirty="0">
                <a:solidFill>
                  <a:schemeClr val="bg1"/>
                </a:solidFill>
              </a:rPr>
              <a:t>6x Tx Ref</a:t>
            </a:r>
          </a:p>
          <a:p>
            <a:pPr algn="ctr"/>
            <a:r>
              <a:rPr lang="en-US" sz="1400" dirty="0"/>
              <a:t>2x Eth</a:t>
            </a:r>
          </a:p>
        </p:txBody>
      </p:sp>
    </p:spTree>
    <p:extLst>
      <p:ext uri="{BB962C8B-B14F-4D97-AF65-F5344CB8AC3E}">
        <p14:creationId xmlns:p14="http://schemas.microsoft.com/office/powerpoint/2010/main" val="375486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0" name="Straight Arrow Connector 269">
            <a:extLst>
              <a:ext uri="{FF2B5EF4-FFF2-40B4-BE49-F238E27FC236}">
                <a16:creationId xmlns:a16="http://schemas.microsoft.com/office/drawing/2014/main" id="{9FEA188B-631F-2F46-9903-C653EF162A8A}"/>
              </a:ext>
            </a:extLst>
          </p:cNvPr>
          <p:cNvCxnSpPr>
            <a:cxnSpLocks/>
            <a:endCxn id="151" idx="3"/>
          </p:cNvCxnSpPr>
          <p:nvPr/>
        </p:nvCxnSpPr>
        <p:spPr>
          <a:xfrm flipV="1">
            <a:off x="5857957" y="1728038"/>
            <a:ext cx="13113" cy="124849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69" name="Oval 268"/>
          <p:cNvSpPr/>
          <p:nvPr/>
        </p:nvSpPr>
        <p:spPr>
          <a:xfrm>
            <a:off x="4849380" y="3338279"/>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AC57504A-944F-DB4D-A72C-50A098B32279}"/>
              </a:ext>
            </a:extLst>
          </p:cNvPr>
          <p:cNvSpPr/>
          <p:nvPr/>
        </p:nvSpPr>
        <p:spPr>
          <a:xfrm>
            <a:off x="6137982" y="5556080"/>
            <a:ext cx="5328114"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56" name="Straight Arrow Connector 155">
            <a:extLst>
              <a:ext uri="{FF2B5EF4-FFF2-40B4-BE49-F238E27FC236}">
                <a16:creationId xmlns:a16="http://schemas.microsoft.com/office/drawing/2014/main" id="{9FEA188B-631F-2F46-9903-C653EF162A8A}"/>
              </a:ext>
            </a:extLst>
          </p:cNvPr>
          <p:cNvCxnSpPr>
            <a:cxnSpLocks/>
          </p:cNvCxnSpPr>
          <p:nvPr/>
        </p:nvCxnSpPr>
        <p:spPr>
          <a:xfrm flipV="1">
            <a:off x="4551167" y="4908160"/>
            <a:ext cx="0" cy="64792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9FEA188B-631F-2F46-9903-C653EF162A8A}"/>
              </a:ext>
            </a:extLst>
          </p:cNvPr>
          <p:cNvCxnSpPr>
            <a:cxnSpLocks/>
          </p:cNvCxnSpPr>
          <p:nvPr/>
        </p:nvCxnSpPr>
        <p:spPr>
          <a:xfrm flipH="1">
            <a:off x="4548588" y="4890603"/>
            <a:ext cx="116870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9FEA188B-631F-2F46-9903-C653EF162A8A}"/>
              </a:ext>
            </a:extLst>
          </p:cNvPr>
          <p:cNvCxnSpPr>
            <a:cxnSpLocks/>
          </p:cNvCxnSpPr>
          <p:nvPr/>
        </p:nvCxnSpPr>
        <p:spPr>
          <a:xfrm flipV="1">
            <a:off x="5721914" y="4487249"/>
            <a:ext cx="0" cy="4033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9FEA188B-631F-2F46-9903-C653EF162A8A}"/>
              </a:ext>
            </a:extLst>
          </p:cNvPr>
          <p:cNvCxnSpPr>
            <a:cxnSpLocks/>
          </p:cNvCxnSpPr>
          <p:nvPr/>
        </p:nvCxnSpPr>
        <p:spPr>
          <a:xfrm flipV="1">
            <a:off x="4324021" y="4908160"/>
            <a:ext cx="0" cy="64792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5894778" y="3429564"/>
            <a:ext cx="0" cy="78095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0AC24F0-6878-9C49-A5C3-4D36691E346F}"/>
              </a:ext>
            </a:extLst>
          </p:cNvPr>
          <p:cNvSpPr/>
          <p:nvPr/>
        </p:nvSpPr>
        <p:spPr>
          <a:xfrm>
            <a:off x="1417621" y="421791"/>
            <a:ext cx="322643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2048759" y="5768731"/>
            <a:ext cx="728369"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521649" y="5787498"/>
            <a:ext cx="79826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922608" y="5793321"/>
            <a:ext cx="70822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674455" y="5748487"/>
            <a:ext cx="738604"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915255" y="5757660"/>
            <a:ext cx="740433"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8829677" y="574264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629943" y="5774442"/>
            <a:ext cx="787678"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548583" y="790045"/>
            <a:ext cx="2962674"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84" name="TextBox 83">
            <a:extLst>
              <a:ext uri="{FF2B5EF4-FFF2-40B4-BE49-F238E27FC236}">
                <a16:creationId xmlns:a16="http://schemas.microsoft.com/office/drawing/2014/main" id="{2C78A21C-2E51-8140-8472-E7B9A7E1FF28}"/>
              </a:ext>
            </a:extLst>
          </p:cNvPr>
          <p:cNvSpPr txBox="1"/>
          <p:nvPr/>
        </p:nvSpPr>
        <p:spPr>
          <a:xfrm>
            <a:off x="1920904"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200232"/>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(4)</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200231"/>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(10)</a:t>
            </a:r>
          </a:p>
        </p:txBody>
      </p:sp>
      <p:sp>
        <p:nvSpPr>
          <p:cNvPr id="37" name="TextBox 36">
            <a:extLst>
              <a:ext uri="{FF2B5EF4-FFF2-40B4-BE49-F238E27FC236}">
                <a16:creationId xmlns:a16="http://schemas.microsoft.com/office/drawing/2014/main" id="{DDFEADD7-39DF-4C4F-BFFE-0B45E3CC5745}"/>
              </a:ext>
            </a:extLst>
          </p:cNvPr>
          <p:cNvSpPr txBox="1"/>
          <p:nvPr/>
        </p:nvSpPr>
        <p:spPr>
          <a:xfrm>
            <a:off x="8806470" y="574922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026836" y="5742641"/>
            <a:ext cx="593305" cy="276999"/>
          </a:xfrm>
          <a:prstGeom prst="rect">
            <a:avLst/>
          </a:prstGeom>
          <a:noFill/>
        </p:spPr>
        <p:txBody>
          <a:bodyPr wrap="square" rtlCol="0">
            <a:spAutoFit/>
          </a:bodyPr>
          <a:lstStyle/>
          <a:p>
            <a:pPr algn="ctr"/>
            <a:r>
              <a:rPr lang="en-US" sz="1200" dirty="0"/>
              <a:t>Tx1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92757"/>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(4)</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4938267" y="579658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188867" y="577780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565599" y="580219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840583" y="578341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v9</a:t>
            </a:r>
          </a:p>
        </p:txBody>
      </p:sp>
      <p:sp>
        <p:nvSpPr>
          <p:cNvPr id="2" name="TextBox 1">
            <a:extLst>
              <a:ext uri="{FF2B5EF4-FFF2-40B4-BE49-F238E27FC236}">
                <a16:creationId xmlns:a16="http://schemas.microsoft.com/office/drawing/2014/main" id="{A8447578-4B0A-134C-B96E-10E176CDB314}"/>
              </a:ext>
            </a:extLst>
          </p:cNvPr>
          <p:cNvSpPr txBox="1"/>
          <p:nvPr/>
        </p:nvSpPr>
        <p:spPr>
          <a:xfrm>
            <a:off x="8774955" y="5974087"/>
            <a:ext cx="779742" cy="261610"/>
          </a:xfrm>
          <a:prstGeom prst="rect">
            <a:avLst/>
          </a:prstGeom>
          <a:noFill/>
        </p:spPr>
        <p:txBody>
          <a:bodyPr wrap="square" rtlCol="0">
            <a:spAutoFit/>
          </a:bodyPr>
          <a:lstStyle/>
          <a:p>
            <a:pPr algn="ctr"/>
            <a:r>
              <a:rPr lang="en-US" sz="1100" dirty="0"/>
              <a:t>ExRad1</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2735169" y="1611959"/>
            <a:ext cx="0" cy="41424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023447"/>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sp>
        <p:nvSpPr>
          <p:cNvPr id="251" name="TextBox 250"/>
          <p:cNvSpPr txBox="1"/>
          <p:nvPr/>
        </p:nvSpPr>
        <p:spPr>
          <a:xfrm>
            <a:off x="2834863" y="1583295"/>
            <a:ext cx="2589363" cy="369332"/>
          </a:xfrm>
          <a:prstGeom prst="rect">
            <a:avLst/>
          </a:prstGeom>
          <a:noFill/>
        </p:spPr>
        <p:txBody>
          <a:bodyPr wrap="none" rtlCol="0">
            <a:spAutoFit/>
          </a:bodyPr>
          <a:lstStyle/>
          <a:p>
            <a:r>
              <a:rPr lang="en-US" dirty="0"/>
              <a:t>Supplier Antenna harness</a:t>
            </a:r>
          </a:p>
        </p:txBody>
      </p:sp>
      <p:sp>
        <p:nvSpPr>
          <p:cNvPr id="252" name="TextBox 251"/>
          <p:cNvSpPr txBox="1"/>
          <p:nvPr/>
        </p:nvSpPr>
        <p:spPr>
          <a:xfrm>
            <a:off x="1836561" y="5112496"/>
            <a:ext cx="2390078" cy="369332"/>
          </a:xfrm>
          <a:prstGeom prst="rect">
            <a:avLst/>
          </a:prstGeom>
          <a:noFill/>
        </p:spPr>
        <p:txBody>
          <a:bodyPr wrap="none" rtlCol="0">
            <a:spAutoFit/>
          </a:bodyPr>
          <a:lstStyle/>
          <a:p>
            <a:r>
              <a:rPr lang="en-US" dirty="0"/>
              <a:t>Supplier Modem cables</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2026202"/>
            <a:ext cx="0" cy="95033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flipV="1">
            <a:off x="2753527" y="2021399"/>
            <a:ext cx="2731993" cy="480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849379" y="421791"/>
            <a:ext cx="3295791"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922608" y="802164"/>
            <a:ext cx="3113510"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6" name="TextBox 255">
            <a:extLst>
              <a:ext uri="{FF2B5EF4-FFF2-40B4-BE49-F238E27FC236}">
                <a16:creationId xmlns:a16="http://schemas.microsoft.com/office/drawing/2014/main" id="{2C78A21C-2E51-8140-8472-E7B9A7E1FF28}"/>
              </a:ext>
            </a:extLst>
          </p:cNvPr>
          <p:cNvSpPr txBox="1"/>
          <p:nvPr/>
        </p:nvSpPr>
        <p:spPr>
          <a:xfrm>
            <a:off x="5264508"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cxnSp>
        <p:nvCxnSpPr>
          <p:cNvPr id="258" name="Straight Arrow Connector 257">
            <a:extLst>
              <a:ext uri="{FF2B5EF4-FFF2-40B4-BE49-F238E27FC236}">
                <a16:creationId xmlns:a16="http://schemas.microsoft.com/office/drawing/2014/main" id="{9FEA188B-631F-2F46-9903-C653EF162A8A}"/>
              </a:ext>
            </a:extLst>
          </p:cNvPr>
          <p:cNvCxnSpPr>
            <a:cxnSpLocks/>
          </p:cNvCxnSpPr>
          <p:nvPr/>
        </p:nvCxnSpPr>
        <p:spPr>
          <a:xfrm flipV="1">
            <a:off x="9273529" y="1618400"/>
            <a:ext cx="0" cy="36338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11402" y="3456859"/>
            <a:ext cx="0" cy="75795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5634623" y="5023299"/>
            <a:ext cx="418704" cy="369332"/>
          </a:xfrm>
          <a:prstGeom prst="rect">
            <a:avLst/>
          </a:prstGeom>
          <a:noFill/>
        </p:spPr>
        <p:txBody>
          <a:bodyPr wrap="none" rtlCol="0">
            <a:spAutoFit/>
          </a:bodyPr>
          <a:lstStyle/>
          <a:p>
            <a:r>
              <a:rPr lang="en-US" dirty="0"/>
              <a:t>10</a:t>
            </a:r>
          </a:p>
        </p:txBody>
      </p:sp>
      <p:sp>
        <p:nvSpPr>
          <p:cNvPr id="317" name="TextBox 316"/>
          <p:cNvSpPr txBox="1"/>
          <p:nvPr/>
        </p:nvSpPr>
        <p:spPr>
          <a:xfrm>
            <a:off x="5469057" y="4487248"/>
            <a:ext cx="301686" cy="369332"/>
          </a:xfrm>
          <a:prstGeom prst="rect">
            <a:avLst/>
          </a:prstGeom>
          <a:noFill/>
        </p:spPr>
        <p:txBody>
          <a:bodyPr wrap="none" rtlCol="0">
            <a:spAutoFit/>
          </a:bodyPr>
          <a:lstStyle/>
          <a:p>
            <a:r>
              <a:rPr lang="de-DE" dirty="0"/>
              <a:t>8</a:t>
            </a:r>
            <a:endParaRPr lang="en-US" dirty="0"/>
          </a:p>
        </p:txBody>
      </p:sp>
      <p:sp>
        <p:nvSpPr>
          <p:cNvPr id="318" name="TextBox 317"/>
          <p:cNvSpPr txBox="1"/>
          <p:nvPr/>
        </p:nvSpPr>
        <p:spPr>
          <a:xfrm>
            <a:off x="1243302" y="4825499"/>
            <a:ext cx="301686" cy="369332"/>
          </a:xfrm>
          <a:prstGeom prst="rect">
            <a:avLst/>
          </a:prstGeom>
          <a:noFill/>
        </p:spPr>
        <p:txBody>
          <a:bodyPr wrap="none" rtlCol="0">
            <a:spAutoFit/>
          </a:bodyPr>
          <a:lstStyle/>
          <a:p>
            <a:r>
              <a:rPr lang="en-US" dirty="0"/>
              <a:t>4</a:t>
            </a:r>
          </a:p>
        </p:txBody>
      </p:sp>
      <p:sp>
        <p:nvSpPr>
          <p:cNvPr id="319" name="TextBox 318"/>
          <p:cNvSpPr txBox="1"/>
          <p:nvPr/>
        </p:nvSpPr>
        <p:spPr>
          <a:xfrm>
            <a:off x="2424293" y="1741592"/>
            <a:ext cx="301686" cy="369332"/>
          </a:xfrm>
          <a:prstGeom prst="rect">
            <a:avLst/>
          </a:prstGeom>
          <a:noFill/>
        </p:spPr>
        <p:txBody>
          <a:bodyPr wrap="none" rtlCol="0">
            <a:spAutoFit/>
          </a:bodyPr>
          <a:lstStyle/>
          <a:p>
            <a:r>
              <a:rPr lang="de-DE" dirty="0"/>
              <a:t>8</a:t>
            </a:r>
            <a:endParaRPr lang="en-US" dirty="0"/>
          </a:p>
        </p:txBody>
      </p:sp>
      <p:sp>
        <p:nvSpPr>
          <p:cNvPr id="320" name="TextBox 319"/>
          <p:cNvSpPr txBox="1"/>
          <p:nvPr/>
        </p:nvSpPr>
        <p:spPr>
          <a:xfrm>
            <a:off x="5541952" y="1625993"/>
            <a:ext cx="301686" cy="369332"/>
          </a:xfrm>
          <a:prstGeom prst="rect">
            <a:avLst/>
          </a:prstGeom>
          <a:noFill/>
        </p:spPr>
        <p:txBody>
          <a:bodyPr wrap="none" rtlCol="0">
            <a:spAutoFit/>
          </a:bodyPr>
          <a:lstStyle/>
          <a:p>
            <a:r>
              <a:rPr lang="de-DE" dirty="0"/>
              <a:t>8</a:t>
            </a:r>
            <a:endParaRPr lang="en-US" dirty="0"/>
          </a:p>
        </p:txBody>
      </p:sp>
      <p:sp>
        <p:nvSpPr>
          <p:cNvPr id="321" name="TextBox 320"/>
          <p:cNvSpPr txBox="1"/>
          <p:nvPr/>
        </p:nvSpPr>
        <p:spPr>
          <a:xfrm>
            <a:off x="8941560" y="1652245"/>
            <a:ext cx="301686" cy="369332"/>
          </a:xfrm>
          <a:prstGeom prst="rect">
            <a:avLst/>
          </a:prstGeom>
          <a:noFill/>
        </p:spPr>
        <p:txBody>
          <a:bodyPr wrap="none" rtlCol="0">
            <a:spAutoFit/>
          </a:bodyPr>
          <a:lstStyle/>
          <a:p>
            <a:r>
              <a:rPr lang="en-US" dirty="0"/>
              <a:t>4</a:t>
            </a:r>
          </a:p>
        </p:txBody>
      </p: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3" y="4908160"/>
            <a:ext cx="282229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996682" y="5201587"/>
            <a:ext cx="819150"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p:cNvCxnSpPr>
          <p:nvPr/>
        </p:nvCxnSpPr>
        <p:spPr>
          <a:xfrm flipV="1">
            <a:off x="6427387" y="1973385"/>
            <a:ext cx="0" cy="100314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9FEA188B-631F-2F46-9903-C653EF162A8A}"/>
              </a:ext>
            </a:extLst>
          </p:cNvPr>
          <p:cNvCxnSpPr>
            <a:cxnSpLocks/>
          </p:cNvCxnSpPr>
          <p:nvPr/>
        </p:nvCxnSpPr>
        <p:spPr>
          <a:xfrm flipH="1">
            <a:off x="6425332" y="1981780"/>
            <a:ext cx="2847316" cy="311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198549" y="2519748"/>
            <a:ext cx="301686" cy="369332"/>
          </a:xfrm>
          <a:prstGeom prst="rect">
            <a:avLst/>
          </a:prstGeom>
          <a:noFill/>
        </p:spPr>
        <p:txBody>
          <a:bodyPr wrap="none" rtlCol="0">
            <a:spAutoFit/>
          </a:bodyPr>
          <a:lstStyle/>
          <a:p>
            <a:r>
              <a:rPr lang="en-US" dirty="0"/>
              <a:t>4</a:t>
            </a:r>
          </a:p>
        </p:txBody>
      </p:sp>
      <p:sp>
        <p:nvSpPr>
          <p:cNvPr id="126" name="TextBox 125"/>
          <p:cNvSpPr txBox="1"/>
          <p:nvPr/>
        </p:nvSpPr>
        <p:spPr>
          <a:xfrm>
            <a:off x="5146626" y="2509703"/>
            <a:ext cx="301686" cy="369332"/>
          </a:xfrm>
          <a:prstGeom prst="rect">
            <a:avLst/>
          </a:prstGeom>
          <a:noFill/>
        </p:spPr>
        <p:txBody>
          <a:bodyPr wrap="none" rtlCol="0">
            <a:spAutoFit/>
          </a:bodyPr>
          <a:lstStyle/>
          <a:p>
            <a:r>
              <a:rPr lang="en-US" dirty="0"/>
              <a:t>8</a:t>
            </a:r>
          </a:p>
        </p:txBody>
      </p:sp>
      <p:sp>
        <p:nvSpPr>
          <p:cNvPr id="131" name="Rectangle 130"/>
          <p:cNvSpPr/>
          <p:nvPr/>
        </p:nvSpPr>
        <p:spPr>
          <a:xfrm rot="5400000">
            <a:off x="5662510" y="431589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5396714" y="280630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5937426" y="430120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3969313" y="2938474"/>
            <a:ext cx="1494401" cy="369332"/>
          </a:xfrm>
          <a:prstGeom prst="rect">
            <a:avLst/>
          </a:prstGeom>
          <a:noFill/>
        </p:spPr>
        <p:txBody>
          <a:bodyPr wrap="square" rtlCol="0">
            <a:spAutoFit/>
          </a:bodyPr>
          <a:lstStyle/>
          <a:p>
            <a:r>
              <a:rPr lang="en-US" dirty="0"/>
              <a:t>A836A </a:t>
            </a:r>
          </a:p>
        </p:txBody>
      </p:sp>
      <p:cxnSp>
        <p:nvCxnSpPr>
          <p:cNvPr id="230" name="Straight Connector 229"/>
          <p:cNvCxnSpPr/>
          <p:nvPr/>
        </p:nvCxnSpPr>
        <p:spPr>
          <a:xfrm flipV="1">
            <a:off x="6066315" y="4087420"/>
            <a:ext cx="1500335" cy="85893"/>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7" name="Rectangle 146"/>
          <p:cNvSpPr/>
          <p:nvPr/>
        </p:nvSpPr>
        <p:spPr>
          <a:xfrm rot="5400000">
            <a:off x="1419696" y="54052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5806695" y="155667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rot="5400000">
            <a:off x="9208274" y="1567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2660230"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5806695" y="155668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2660230"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rot="5400000">
            <a:off x="9208274" y="156742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rot="5400000">
            <a:off x="5806695" y="155668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2660230"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rot="5400000">
            <a:off x="1419696" y="54052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rot="5400000">
            <a:off x="9208274" y="156742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rot="5400000">
            <a:off x="5806695" y="155668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2660230"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p:cNvSpPr/>
          <p:nvPr/>
        </p:nvSpPr>
        <p:spPr>
          <a:xfrm rot="5400000">
            <a:off x="4263280"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rot="5400000">
            <a:off x="1419696" y="54052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Rectangle 175"/>
          <p:cNvSpPr/>
          <p:nvPr/>
        </p:nvSpPr>
        <p:spPr>
          <a:xfrm rot="5400000">
            <a:off x="9208274" y="156742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p:cNvSpPr/>
          <p:nvPr/>
        </p:nvSpPr>
        <p:spPr>
          <a:xfrm rot="5400000">
            <a:off x="5806695" y="15566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2660230"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p:cNvSpPr/>
          <p:nvPr/>
        </p:nvSpPr>
        <p:spPr>
          <a:xfrm rot="5400000">
            <a:off x="448880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rot="5400000">
            <a:off x="1419696"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p:cNvSpPr/>
          <p:nvPr/>
        </p:nvSpPr>
        <p:spPr>
          <a:xfrm rot="5400000">
            <a:off x="9208274" y="156742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rot="5400000">
            <a:off x="5806695" y="15566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2660230" y="157789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208" name="Rounded Rectangle 20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9" name="Rounded Rectangle 20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2" name="TextBox 211">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14" name="TextBox 213">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15" name="TextBox 214">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16" name="TextBox 215">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17" name="TextBox 216">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218" name="TextBox 217">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cxnSp>
        <p:nvCxnSpPr>
          <p:cNvPr id="224" name="Straight Arrow Connector 223">
            <a:extLst>
              <a:ext uri="{FF2B5EF4-FFF2-40B4-BE49-F238E27FC236}">
                <a16:creationId xmlns:a16="http://schemas.microsoft.com/office/drawing/2014/main" id="{9FEA188B-631F-2F46-9903-C653EF162A8A}"/>
              </a:ext>
            </a:extLst>
          </p:cNvPr>
          <p:cNvCxnSpPr>
            <a:cxnSpLocks/>
          </p:cNvCxnSpPr>
          <p:nvPr/>
        </p:nvCxnSpPr>
        <p:spPr>
          <a:xfrm flipV="1">
            <a:off x="5996682" y="4487249"/>
            <a:ext cx="0" cy="714338"/>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EA188B-631F-2F46-9903-C653EF162A8A}"/>
              </a:ext>
            </a:extLst>
          </p:cNvPr>
          <p:cNvCxnSpPr>
            <a:cxnSpLocks/>
          </p:cNvCxnSpPr>
          <p:nvPr/>
        </p:nvCxnSpPr>
        <p:spPr>
          <a:xfrm flipV="1">
            <a:off x="5996682"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9FEA188B-631F-2F46-9903-C653EF162A8A}"/>
              </a:ext>
            </a:extLst>
          </p:cNvPr>
          <p:cNvCxnSpPr>
            <a:cxnSpLocks/>
          </p:cNvCxnSpPr>
          <p:nvPr/>
        </p:nvCxnSpPr>
        <p:spPr>
          <a:xfrm flipV="1">
            <a:off x="5717288" y="4210522"/>
            <a:ext cx="0" cy="13328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9FEA188B-631F-2F46-9903-C653EF162A8A}"/>
              </a:ext>
            </a:extLst>
          </p:cNvPr>
          <p:cNvCxnSpPr>
            <a:cxnSpLocks/>
          </p:cNvCxnSpPr>
          <p:nvPr/>
        </p:nvCxnSpPr>
        <p:spPr>
          <a:xfrm flipH="1" flipV="1">
            <a:off x="5894778" y="4210522"/>
            <a:ext cx="101904" cy="4291"/>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9FEA188B-631F-2F46-9903-C653EF162A8A}"/>
              </a:ext>
            </a:extLst>
          </p:cNvPr>
          <p:cNvCxnSpPr>
            <a:cxnSpLocks/>
          </p:cNvCxnSpPr>
          <p:nvPr/>
        </p:nvCxnSpPr>
        <p:spPr>
          <a:xfrm flipH="1">
            <a:off x="5709499" y="4205188"/>
            <a:ext cx="109737" cy="1600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5253575" y="4408184"/>
            <a:ext cx="13159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Rounded Rectangle 218">
            <a:extLst>
              <a:ext uri="{FF2B5EF4-FFF2-40B4-BE49-F238E27FC236}">
                <a16:creationId xmlns:a16="http://schemas.microsoft.com/office/drawing/2014/main" id="{760B7A87-A03B-E54A-9BF0-EA3442DD1B3F}"/>
              </a:ext>
            </a:extLst>
          </p:cNvPr>
          <p:cNvSpPr/>
          <p:nvPr/>
        </p:nvSpPr>
        <p:spPr>
          <a:xfrm>
            <a:off x="3657193" y="1211995"/>
            <a:ext cx="610251" cy="1953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0" name="Rounded Rectangle 219">
            <a:extLst>
              <a:ext uri="{FF2B5EF4-FFF2-40B4-BE49-F238E27FC236}">
                <a16:creationId xmlns:a16="http://schemas.microsoft.com/office/drawing/2014/main" id="{760B7A87-A03B-E54A-9BF0-EA3442DD1B3F}"/>
              </a:ext>
            </a:extLst>
          </p:cNvPr>
          <p:cNvSpPr/>
          <p:nvPr/>
        </p:nvSpPr>
        <p:spPr>
          <a:xfrm>
            <a:off x="6996682" y="1221788"/>
            <a:ext cx="610251" cy="23787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1" name="Rounded Rectangle 220">
            <a:extLst>
              <a:ext uri="{FF2B5EF4-FFF2-40B4-BE49-F238E27FC236}">
                <a16:creationId xmlns:a16="http://schemas.microsoft.com/office/drawing/2014/main" id="{A480480C-432F-3148-973F-98D147A02B38}"/>
              </a:ext>
            </a:extLst>
          </p:cNvPr>
          <p:cNvSpPr/>
          <p:nvPr/>
        </p:nvSpPr>
        <p:spPr>
          <a:xfrm>
            <a:off x="8367866" y="421791"/>
            <a:ext cx="1619274" cy="119864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2" name="TextBox 221">
            <a:extLst>
              <a:ext uri="{FF2B5EF4-FFF2-40B4-BE49-F238E27FC236}">
                <a16:creationId xmlns:a16="http://schemas.microsoft.com/office/drawing/2014/main" id="{4E8B116A-9045-664C-B315-1595ECB39AB1}"/>
              </a:ext>
            </a:extLst>
          </p:cNvPr>
          <p:cNvSpPr txBox="1"/>
          <p:nvPr/>
        </p:nvSpPr>
        <p:spPr>
          <a:xfrm>
            <a:off x="8504682" y="531155"/>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229" name="TextBox 228">
            <a:extLst>
              <a:ext uri="{FF2B5EF4-FFF2-40B4-BE49-F238E27FC236}">
                <a16:creationId xmlns:a16="http://schemas.microsoft.com/office/drawing/2014/main" id="{EBFD0D86-50C2-0145-8BF3-608577357E70}"/>
              </a:ext>
            </a:extLst>
          </p:cNvPr>
          <p:cNvSpPr txBox="1"/>
          <p:nvPr/>
        </p:nvSpPr>
        <p:spPr>
          <a:xfrm>
            <a:off x="8674043" y="923700"/>
            <a:ext cx="399148" cy="276999"/>
          </a:xfrm>
          <a:prstGeom prst="rect">
            <a:avLst/>
          </a:prstGeom>
          <a:noFill/>
        </p:spPr>
        <p:txBody>
          <a:bodyPr wrap="none" rtlCol="0">
            <a:spAutoFit/>
          </a:bodyPr>
          <a:lstStyle/>
          <a:p>
            <a:pPr algn="ctr"/>
            <a:r>
              <a:rPr lang="en-US" sz="1200" dirty="0"/>
              <a:t>Tx1</a:t>
            </a:r>
          </a:p>
        </p:txBody>
      </p:sp>
      <p:sp>
        <p:nvSpPr>
          <p:cNvPr id="231" name="TextBox 230">
            <a:extLst>
              <a:ext uri="{FF2B5EF4-FFF2-40B4-BE49-F238E27FC236}">
                <a16:creationId xmlns:a16="http://schemas.microsoft.com/office/drawing/2014/main" id="{9EA32693-0FFE-FF4E-899A-ECFE63AE2166}"/>
              </a:ext>
            </a:extLst>
          </p:cNvPr>
          <p:cNvSpPr txBox="1"/>
          <p:nvPr/>
        </p:nvSpPr>
        <p:spPr>
          <a:xfrm>
            <a:off x="8854575" y="930066"/>
            <a:ext cx="662624" cy="276999"/>
          </a:xfrm>
          <a:prstGeom prst="rect">
            <a:avLst/>
          </a:prstGeom>
          <a:noFill/>
        </p:spPr>
        <p:txBody>
          <a:bodyPr wrap="square" rtlCol="0">
            <a:spAutoFit/>
          </a:bodyPr>
          <a:lstStyle/>
          <a:p>
            <a:pPr algn="ctr"/>
            <a:r>
              <a:rPr lang="en-US" sz="1200" dirty="0"/>
              <a:t>Rx1</a:t>
            </a:r>
          </a:p>
        </p:txBody>
      </p:sp>
      <p:sp>
        <p:nvSpPr>
          <p:cNvPr id="236" name="TextBox 235"/>
          <p:cNvSpPr txBox="1"/>
          <p:nvPr/>
        </p:nvSpPr>
        <p:spPr>
          <a:xfrm>
            <a:off x="8873617" y="1302865"/>
            <a:ext cx="1090670" cy="338554"/>
          </a:xfrm>
          <a:prstGeom prst="rect">
            <a:avLst/>
          </a:prstGeom>
          <a:noFill/>
        </p:spPr>
        <p:txBody>
          <a:bodyPr wrap="square" rtlCol="0">
            <a:spAutoFit/>
          </a:bodyPr>
          <a:lstStyle/>
          <a:p>
            <a:r>
              <a:rPr lang="en-US" sz="1600" dirty="0"/>
              <a:t>D38999</a:t>
            </a:r>
          </a:p>
        </p:txBody>
      </p:sp>
      <p:sp>
        <p:nvSpPr>
          <p:cNvPr id="238" name="TextBox 237"/>
          <p:cNvSpPr txBox="1"/>
          <p:nvPr/>
        </p:nvSpPr>
        <p:spPr>
          <a:xfrm>
            <a:off x="7522563" y="3927089"/>
            <a:ext cx="2025240" cy="338554"/>
          </a:xfrm>
          <a:prstGeom prst="rect">
            <a:avLst/>
          </a:prstGeom>
          <a:noFill/>
        </p:spPr>
        <p:txBody>
          <a:bodyPr wrap="square" rtlCol="0">
            <a:spAutoFit/>
          </a:bodyPr>
          <a:lstStyle/>
          <a:p>
            <a:r>
              <a:rPr lang="en-US" sz="1600" dirty="0"/>
              <a:t>Arinc801 (EN4644)</a:t>
            </a:r>
          </a:p>
        </p:txBody>
      </p:sp>
      <p:sp>
        <p:nvSpPr>
          <p:cNvPr id="246" name="TextBox 245"/>
          <p:cNvSpPr txBox="1"/>
          <p:nvPr/>
        </p:nvSpPr>
        <p:spPr>
          <a:xfrm>
            <a:off x="6888150" y="5216893"/>
            <a:ext cx="2025240" cy="338554"/>
          </a:xfrm>
          <a:prstGeom prst="rect">
            <a:avLst/>
          </a:prstGeom>
          <a:noFill/>
        </p:spPr>
        <p:txBody>
          <a:bodyPr wrap="square" rtlCol="0">
            <a:spAutoFit/>
          </a:bodyPr>
          <a:lstStyle/>
          <a:p>
            <a:r>
              <a:rPr lang="en-US" sz="1600" dirty="0"/>
              <a:t>Arinc600</a:t>
            </a:r>
          </a:p>
        </p:txBody>
      </p:sp>
      <p:sp>
        <p:nvSpPr>
          <p:cNvPr id="250" name="TextBox 249"/>
          <p:cNvSpPr txBox="1"/>
          <p:nvPr/>
        </p:nvSpPr>
        <p:spPr>
          <a:xfrm>
            <a:off x="4632751" y="5269339"/>
            <a:ext cx="2025240" cy="338554"/>
          </a:xfrm>
          <a:prstGeom prst="rect">
            <a:avLst/>
          </a:prstGeom>
          <a:noFill/>
        </p:spPr>
        <p:txBody>
          <a:bodyPr wrap="square" rtlCol="0">
            <a:spAutoFit/>
          </a:bodyPr>
          <a:lstStyle/>
          <a:p>
            <a:r>
              <a:rPr lang="en-US" sz="1600" dirty="0"/>
              <a:t>Arinc600</a:t>
            </a:r>
          </a:p>
        </p:txBody>
      </p:sp>
      <p:sp>
        <p:nvSpPr>
          <p:cNvPr id="265" name="TextBox 264"/>
          <p:cNvSpPr txBox="1"/>
          <p:nvPr/>
        </p:nvSpPr>
        <p:spPr>
          <a:xfrm>
            <a:off x="504602" y="5248080"/>
            <a:ext cx="2025240" cy="338554"/>
          </a:xfrm>
          <a:prstGeom prst="rect">
            <a:avLst/>
          </a:prstGeom>
          <a:noFill/>
        </p:spPr>
        <p:txBody>
          <a:bodyPr wrap="square" rtlCol="0">
            <a:spAutoFit/>
          </a:bodyPr>
          <a:lstStyle/>
          <a:p>
            <a:r>
              <a:rPr lang="en-US" sz="1600" dirty="0"/>
              <a:t>Arinc600</a:t>
            </a:r>
          </a:p>
        </p:txBody>
      </p:sp>
      <p:sp>
        <p:nvSpPr>
          <p:cNvPr id="266" name="TextBox 265"/>
          <p:cNvSpPr txBox="1"/>
          <p:nvPr/>
        </p:nvSpPr>
        <p:spPr>
          <a:xfrm>
            <a:off x="2316763" y="1323336"/>
            <a:ext cx="873529" cy="338554"/>
          </a:xfrm>
          <a:prstGeom prst="rect">
            <a:avLst/>
          </a:prstGeom>
          <a:noFill/>
        </p:spPr>
        <p:txBody>
          <a:bodyPr wrap="square" rtlCol="0">
            <a:spAutoFit/>
          </a:bodyPr>
          <a:lstStyle/>
          <a:p>
            <a:r>
              <a:rPr lang="en-US" sz="1600" dirty="0"/>
              <a:t>D38999</a:t>
            </a:r>
          </a:p>
        </p:txBody>
      </p:sp>
      <p:sp>
        <p:nvSpPr>
          <p:cNvPr id="271" name="Rectangle 270"/>
          <p:cNvSpPr/>
          <p:nvPr/>
        </p:nvSpPr>
        <p:spPr>
          <a:xfrm rot="5400000">
            <a:off x="5795137" y="280631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2" name="TextBox 271"/>
          <p:cNvSpPr txBox="1"/>
          <p:nvPr/>
        </p:nvSpPr>
        <p:spPr>
          <a:xfrm>
            <a:off x="5606247" y="2493053"/>
            <a:ext cx="301686" cy="369332"/>
          </a:xfrm>
          <a:prstGeom prst="rect">
            <a:avLst/>
          </a:prstGeom>
          <a:noFill/>
        </p:spPr>
        <p:txBody>
          <a:bodyPr wrap="none" rtlCol="0">
            <a:spAutoFit/>
          </a:bodyPr>
          <a:lstStyle/>
          <a:p>
            <a:r>
              <a:rPr lang="de-DE" dirty="0"/>
              <a:t>8</a:t>
            </a:r>
            <a:endParaRPr lang="en-US" dirty="0"/>
          </a:p>
        </p:txBody>
      </p:sp>
      <p:sp>
        <p:nvSpPr>
          <p:cNvPr id="273" name="TextBox 272"/>
          <p:cNvSpPr txBox="1"/>
          <p:nvPr/>
        </p:nvSpPr>
        <p:spPr>
          <a:xfrm>
            <a:off x="5016233" y="3393557"/>
            <a:ext cx="776175" cy="369332"/>
          </a:xfrm>
          <a:prstGeom prst="rect">
            <a:avLst/>
          </a:prstGeom>
          <a:noFill/>
        </p:spPr>
        <p:txBody>
          <a:bodyPr wrap="none" rtlCol="0">
            <a:spAutoFit/>
          </a:bodyPr>
          <a:lstStyle/>
          <a:p>
            <a:r>
              <a:rPr lang="en-US" dirty="0"/>
              <a:t>(2x12)</a:t>
            </a:r>
          </a:p>
        </p:txBody>
      </p:sp>
      <p:sp>
        <p:nvSpPr>
          <p:cNvPr id="274" name="TextBox 273"/>
          <p:cNvSpPr txBox="1"/>
          <p:nvPr/>
        </p:nvSpPr>
        <p:spPr>
          <a:xfrm>
            <a:off x="4308613" y="3582634"/>
            <a:ext cx="1494401" cy="646331"/>
          </a:xfrm>
          <a:prstGeom prst="rect">
            <a:avLst/>
          </a:prstGeom>
          <a:noFill/>
        </p:spPr>
        <p:txBody>
          <a:bodyPr wrap="square" rtlCol="0">
            <a:spAutoFit/>
          </a:bodyPr>
          <a:lstStyle/>
          <a:p>
            <a:r>
              <a:rPr lang="en-US" dirty="0"/>
              <a:t>Aircraft provisioning</a:t>
            </a:r>
          </a:p>
        </p:txBody>
      </p:sp>
      <p:cxnSp>
        <p:nvCxnSpPr>
          <p:cNvPr id="275" name="Straight Connector 274"/>
          <p:cNvCxnSpPr/>
          <p:nvPr/>
        </p:nvCxnSpPr>
        <p:spPr>
          <a:xfrm>
            <a:off x="6053817" y="3456859"/>
            <a:ext cx="1512833" cy="630561"/>
          </a:xfrm>
          <a:prstGeom prst="line">
            <a:avLst/>
          </a:prstGeom>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rot="5400000">
            <a:off x="6355609" y="280631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p:cNvSpPr/>
          <p:nvPr/>
        </p:nvSpPr>
        <p:spPr>
          <a:xfrm flipV="1">
            <a:off x="4313459" y="5354202"/>
            <a:ext cx="238734" cy="408363"/>
          </a:xfrm>
          <a:prstGeom prst="arc">
            <a:avLst>
              <a:gd name="adj1" fmla="val 10734847"/>
              <a:gd name="adj2" fmla="val 0"/>
            </a:avLst>
          </a:prstGeom>
          <a:ln w="28575">
            <a:solidFill>
              <a:srgbClr val="7030A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TextBox 258"/>
          <p:cNvSpPr txBox="1"/>
          <p:nvPr/>
        </p:nvSpPr>
        <p:spPr>
          <a:xfrm>
            <a:off x="3974837" y="5512267"/>
            <a:ext cx="301686" cy="369332"/>
          </a:xfrm>
          <a:prstGeom prst="rect">
            <a:avLst/>
          </a:prstGeom>
          <a:noFill/>
        </p:spPr>
        <p:txBody>
          <a:bodyPr wrap="none" rtlCol="0">
            <a:spAutoFit/>
          </a:bodyPr>
          <a:lstStyle/>
          <a:p>
            <a:r>
              <a:rPr lang="de-DE" dirty="0"/>
              <a:t>4</a:t>
            </a:r>
            <a:endParaRPr lang="en-US" dirty="0"/>
          </a:p>
        </p:txBody>
      </p:sp>
      <p:sp>
        <p:nvSpPr>
          <p:cNvPr id="262" name="TextBox 261">
            <a:extLst>
              <a:ext uri="{FF2B5EF4-FFF2-40B4-BE49-F238E27FC236}">
                <a16:creationId xmlns:a16="http://schemas.microsoft.com/office/drawing/2014/main" id="{6C1AA981-FDDF-E74F-9CE2-F3A089693DE8}"/>
              </a:ext>
            </a:extLst>
          </p:cNvPr>
          <p:cNvSpPr txBox="1"/>
          <p:nvPr/>
        </p:nvSpPr>
        <p:spPr>
          <a:xfrm>
            <a:off x="6643338" y="970137"/>
            <a:ext cx="1300454" cy="523220"/>
          </a:xfrm>
          <a:prstGeom prst="rect">
            <a:avLst/>
          </a:prstGeom>
          <a:noFill/>
        </p:spPr>
        <p:txBody>
          <a:bodyPr wrap="square" rtlCol="0">
            <a:spAutoFit/>
          </a:bodyPr>
          <a:lstStyle/>
          <a:p>
            <a:pPr algn="ctr"/>
            <a:r>
              <a:rPr lang="en-US" sz="1400" dirty="0">
                <a:solidFill>
                  <a:schemeClr val="bg1"/>
                </a:solidFill>
              </a:rPr>
              <a:t>6x Tx </a:t>
            </a:r>
          </a:p>
          <a:p>
            <a:pPr algn="ctr"/>
            <a:r>
              <a:rPr lang="en-US" sz="1400" dirty="0"/>
              <a:t>2x Eth</a:t>
            </a:r>
          </a:p>
        </p:txBody>
      </p:sp>
      <p:sp>
        <p:nvSpPr>
          <p:cNvPr id="263" name="TextBox 262">
            <a:extLst>
              <a:ext uri="{FF2B5EF4-FFF2-40B4-BE49-F238E27FC236}">
                <a16:creationId xmlns:a16="http://schemas.microsoft.com/office/drawing/2014/main" id="{6C1AA981-FDDF-E74F-9CE2-F3A089693DE8}"/>
              </a:ext>
            </a:extLst>
          </p:cNvPr>
          <p:cNvSpPr txBox="1"/>
          <p:nvPr/>
        </p:nvSpPr>
        <p:spPr>
          <a:xfrm>
            <a:off x="3290497" y="929767"/>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en-US" sz="1400" dirty="0"/>
              <a:t>2x Eth</a:t>
            </a:r>
          </a:p>
        </p:txBody>
      </p:sp>
      <p:sp>
        <p:nvSpPr>
          <p:cNvPr id="276" name="TextBox 275"/>
          <p:cNvSpPr txBox="1"/>
          <p:nvPr/>
        </p:nvSpPr>
        <p:spPr>
          <a:xfrm>
            <a:off x="5333133" y="1312757"/>
            <a:ext cx="926685" cy="338554"/>
          </a:xfrm>
          <a:prstGeom prst="rect">
            <a:avLst/>
          </a:prstGeom>
          <a:noFill/>
        </p:spPr>
        <p:txBody>
          <a:bodyPr wrap="square" rtlCol="0">
            <a:spAutoFit/>
          </a:bodyPr>
          <a:lstStyle/>
          <a:p>
            <a:r>
              <a:rPr lang="en-US" sz="1600" dirty="0"/>
              <a:t>D38999</a:t>
            </a:r>
          </a:p>
        </p:txBody>
      </p:sp>
      <p:sp>
        <p:nvSpPr>
          <p:cNvPr id="287" name="TextBox 286"/>
          <p:cNvSpPr txBox="1"/>
          <p:nvPr/>
        </p:nvSpPr>
        <p:spPr>
          <a:xfrm>
            <a:off x="8036118" y="4710203"/>
            <a:ext cx="4414197" cy="338554"/>
          </a:xfrm>
          <a:prstGeom prst="rect">
            <a:avLst/>
          </a:prstGeom>
          <a:noFill/>
        </p:spPr>
        <p:txBody>
          <a:bodyPr wrap="square" rtlCol="0">
            <a:spAutoFit/>
          </a:bodyPr>
          <a:lstStyle/>
          <a:p>
            <a:r>
              <a:rPr lang="de-DE" sz="1600" dirty="0">
                <a:solidFill>
                  <a:srgbClr val="7030A0"/>
                </a:solidFill>
              </a:rPr>
              <a:t>ARINC 802 Cable, Appendix K (12 fiber cable)</a:t>
            </a:r>
            <a:endParaRPr lang="en-US" sz="1600" dirty="0">
              <a:solidFill>
                <a:srgbClr val="7030A0"/>
              </a:solidFill>
            </a:endParaRPr>
          </a:p>
        </p:txBody>
      </p:sp>
      <p:cxnSp>
        <p:nvCxnSpPr>
          <p:cNvPr id="288" name="Straight Arrow Connector 287"/>
          <p:cNvCxnSpPr>
            <a:stCxn id="287" idx="1"/>
          </p:cNvCxnSpPr>
          <p:nvPr/>
        </p:nvCxnSpPr>
        <p:spPr>
          <a:xfrm flipH="1">
            <a:off x="6814935" y="4879480"/>
            <a:ext cx="1221183" cy="329313"/>
          </a:xfrm>
          <a:prstGeom prst="straightConnector1">
            <a:avLst/>
          </a:prstGeom>
          <a:ln w="2222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706101" y="1897563"/>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1</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89" name="Rectangle 288"/>
          <p:cNvSpPr/>
          <p:nvPr/>
        </p:nvSpPr>
        <p:spPr>
          <a:xfrm>
            <a:off x="5841861" y="1628164"/>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0" name="Rectangle 289"/>
          <p:cNvSpPr/>
          <p:nvPr/>
        </p:nvSpPr>
        <p:spPr>
          <a:xfrm>
            <a:off x="7801806" y="1515193"/>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2" name="Rectangle 291"/>
          <p:cNvSpPr/>
          <p:nvPr/>
        </p:nvSpPr>
        <p:spPr>
          <a:xfrm>
            <a:off x="5951148" y="4576872"/>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5</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3" name="Rectangle 292"/>
          <p:cNvSpPr/>
          <p:nvPr/>
        </p:nvSpPr>
        <p:spPr>
          <a:xfrm>
            <a:off x="4979158" y="4386467"/>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6</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94" name="Rectangle 293"/>
          <p:cNvSpPr/>
          <p:nvPr/>
        </p:nvSpPr>
        <p:spPr>
          <a:xfrm>
            <a:off x="2867984" y="4414042"/>
            <a:ext cx="355665" cy="584775"/>
          </a:xfrm>
          <a:prstGeom prst="rect">
            <a:avLst/>
          </a:prstGeom>
          <a:noFill/>
        </p:spPr>
        <p:txBody>
          <a:bodyPr wrap="square" lIns="91440" tIns="45720" rIns="91440" bIns="45720">
            <a:spAutoFit/>
          </a:bodyPr>
          <a:lstStyle/>
          <a:p>
            <a:pPr algn="ctr"/>
            <a:r>
              <a:rPr lang="de-DE"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07" name="TextBox 206"/>
          <p:cNvSpPr txBox="1"/>
          <p:nvPr/>
        </p:nvSpPr>
        <p:spPr>
          <a:xfrm>
            <a:off x="117134" y="1788474"/>
            <a:ext cx="2170890" cy="3016210"/>
          </a:xfrm>
          <a:prstGeom prst="rect">
            <a:avLst/>
          </a:prstGeom>
          <a:solidFill>
            <a:srgbClr val="FFFF00"/>
          </a:solidFill>
          <a:ln>
            <a:solidFill>
              <a:schemeClr val="tx1"/>
            </a:solidFill>
          </a:ln>
        </p:spPr>
        <p:txBody>
          <a:bodyPr wrap="square" rtlCol="0">
            <a:spAutoFit/>
          </a:bodyPr>
          <a:lstStyle/>
          <a:p>
            <a:r>
              <a:rPr lang="de-DE" dirty="0" err="1"/>
              <a:t>Assumption</a:t>
            </a:r>
            <a:r>
              <a:rPr lang="de-DE" dirty="0"/>
              <a:t>: </a:t>
            </a:r>
          </a:p>
          <a:p>
            <a:endParaRPr lang="de-DE" sz="1400" dirty="0"/>
          </a:p>
          <a:p>
            <a:r>
              <a:rPr lang="de-DE" dirty="0" err="1"/>
              <a:t>No</a:t>
            </a:r>
            <a:r>
              <a:rPr lang="de-DE" dirty="0"/>
              <a:t> </a:t>
            </a:r>
            <a:r>
              <a:rPr lang="de-DE" dirty="0" err="1"/>
              <a:t>dedicated</a:t>
            </a:r>
            <a:r>
              <a:rPr lang="de-DE" dirty="0"/>
              <a:t>  </a:t>
            </a:r>
            <a:r>
              <a:rPr lang="de-DE" dirty="0" err="1"/>
              <a:t>fibers</a:t>
            </a:r>
            <a:r>
              <a:rPr lang="de-DE" dirty="0"/>
              <a:t> </a:t>
            </a:r>
            <a:r>
              <a:rPr lang="de-DE" dirty="0" err="1"/>
              <a:t>for</a:t>
            </a:r>
            <a:r>
              <a:rPr lang="de-DE" dirty="0"/>
              <a:t> </a:t>
            </a:r>
            <a:r>
              <a:rPr lang="de-DE" dirty="0" err="1"/>
              <a:t>reference</a:t>
            </a:r>
            <a:r>
              <a:rPr lang="de-DE" dirty="0"/>
              <a:t> </a:t>
            </a:r>
            <a:r>
              <a:rPr lang="de-DE" dirty="0" err="1"/>
              <a:t>signal</a:t>
            </a:r>
            <a:r>
              <a:rPr lang="de-DE" dirty="0"/>
              <a:t> </a:t>
            </a:r>
            <a:r>
              <a:rPr lang="de-DE" dirty="0" err="1"/>
              <a:t>needed</a:t>
            </a:r>
            <a:endParaRPr lang="de-DE" dirty="0"/>
          </a:p>
          <a:p>
            <a:endParaRPr lang="de-DE" sz="1400" dirty="0"/>
          </a:p>
          <a:p>
            <a:r>
              <a:rPr lang="de-DE" dirty="0"/>
              <a:t>         </a:t>
            </a:r>
            <a:r>
              <a:rPr lang="de-DE" dirty="0">
                <a:sym typeface="Wingdings" panose="05000000000000000000" pitchFamily="2" charset="2"/>
              </a:rPr>
              <a:t> </a:t>
            </a:r>
          </a:p>
          <a:p>
            <a:endParaRPr lang="de-DE" sz="1400" dirty="0">
              <a:sym typeface="Wingdings" panose="05000000000000000000" pitchFamily="2" charset="2"/>
            </a:endParaRPr>
          </a:p>
          <a:p>
            <a:r>
              <a:rPr lang="de-DE" dirty="0" err="1">
                <a:sym typeface="Wingdings" panose="05000000000000000000" pitchFamily="2" charset="2"/>
              </a:rPr>
              <a:t>from</a:t>
            </a:r>
            <a:r>
              <a:rPr lang="de-DE" dirty="0">
                <a:sym typeface="Wingdings" panose="05000000000000000000" pitchFamily="2" charset="2"/>
              </a:rPr>
              <a:t> 24 </a:t>
            </a:r>
            <a:r>
              <a:rPr lang="de-DE" dirty="0" err="1">
                <a:sym typeface="Wingdings" panose="05000000000000000000" pitchFamily="2" charset="2"/>
              </a:rPr>
              <a:t>to</a:t>
            </a:r>
            <a:r>
              <a:rPr lang="de-DE" dirty="0">
                <a:sym typeface="Wingdings" panose="05000000000000000000" pitchFamily="2" charset="2"/>
              </a:rPr>
              <a:t> 18 </a:t>
            </a:r>
            <a:r>
              <a:rPr lang="de-DE" dirty="0" err="1">
                <a:sym typeface="Wingdings" panose="05000000000000000000" pitchFamily="2" charset="2"/>
              </a:rPr>
              <a:t>fibers</a:t>
            </a:r>
            <a:r>
              <a:rPr lang="de-DE" dirty="0">
                <a:sym typeface="Wingdings" panose="05000000000000000000" pitchFamily="2" charset="2"/>
              </a:rPr>
              <a:t>, simpler </a:t>
            </a:r>
            <a:r>
              <a:rPr lang="de-DE" dirty="0" err="1">
                <a:sym typeface="Wingdings" panose="05000000000000000000" pitchFamily="2" charset="2"/>
              </a:rPr>
              <a:t>transceiver</a:t>
            </a:r>
            <a:r>
              <a:rPr lang="de-DE" dirty="0">
                <a:sym typeface="Wingdings" panose="05000000000000000000" pitchFamily="2" charset="2"/>
              </a:rPr>
              <a:t> </a:t>
            </a:r>
            <a:r>
              <a:rPr lang="de-DE" dirty="0" err="1">
                <a:sym typeface="Wingdings" panose="05000000000000000000" pitchFamily="2" charset="2"/>
              </a:rPr>
              <a:t>selection</a:t>
            </a:r>
            <a:endParaRPr lang="en-US" dirty="0"/>
          </a:p>
        </p:txBody>
      </p:sp>
    </p:spTree>
    <p:extLst>
      <p:ext uri="{BB962C8B-B14F-4D97-AF65-F5344CB8AC3E}">
        <p14:creationId xmlns:p14="http://schemas.microsoft.com/office/powerpoint/2010/main" val="413005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Rectangle 283">
            <a:extLst>
              <a:ext uri="{FF2B5EF4-FFF2-40B4-BE49-F238E27FC236}">
                <a16:creationId xmlns:a16="http://schemas.microsoft.com/office/drawing/2014/main" id="{AC57504A-944F-DB4D-A72C-50A098B32279}"/>
              </a:ext>
            </a:extLst>
          </p:cNvPr>
          <p:cNvSpPr/>
          <p:nvPr/>
        </p:nvSpPr>
        <p:spPr>
          <a:xfrm>
            <a:off x="6224747" y="5542273"/>
            <a:ext cx="5905364" cy="115563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578203"/>
            <a:ext cx="12092434"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9" name="Rectangle 178">
            <a:extLst>
              <a:ext uri="{FF2B5EF4-FFF2-40B4-BE49-F238E27FC236}">
                <a16:creationId xmlns:a16="http://schemas.microsoft.com/office/drawing/2014/main" id="{7C8724E2-11B4-9E4C-91E5-51B51D286031}"/>
              </a:ext>
            </a:extLst>
          </p:cNvPr>
          <p:cNvSpPr/>
          <p:nvPr/>
        </p:nvSpPr>
        <p:spPr>
          <a:xfrm>
            <a:off x="3178170" y="5583024"/>
            <a:ext cx="2648586"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57386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229981" y="5592628"/>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540901" y="559845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55361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56279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9351047" y="554777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57957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cxnSp>
        <p:nvCxnSpPr>
          <p:cNvPr id="43" name="Straight Arrow Connector 42">
            <a:extLst>
              <a:ext uri="{FF2B5EF4-FFF2-40B4-BE49-F238E27FC236}">
                <a16:creationId xmlns:a16="http://schemas.microsoft.com/office/drawing/2014/main" id="{9FEA188B-631F-2F46-9903-C653EF162A8A}"/>
              </a:ext>
            </a:extLst>
          </p:cNvPr>
          <p:cNvCxnSpPr>
            <a:cxnSpLocks/>
          </p:cNvCxnSpPr>
          <p:nvPr/>
        </p:nvCxnSpPr>
        <p:spPr>
          <a:xfrm flipV="1">
            <a:off x="2228775" y="1703667"/>
            <a:ext cx="19451" cy="14360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4E7497B8-24D5-4349-A989-AACAF801539E}"/>
              </a:ext>
            </a:extLst>
          </p:cNvPr>
          <p:cNvCxnSpPr>
            <a:cxnSpLocks/>
          </p:cNvCxnSpPr>
          <p:nvPr/>
        </p:nvCxnSpPr>
        <p:spPr>
          <a:xfrm flipV="1">
            <a:off x="433942" y="1715247"/>
            <a:ext cx="18787" cy="144606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155" name="Rounded Rectangle 154">
            <a:extLst>
              <a:ext uri="{FF2B5EF4-FFF2-40B4-BE49-F238E27FC236}">
                <a16:creationId xmlns:a16="http://schemas.microsoft.com/office/drawing/2014/main" id="{8674B5F4-21B0-5949-B989-7DBBFFC88428}"/>
              </a:ext>
            </a:extLst>
          </p:cNvPr>
          <p:cNvSpPr/>
          <p:nvPr/>
        </p:nvSpPr>
        <p:spPr>
          <a:xfrm>
            <a:off x="91598" y="1007574"/>
            <a:ext cx="2736799"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cxnSp>
        <p:nvCxnSpPr>
          <p:cNvPr id="59" name="Straight Arrow Connector 58">
            <a:extLst>
              <a:ext uri="{FF2B5EF4-FFF2-40B4-BE49-F238E27FC236}">
                <a16:creationId xmlns:a16="http://schemas.microsoft.com/office/drawing/2014/main" id="{64CBF4CC-11BB-E949-8022-6981E1836A6B}"/>
              </a:ext>
            </a:extLst>
          </p:cNvPr>
          <p:cNvCxnSpPr>
            <a:cxnSpLocks/>
          </p:cNvCxnSpPr>
          <p:nvPr/>
        </p:nvCxnSpPr>
        <p:spPr>
          <a:xfrm flipH="1">
            <a:off x="9523763" y="1688126"/>
            <a:ext cx="9447" cy="14611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5112BE9-6BCC-FC4C-B92F-4D396EFFEAC6}"/>
              </a:ext>
            </a:extLst>
          </p:cNvPr>
          <p:cNvCxnSpPr>
            <a:cxnSpLocks/>
          </p:cNvCxnSpPr>
          <p:nvPr/>
        </p:nvCxnSpPr>
        <p:spPr>
          <a:xfrm flipV="1">
            <a:off x="9833469" y="1694492"/>
            <a:ext cx="12011" cy="14325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8" name="Rounded Rectangle 157">
            <a:extLst>
              <a:ext uri="{FF2B5EF4-FFF2-40B4-BE49-F238E27FC236}">
                <a16:creationId xmlns:a16="http://schemas.microsoft.com/office/drawing/2014/main" id="{A480480C-432F-3148-973F-98D147A02B38}"/>
              </a:ext>
            </a:extLst>
          </p:cNvPr>
          <p:cNvSpPr/>
          <p:nvPr/>
        </p:nvSpPr>
        <p:spPr>
          <a:xfrm>
            <a:off x="8996434" y="1017269"/>
            <a:ext cx="1365615"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TextBox 83">
            <a:extLst>
              <a:ext uri="{FF2B5EF4-FFF2-40B4-BE49-F238E27FC236}">
                <a16:creationId xmlns:a16="http://schemas.microsoft.com/office/drawing/2014/main" id="{2C78A21C-2E51-8140-8472-E7B9A7E1FF28}"/>
              </a:ext>
            </a:extLst>
          </p:cNvPr>
          <p:cNvSpPr txBox="1"/>
          <p:nvPr/>
        </p:nvSpPr>
        <p:spPr>
          <a:xfrm>
            <a:off x="1025144" y="960409"/>
            <a:ext cx="1270220" cy="461665"/>
          </a:xfrm>
          <a:prstGeom prst="rect">
            <a:avLst/>
          </a:prstGeom>
          <a:noFill/>
        </p:spPr>
        <p:txBody>
          <a:bodyPr wrap="none" rtlCol="0">
            <a:spAutoFit/>
          </a:bodyPr>
          <a:lstStyle/>
          <a:p>
            <a:pPr algn="ctr"/>
            <a:r>
              <a:rPr lang="en-US" sz="1200" dirty="0">
                <a:solidFill>
                  <a:schemeClr val="bg1"/>
                </a:solidFill>
              </a:rPr>
              <a:t>AMU 1</a:t>
            </a:r>
          </a:p>
          <a:p>
            <a:pPr algn="ctr"/>
            <a:r>
              <a:rPr lang="en-US" sz="1200" dirty="0">
                <a:solidFill>
                  <a:schemeClr val="bg1"/>
                </a:solidFill>
              </a:rPr>
              <a:t>Modem Interface</a:t>
            </a:r>
          </a:p>
        </p:txBody>
      </p:sp>
      <p:sp>
        <p:nvSpPr>
          <p:cNvPr id="24" name="TextBox 23">
            <a:extLst>
              <a:ext uri="{FF2B5EF4-FFF2-40B4-BE49-F238E27FC236}">
                <a16:creationId xmlns:a16="http://schemas.microsoft.com/office/drawing/2014/main" id="{DC799A92-1D67-194F-97AB-83497734B39F}"/>
              </a:ext>
            </a:extLst>
          </p:cNvPr>
          <p:cNvSpPr txBox="1"/>
          <p:nvPr/>
        </p:nvSpPr>
        <p:spPr>
          <a:xfrm>
            <a:off x="5506499" y="688477"/>
            <a:ext cx="1062984" cy="276999"/>
          </a:xfrm>
          <a:prstGeom prst="rect">
            <a:avLst/>
          </a:prstGeom>
          <a:solidFill>
            <a:schemeClr val="tx1"/>
          </a:solidFill>
          <a:ln>
            <a:noFill/>
          </a:ln>
        </p:spPr>
        <p:txBody>
          <a:bodyPr wrap="none" rtlCol="0">
            <a:spAutoFit/>
          </a:bodyPr>
          <a:lstStyle/>
          <a:p>
            <a:pPr algn="ctr"/>
            <a:r>
              <a:rPr lang="en-US" sz="1200" dirty="0">
                <a:solidFill>
                  <a:schemeClr val="bg1"/>
                </a:solidFill>
              </a:rPr>
              <a:t>OAE </a:t>
            </a:r>
            <a:r>
              <a:rPr lang="en-US" sz="1200">
                <a:solidFill>
                  <a:schemeClr val="bg1"/>
                </a:solidFill>
              </a:rPr>
              <a:t>(24) </a:t>
            </a:r>
            <a:r>
              <a:rPr lang="en-US" sz="1200" dirty="0">
                <a:solidFill>
                  <a:schemeClr val="bg1"/>
                </a:solidFill>
              </a:rPr>
              <a:t>fiber</a:t>
            </a:r>
          </a:p>
        </p:txBody>
      </p:sp>
      <p:sp>
        <p:nvSpPr>
          <p:cNvPr id="25" name="TextBox 24">
            <a:extLst>
              <a:ext uri="{FF2B5EF4-FFF2-40B4-BE49-F238E27FC236}">
                <a16:creationId xmlns:a16="http://schemas.microsoft.com/office/drawing/2014/main" id="{AB793E9A-41A0-B842-89DA-686AC65BD61A}"/>
              </a:ext>
            </a:extLst>
          </p:cNvPr>
          <p:cNvSpPr txBox="1"/>
          <p:nvPr/>
        </p:nvSpPr>
        <p:spPr>
          <a:xfrm>
            <a:off x="2048652" y="1414636"/>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6" name="TextBox 25">
            <a:extLst>
              <a:ext uri="{FF2B5EF4-FFF2-40B4-BE49-F238E27FC236}">
                <a16:creationId xmlns:a16="http://schemas.microsoft.com/office/drawing/2014/main" id="{6C1AA981-FDDF-E74F-9CE2-F3A089693DE8}"/>
              </a:ext>
            </a:extLst>
          </p:cNvPr>
          <p:cNvSpPr txBox="1"/>
          <p:nvPr/>
        </p:nvSpPr>
        <p:spPr>
          <a:xfrm>
            <a:off x="2293276" y="1402072"/>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7" name="TextBox 26">
            <a:extLst>
              <a:ext uri="{FF2B5EF4-FFF2-40B4-BE49-F238E27FC236}">
                <a16:creationId xmlns:a16="http://schemas.microsoft.com/office/drawing/2014/main" id="{14ABBDE2-689F-5844-A591-D7CD9B7CB1F8}"/>
              </a:ext>
            </a:extLst>
          </p:cNvPr>
          <p:cNvSpPr txBox="1"/>
          <p:nvPr/>
        </p:nvSpPr>
        <p:spPr>
          <a:xfrm>
            <a:off x="219748" y="1414184"/>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75" name="TextBox 74">
            <a:extLst>
              <a:ext uri="{FF2B5EF4-FFF2-40B4-BE49-F238E27FC236}">
                <a16:creationId xmlns:a16="http://schemas.microsoft.com/office/drawing/2014/main" id="{4E8B116A-9045-664C-B315-1595ECB39AB1}"/>
              </a:ext>
            </a:extLst>
          </p:cNvPr>
          <p:cNvSpPr txBox="1"/>
          <p:nvPr/>
        </p:nvSpPr>
        <p:spPr>
          <a:xfrm>
            <a:off x="9003291" y="1006705"/>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59284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58625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59845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a:solidFill>
                  <a:schemeClr val="bg1"/>
                </a:solidFill>
              </a:rPr>
              <a:t>Modman</a:t>
            </a:r>
          </a:p>
          <a:p>
            <a:pPr algn="ctr"/>
            <a:r>
              <a:rPr lang="en-US" sz="1200">
                <a:solidFill>
                  <a:schemeClr val="bg1"/>
                </a:solidFill>
              </a:rPr>
              <a:t>(12)</a:t>
            </a:r>
            <a:endParaRPr lang="en-US" sz="1200" dirty="0">
              <a:solidFill>
                <a:schemeClr val="bg1"/>
              </a:solidFill>
            </a:endParaRPr>
          </a:p>
        </p:txBody>
      </p:sp>
      <p:sp>
        <p:nvSpPr>
          <p:cNvPr id="37" name="TextBox 36">
            <a:extLst>
              <a:ext uri="{FF2B5EF4-FFF2-40B4-BE49-F238E27FC236}">
                <a16:creationId xmlns:a16="http://schemas.microsoft.com/office/drawing/2014/main" id="{DDFEADD7-39DF-4C4F-BFFE-0B45E3CC5745}"/>
              </a:ext>
            </a:extLst>
          </p:cNvPr>
          <p:cNvSpPr txBox="1"/>
          <p:nvPr/>
        </p:nvSpPr>
        <p:spPr>
          <a:xfrm>
            <a:off x="9327840" y="555435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548206" y="5547771"/>
            <a:ext cx="593305" cy="276999"/>
          </a:xfrm>
          <a:prstGeom prst="rect">
            <a:avLst/>
          </a:prstGeom>
          <a:noFill/>
        </p:spPr>
        <p:txBody>
          <a:bodyPr wrap="square" rtlCol="0">
            <a:spAutoFit/>
          </a:bodyPr>
          <a:lstStyle/>
          <a:p>
            <a:pPr algn="ctr"/>
            <a:r>
              <a:rPr lang="en-US" sz="1200" dirty="0"/>
              <a:t>Tx1</a:t>
            </a:r>
          </a:p>
        </p:txBody>
      </p:sp>
      <p:sp>
        <p:nvSpPr>
          <p:cNvPr id="137" name="TextBox 136">
            <a:extLst>
              <a:ext uri="{FF2B5EF4-FFF2-40B4-BE49-F238E27FC236}">
                <a16:creationId xmlns:a16="http://schemas.microsoft.com/office/drawing/2014/main" id="{EBFD0D86-50C2-0145-8BF3-608577357E70}"/>
              </a:ext>
            </a:extLst>
          </p:cNvPr>
          <p:cNvSpPr txBox="1"/>
          <p:nvPr/>
        </p:nvSpPr>
        <p:spPr>
          <a:xfrm>
            <a:off x="9333636" y="1399095"/>
            <a:ext cx="399148" cy="276999"/>
          </a:xfrm>
          <a:prstGeom prst="rect">
            <a:avLst/>
          </a:prstGeom>
          <a:noFill/>
        </p:spPr>
        <p:txBody>
          <a:bodyPr wrap="none" rtlCol="0">
            <a:spAutoFit/>
          </a:bodyPr>
          <a:lstStyle/>
          <a:p>
            <a:pPr algn="ctr"/>
            <a:r>
              <a:rPr lang="en-US" sz="1200" dirty="0"/>
              <a:t>Tx1</a:t>
            </a:r>
          </a:p>
        </p:txBody>
      </p:sp>
      <p:sp>
        <p:nvSpPr>
          <p:cNvPr id="138" name="TextBox 137">
            <a:extLst>
              <a:ext uri="{FF2B5EF4-FFF2-40B4-BE49-F238E27FC236}">
                <a16:creationId xmlns:a16="http://schemas.microsoft.com/office/drawing/2014/main" id="{9EA32693-0FFE-FF4E-899A-ECFE63AE2166}"/>
              </a:ext>
            </a:extLst>
          </p:cNvPr>
          <p:cNvSpPr txBox="1"/>
          <p:nvPr/>
        </p:nvSpPr>
        <p:spPr>
          <a:xfrm>
            <a:off x="9514168" y="1405461"/>
            <a:ext cx="662624" cy="276999"/>
          </a:xfrm>
          <a:prstGeom prst="rect">
            <a:avLst/>
          </a:prstGeom>
          <a:noFill/>
        </p:spPr>
        <p:txBody>
          <a:bodyPr wrap="square" rtlCol="0">
            <a:spAutoFit/>
          </a:bodyPr>
          <a:lstStyle/>
          <a:p>
            <a:pPr algn="ctr"/>
            <a:r>
              <a:rPr lang="en-US" sz="1200" dirty="0"/>
              <a:t>Rx1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1628553" y="54813"/>
            <a:ext cx="3601691" cy="276999"/>
          </a:xfrm>
          <a:prstGeom prst="rect">
            <a:avLst/>
          </a:prstGeom>
          <a:solidFill>
            <a:srgbClr val="FF0000"/>
          </a:solidFill>
        </p:spPr>
        <p:txBody>
          <a:bodyPr wrap="none" rtlCol="0" anchor="ctr">
            <a:spAutoFit/>
          </a:bodyPr>
          <a:lstStyle/>
          <a:p>
            <a:pPr algn="ctr"/>
            <a:r>
              <a:rPr lang="en-US" sz="1200" dirty="0">
                <a:solidFill>
                  <a:schemeClr val="bg1"/>
                </a:solidFill>
              </a:rPr>
              <a:t>Tx and Rx:  IF Analog or Digital Baseband over Ethernet</a:t>
            </a:r>
          </a:p>
        </p:txBody>
      </p:sp>
      <p:cxnSp>
        <p:nvCxnSpPr>
          <p:cNvPr id="160" name="Straight Arrow Connector 159">
            <a:extLst>
              <a:ext uri="{FF2B5EF4-FFF2-40B4-BE49-F238E27FC236}">
                <a16:creationId xmlns:a16="http://schemas.microsoft.com/office/drawing/2014/main" id="{0D2097FA-0972-B64E-8E75-0757C4D0188C}"/>
              </a:ext>
            </a:extLst>
          </p:cNvPr>
          <p:cNvCxnSpPr>
            <a:cxnSpLocks/>
          </p:cNvCxnSpPr>
          <p:nvPr/>
        </p:nvCxnSpPr>
        <p:spPr>
          <a:xfrm flipV="1">
            <a:off x="877498" y="1709271"/>
            <a:ext cx="4116" cy="14400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4BB3E8CA-D6B3-CD4F-A0E1-CD3BF1430CFB}"/>
              </a:ext>
            </a:extLst>
          </p:cNvPr>
          <p:cNvCxnSpPr>
            <a:cxnSpLocks/>
          </p:cNvCxnSpPr>
          <p:nvPr/>
        </p:nvCxnSpPr>
        <p:spPr>
          <a:xfrm flipH="1">
            <a:off x="1252527" y="1708819"/>
            <a:ext cx="1230" cy="1440463"/>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5C54F042-8C55-BE44-B1FF-B485EE23623F}"/>
              </a:ext>
            </a:extLst>
          </p:cNvPr>
          <p:cNvSpPr txBox="1"/>
          <p:nvPr/>
        </p:nvSpPr>
        <p:spPr>
          <a:xfrm>
            <a:off x="682040" y="1420240"/>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3" name="TextBox 162">
            <a:extLst>
              <a:ext uri="{FF2B5EF4-FFF2-40B4-BE49-F238E27FC236}">
                <a16:creationId xmlns:a16="http://schemas.microsoft.com/office/drawing/2014/main" id="{7A6A5FB4-AEF0-C248-ADD5-2C37745F75AC}"/>
              </a:ext>
            </a:extLst>
          </p:cNvPr>
          <p:cNvSpPr txBox="1"/>
          <p:nvPr/>
        </p:nvSpPr>
        <p:spPr>
          <a:xfrm>
            <a:off x="957104" y="1419788"/>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59845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57967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6" name="TextBox 165">
            <a:extLst>
              <a:ext uri="{FF2B5EF4-FFF2-40B4-BE49-F238E27FC236}">
                <a16:creationId xmlns:a16="http://schemas.microsoft.com/office/drawing/2014/main" id="{D5DB5028-6E91-094A-B696-CACF4C8CFFD7}"/>
              </a:ext>
            </a:extLst>
          </p:cNvPr>
          <p:cNvSpPr txBox="1"/>
          <p:nvPr/>
        </p:nvSpPr>
        <p:spPr>
          <a:xfrm>
            <a:off x="1439087" y="1413692"/>
            <a:ext cx="731039" cy="276999"/>
          </a:xfrm>
          <a:prstGeom prst="rect">
            <a:avLst/>
          </a:prstGeom>
          <a:noFill/>
        </p:spPr>
        <p:txBody>
          <a:bodyPr wrap="square" rtlCol="0">
            <a:spAutoFit/>
          </a:bodyPr>
          <a:lstStyle/>
          <a:p>
            <a:pPr algn="ctr"/>
            <a:r>
              <a:rPr lang="en-US" sz="1200" dirty="0">
                <a:solidFill>
                  <a:schemeClr val="bg1"/>
                </a:solidFill>
              </a:rPr>
              <a:t>Ref2</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585767"/>
            <a:ext cx="661666" cy="276999"/>
          </a:xfrm>
          <a:prstGeom prst="rect">
            <a:avLst/>
          </a:prstGeom>
          <a:noFill/>
        </p:spPr>
        <p:txBody>
          <a:bodyPr wrap="square" rtlCol="0">
            <a:spAutoFit/>
          </a:bodyPr>
          <a:lstStyle/>
          <a:p>
            <a:pPr algn="ctr"/>
            <a:r>
              <a:rPr lang="en-US" sz="1200" dirty="0">
                <a:solidFill>
                  <a:schemeClr val="bg1"/>
                </a:solidFill>
              </a:rPr>
              <a:t>Ref 2</a:t>
            </a:r>
          </a:p>
        </p:txBody>
      </p:sp>
      <p:cxnSp>
        <p:nvCxnSpPr>
          <p:cNvPr id="168" name="Straight Arrow Connector 167">
            <a:extLst>
              <a:ext uri="{FF2B5EF4-FFF2-40B4-BE49-F238E27FC236}">
                <a16:creationId xmlns:a16="http://schemas.microsoft.com/office/drawing/2014/main" id="{1CF3BECE-6640-E941-963E-660D35E30AB7}"/>
              </a:ext>
            </a:extLst>
          </p:cNvPr>
          <p:cNvCxnSpPr>
            <a:cxnSpLocks/>
          </p:cNvCxnSpPr>
          <p:nvPr/>
        </p:nvCxnSpPr>
        <p:spPr>
          <a:xfrm flipV="1">
            <a:off x="1780855" y="1702723"/>
            <a:ext cx="23752" cy="142430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174" name="Rounded Rectangle 173">
            <a:extLst>
              <a:ext uri="{FF2B5EF4-FFF2-40B4-BE49-F238E27FC236}">
                <a16:creationId xmlns:a16="http://schemas.microsoft.com/office/drawing/2014/main" id="{66464A8B-E88B-D345-B05C-0F9C0EB7CD9F}"/>
              </a:ext>
            </a:extLst>
          </p:cNvPr>
          <p:cNvSpPr/>
          <p:nvPr/>
        </p:nvSpPr>
        <p:spPr>
          <a:xfrm>
            <a:off x="3109255" y="1016445"/>
            <a:ext cx="2736799"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75" name="TextBox 174">
            <a:extLst>
              <a:ext uri="{FF2B5EF4-FFF2-40B4-BE49-F238E27FC236}">
                <a16:creationId xmlns:a16="http://schemas.microsoft.com/office/drawing/2014/main" id="{D8CB2923-C62A-CA46-B75C-A1B50369D93C}"/>
              </a:ext>
            </a:extLst>
          </p:cNvPr>
          <p:cNvSpPr txBox="1"/>
          <p:nvPr/>
        </p:nvSpPr>
        <p:spPr>
          <a:xfrm>
            <a:off x="4042799" y="969280"/>
            <a:ext cx="1270220" cy="461665"/>
          </a:xfrm>
          <a:prstGeom prst="rect">
            <a:avLst/>
          </a:prstGeom>
          <a:noFill/>
        </p:spPr>
        <p:txBody>
          <a:bodyPr wrap="none" rtlCol="0">
            <a:spAutoFit/>
          </a:bodyPr>
          <a:lstStyle/>
          <a:p>
            <a:pPr algn="ctr"/>
            <a:r>
              <a:rPr lang="en-US" sz="1200" dirty="0">
                <a:solidFill>
                  <a:schemeClr val="bg1"/>
                </a:solidFill>
              </a:rPr>
              <a:t>AMU 2</a:t>
            </a:r>
          </a:p>
          <a:p>
            <a:pPr algn="ctr"/>
            <a:r>
              <a:rPr lang="en-US" sz="1200" dirty="0">
                <a:solidFill>
                  <a:schemeClr val="bg1"/>
                </a:solidFill>
              </a:rPr>
              <a:t>Modem Interface</a:t>
            </a:r>
          </a:p>
        </p:txBody>
      </p:sp>
      <p:sp>
        <p:nvSpPr>
          <p:cNvPr id="176" name="TextBox 175">
            <a:extLst>
              <a:ext uri="{FF2B5EF4-FFF2-40B4-BE49-F238E27FC236}">
                <a16:creationId xmlns:a16="http://schemas.microsoft.com/office/drawing/2014/main" id="{6C0E6987-BECB-CF4D-84AC-4E2101B816D6}"/>
              </a:ext>
            </a:extLst>
          </p:cNvPr>
          <p:cNvSpPr txBox="1"/>
          <p:nvPr/>
        </p:nvSpPr>
        <p:spPr>
          <a:xfrm>
            <a:off x="5066309" y="142350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77" name="TextBox 176">
            <a:extLst>
              <a:ext uri="{FF2B5EF4-FFF2-40B4-BE49-F238E27FC236}">
                <a16:creationId xmlns:a16="http://schemas.microsoft.com/office/drawing/2014/main" id="{0AA70764-CF38-6E40-ADC4-951AD3BBBFFE}"/>
              </a:ext>
            </a:extLst>
          </p:cNvPr>
          <p:cNvSpPr txBox="1"/>
          <p:nvPr/>
        </p:nvSpPr>
        <p:spPr>
          <a:xfrm>
            <a:off x="5310933" y="1410943"/>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78" name="TextBox 177">
            <a:extLst>
              <a:ext uri="{FF2B5EF4-FFF2-40B4-BE49-F238E27FC236}">
                <a16:creationId xmlns:a16="http://schemas.microsoft.com/office/drawing/2014/main" id="{8AD9562D-D2D2-7F4B-9F90-20531E489718}"/>
              </a:ext>
            </a:extLst>
          </p:cNvPr>
          <p:cNvSpPr txBox="1"/>
          <p:nvPr/>
        </p:nvSpPr>
        <p:spPr>
          <a:xfrm>
            <a:off x="3231349" y="1435327"/>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142722"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(6)</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5070619" y="560171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321219" y="55829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3" name="TextBox 182">
            <a:extLst>
              <a:ext uri="{FF2B5EF4-FFF2-40B4-BE49-F238E27FC236}">
                <a16:creationId xmlns:a16="http://schemas.microsoft.com/office/drawing/2014/main" id="{32BF7844-9A33-EC45-93FC-343924B71D55}"/>
              </a:ext>
            </a:extLst>
          </p:cNvPr>
          <p:cNvSpPr txBox="1"/>
          <p:nvPr/>
        </p:nvSpPr>
        <p:spPr>
          <a:xfrm>
            <a:off x="3229603" y="5607322"/>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6" name="TextBox 185">
            <a:extLst>
              <a:ext uri="{FF2B5EF4-FFF2-40B4-BE49-F238E27FC236}">
                <a16:creationId xmlns:a16="http://schemas.microsoft.com/office/drawing/2014/main" id="{15303A06-5A59-6D4B-B320-B7BE73A9CE5E}"/>
              </a:ext>
            </a:extLst>
          </p:cNvPr>
          <p:cNvSpPr txBox="1"/>
          <p:nvPr/>
        </p:nvSpPr>
        <p:spPr>
          <a:xfrm>
            <a:off x="3687585" y="142919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7" name="TextBox 186">
            <a:extLst>
              <a:ext uri="{FF2B5EF4-FFF2-40B4-BE49-F238E27FC236}">
                <a16:creationId xmlns:a16="http://schemas.microsoft.com/office/drawing/2014/main" id="{0EC58DE9-DF51-8043-AC36-E099E052A6C3}"/>
              </a:ext>
            </a:extLst>
          </p:cNvPr>
          <p:cNvSpPr txBox="1"/>
          <p:nvPr/>
        </p:nvSpPr>
        <p:spPr>
          <a:xfrm>
            <a:off x="3962649" y="1428739"/>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697951" y="560732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972935" y="558854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0" name="TextBox 189">
            <a:extLst>
              <a:ext uri="{FF2B5EF4-FFF2-40B4-BE49-F238E27FC236}">
                <a16:creationId xmlns:a16="http://schemas.microsoft.com/office/drawing/2014/main" id="{496B1D67-7301-F44B-AA9A-A23610F54AE4}"/>
              </a:ext>
            </a:extLst>
          </p:cNvPr>
          <p:cNvSpPr txBox="1"/>
          <p:nvPr/>
        </p:nvSpPr>
        <p:spPr>
          <a:xfrm>
            <a:off x="4450688" y="1422563"/>
            <a:ext cx="731039" cy="276999"/>
          </a:xfrm>
          <a:prstGeom prst="rect">
            <a:avLst/>
          </a:prstGeom>
          <a:noFill/>
        </p:spPr>
        <p:txBody>
          <a:bodyPr wrap="square" rtlCol="0">
            <a:spAutoFit/>
          </a:bodyPr>
          <a:lstStyle/>
          <a:p>
            <a:pPr algn="ctr"/>
            <a:r>
              <a:rPr lang="en-US" sz="1200" dirty="0">
                <a:solidFill>
                  <a:schemeClr val="bg1"/>
                </a:solidFill>
              </a:rPr>
              <a:t>Ref2</a:t>
            </a:r>
          </a:p>
        </p:txBody>
      </p:sp>
      <p:sp>
        <p:nvSpPr>
          <p:cNvPr id="191" name="TextBox 190">
            <a:extLst>
              <a:ext uri="{FF2B5EF4-FFF2-40B4-BE49-F238E27FC236}">
                <a16:creationId xmlns:a16="http://schemas.microsoft.com/office/drawing/2014/main" id="{9DD970B9-A440-E544-8D83-FD1206E56CC4}"/>
              </a:ext>
            </a:extLst>
          </p:cNvPr>
          <p:cNvSpPr txBox="1"/>
          <p:nvPr/>
        </p:nvSpPr>
        <p:spPr>
          <a:xfrm>
            <a:off x="4491095" y="5594638"/>
            <a:ext cx="661666" cy="276999"/>
          </a:xfrm>
          <a:prstGeom prst="rect">
            <a:avLst/>
          </a:prstGeom>
          <a:noFill/>
        </p:spPr>
        <p:txBody>
          <a:bodyPr wrap="square" rtlCol="0">
            <a:spAutoFit/>
          </a:bodyPr>
          <a:lstStyle/>
          <a:p>
            <a:pPr algn="ctr"/>
            <a:r>
              <a:rPr lang="en-US" sz="1200" dirty="0">
                <a:solidFill>
                  <a:schemeClr val="bg1"/>
                </a:solidFill>
              </a:rPr>
              <a:t>Ref 2</a:t>
            </a:r>
          </a:p>
        </p:txBody>
      </p:sp>
      <p:cxnSp>
        <p:nvCxnSpPr>
          <p:cNvPr id="193" name="Straight Arrow Connector 192">
            <a:extLst>
              <a:ext uri="{FF2B5EF4-FFF2-40B4-BE49-F238E27FC236}">
                <a16:creationId xmlns:a16="http://schemas.microsoft.com/office/drawing/2014/main" id="{C6CC4A76-130C-8549-B824-78E79C265453}"/>
              </a:ext>
            </a:extLst>
          </p:cNvPr>
          <p:cNvCxnSpPr>
            <a:cxnSpLocks/>
          </p:cNvCxnSpPr>
          <p:nvPr/>
        </p:nvCxnSpPr>
        <p:spPr>
          <a:xfrm flipV="1">
            <a:off x="8142271" y="1711664"/>
            <a:ext cx="5746" cy="14394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AC5ECA14-69A7-0746-8039-D082DA805499}"/>
              </a:ext>
            </a:extLst>
          </p:cNvPr>
          <p:cNvCxnSpPr>
            <a:cxnSpLocks/>
          </p:cNvCxnSpPr>
          <p:nvPr/>
        </p:nvCxnSpPr>
        <p:spPr>
          <a:xfrm flipV="1">
            <a:off x="6512509" y="1705316"/>
            <a:ext cx="19936" cy="142171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195">
            <a:extLst>
              <a:ext uri="{FF2B5EF4-FFF2-40B4-BE49-F238E27FC236}">
                <a16:creationId xmlns:a16="http://schemas.microsoft.com/office/drawing/2014/main" id="{A7D7B967-DED3-9A41-AED6-DD4FB489B6F7}"/>
              </a:ext>
            </a:extLst>
          </p:cNvPr>
          <p:cNvSpPr/>
          <p:nvPr/>
        </p:nvSpPr>
        <p:spPr>
          <a:xfrm>
            <a:off x="6274041" y="1009675"/>
            <a:ext cx="2487999"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97" name="TextBox 196">
            <a:extLst>
              <a:ext uri="{FF2B5EF4-FFF2-40B4-BE49-F238E27FC236}">
                <a16:creationId xmlns:a16="http://schemas.microsoft.com/office/drawing/2014/main" id="{66B306B3-5A25-994D-ABFA-E3EC23EA5CC7}"/>
              </a:ext>
            </a:extLst>
          </p:cNvPr>
          <p:cNvSpPr txBox="1"/>
          <p:nvPr/>
        </p:nvSpPr>
        <p:spPr>
          <a:xfrm>
            <a:off x="6914596" y="963668"/>
            <a:ext cx="1270220" cy="461665"/>
          </a:xfrm>
          <a:prstGeom prst="rect">
            <a:avLst/>
          </a:prstGeom>
          <a:noFill/>
        </p:spPr>
        <p:txBody>
          <a:bodyPr wrap="none" rtlCol="0">
            <a:spAutoFit/>
          </a:bodyPr>
          <a:lstStyle/>
          <a:p>
            <a:pPr algn="ctr"/>
            <a:r>
              <a:rPr lang="en-US" sz="1200" dirty="0">
                <a:solidFill>
                  <a:schemeClr val="bg1"/>
                </a:solidFill>
              </a:rPr>
              <a:t>Modman</a:t>
            </a:r>
          </a:p>
          <a:p>
            <a:pPr algn="ctr"/>
            <a:r>
              <a:rPr lang="en-US" sz="1200" dirty="0">
                <a:solidFill>
                  <a:schemeClr val="bg1"/>
                </a:solidFill>
              </a:rPr>
              <a:t>Modem Interface</a:t>
            </a:r>
          </a:p>
        </p:txBody>
      </p:sp>
      <p:sp>
        <p:nvSpPr>
          <p:cNvPr id="198" name="TextBox 197">
            <a:extLst>
              <a:ext uri="{FF2B5EF4-FFF2-40B4-BE49-F238E27FC236}">
                <a16:creationId xmlns:a16="http://schemas.microsoft.com/office/drawing/2014/main" id="{DAAF6939-7AEF-9F4F-8F69-63D486754772}"/>
              </a:ext>
            </a:extLst>
          </p:cNvPr>
          <p:cNvSpPr txBox="1"/>
          <p:nvPr/>
        </p:nvSpPr>
        <p:spPr>
          <a:xfrm>
            <a:off x="7948443" y="1398569"/>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225778" y="1404173"/>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0" name="TextBox 199">
            <a:extLst>
              <a:ext uri="{FF2B5EF4-FFF2-40B4-BE49-F238E27FC236}">
                <a16:creationId xmlns:a16="http://schemas.microsoft.com/office/drawing/2014/main" id="{4C9C9838-49A5-EE45-922C-496C3E192416}"/>
              </a:ext>
            </a:extLst>
          </p:cNvPr>
          <p:cNvSpPr txBox="1"/>
          <p:nvPr/>
        </p:nvSpPr>
        <p:spPr>
          <a:xfrm>
            <a:off x="6299464" y="1416285"/>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57056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57616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576168"/>
            <a:ext cx="465961" cy="276999"/>
          </a:xfrm>
          <a:prstGeom prst="rect">
            <a:avLst/>
          </a:prstGeom>
          <a:noFill/>
        </p:spPr>
        <p:txBody>
          <a:bodyPr wrap="none" rtlCol="0">
            <a:spAutoFit/>
          </a:bodyPr>
          <a:lstStyle/>
          <a:p>
            <a:pPr algn="ctr"/>
            <a:r>
              <a:rPr lang="en-US" sz="1200" dirty="0">
                <a:solidFill>
                  <a:schemeClr val="bg1"/>
                </a:solidFill>
              </a:rPr>
              <a:t>Ref1</a:t>
            </a:r>
          </a:p>
        </p:txBody>
      </p:sp>
      <p:cxnSp>
        <p:nvCxnSpPr>
          <p:cNvPr id="206" name="Straight Arrow Connector 205">
            <a:extLst>
              <a:ext uri="{FF2B5EF4-FFF2-40B4-BE49-F238E27FC236}">
                <a16:creationId xmlns:a16="http://schemas.microsoft.com/office/drawing/2014/main" id="{094C2261-2582-AB4C-968A-87070ACDA8AB}"/>
              </a:ext>
            </a:extLst>
          </p:cNvPr>
          <p:cNvCxnSpPr>
            <a:cxnSpLocks/>
          </p:cNvCxnSpPr>
          <p:nvPr/>
        </p:nvCxnSpPr>
        <p:spPr>
          <a:xfrm flipV="1">
            <a:off x="6881688" y="1705316"/>
            <a:ext cx="8208" cy="14439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E8A8287-61C2-F643-B47A-406AD244D341}"/>
              </a:ext>
            </a:extLst>
          </p:cNvPr>
          <p:cNvSpPr txBox="1"/>
          <p:nvPr/>
        </p:nvSpPr>
        <p:spPr>
          <a:xfrm>
            <a:off x="6690322" y="1416285"/>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09" name="TextBox 208">
            <a:extLst>
              <a:ext uri="{FF2B5EF4-FFF2-40B4-BE49-F238E27FC236}">
                <a16:creationId xmlns:a16="http://schemas.microsoft.com/office/drawing/2014/main" id="{07816077-7B31-894E-9E08-B06E9A2F05C1}"/>
              </a:ext>
            </a:extLst>
          </p:cNvPr>
          <p:cNvSpPr txBox="1"/>
          <p:nvPr/>
        </p:nvSpPr>
        <p:spPr>
          <a:xfrm>
            <a:off x="6931084" y="1421889"/>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57616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56958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2" name="TextBox 211">
            <a:extLst>
              <a:ext uri="{FF2B5EF4-FFF2-40B4-BE49-F238E27FC236}">
                <a16:creationId xmlns:a16="http://schemas.microsoft.com/office/drawing/2014/main" id="{F029AF82-99E8-3D41-A619-8EACC162DF08}"/>
              </a:ext>
            </a:extLst>
          </p:cNvPr>
          <p:cNvSpPr txBox="1"/>
          <p:nvPr/>
        </p:nvSpPr>
        <p:spPr>
          <a:xfrm>
            <a:off x="7385377" y="1421849"/>
            <a:ext cx="731039" cy="276999"/>
          </a:xfrm>
          <a:prstGeom prst="rect">
            <a:avLst/>
          </a:prstGeom>
          <a:noFill/>
        </p:spPr>
        <p:txBody>
          <a:bodyPr wrap="square" rtlCol="0">
            <a:spAutoFit/>
          </a:bodyPr>
          <a:lstStyle/>
          <a:p>
            <a:pPr algn="ctr"/>
            <a:r>
              <a:rPr lang="en-US" sz="1200" dirty="0">
                <a:solidFill>
                  <a:schemeClr val="bg1"/>
                </a:solidFill>
              </a:rPr>
              <a:t>Ref2</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575676"/>
            <a:ext cx="661666" cy="276999"/>
          </a:xfrm>
          <a:prstGeom prst="rect">
            <a:avLst/>
          </a:prstGeom>
          <a:noFill/>
        </p:spPr>
        <p:txBody>
          <a:bodyPr wrap="square" rtlCol="0">
            <a:spAutoFit/>
          </a:bodyPr>
          <a:lstStyle/>
          <a:p>
            <a:pPr algn="ctr"/>
            <a:r>
              <a:rPr lang="en-US" sz="1200" dirty="0">
                <a:solidFill>
                  <a:schemeClr val="bg1"/>
                </a:solidFill>
              </a:rPr>
              <a:t>Ref 2</a:t>
            </a:r>
          </a:p>
        </p:txBody>
      </p:sp>
      <p:cxnSp>
        <p:nvCxnSpPr>
          <p:cNvPr id="214" name="Straight Arrow Connector 213">
            <a:extLst>
              <a:ext uri="{FF2B5EF4-FFF2-40B4-BE49-F238E27FC236}">
                <a16:creationId xmlns:a16="http://schemas.microsoft.com/office/drawing/2014/main" id="{559723C3-56C0-1142-9089-B97A99F89DF6}"/>
              </a:ext>
            </a:extLst>
          </p:cNvPr>
          <p:cNvCxnSpPr>
            <a:cxnSpLocks/>
          </p:cNvCxnSpPr>
          <p:nvPr/>
        </p:nvCxnSpPr>
        <p:spPr>
          <a:xfrm flipV="1">
            <a:off x="7744984" y="1710880"/>
            <a:ext cx="5913" cy="1416152"/>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a:solidFill>
                  <a:schemeClr val="bg1"/>
                </a:solidFill>
              </a:rPr>
              <a:t>792A v4</a:t>
            </a:r>
            <a:endParaRPr lang="en-US" sz="1400" dirty="0">
              <a:solidFill>
                <a:schemeClr val="bg1"/>
              </a:solidFill>
            </a:endParaRPr>
          </a:p>
        </p:txBody>
      </p:sp>
      <p:sp>
        <p:nvSpPr>
          <p:cNvPr id="268" name="Rounded Rectangle 267">
            <a:extLst>
              <a:ext uri="{FF2B5EF4-FFF2-40B4-BE49-F238E27FC236}">
                <a16:creationId xmlns:a16="http://schemas.microsoft.com/office/drawing/2014/main" id="{14B5B1E3-15C6-374A-B30F-71902A8F2870}"/>
              </a:ext>
            </a:extLst>
          </p:cNvPr>
          <p:cNvSpPr/>
          <p:nvPr/>
        </p:nvSpPr>
        <p:spPr>
          <a:xfrm>
            <a:off x="10467501" y="555575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9" name="Rounded Rectangle 268">
            <a:extLst>
              <a:ext uri="{FF2B5EF4-FFF2-40B4-BE49-F238E27FC236}">
                <a16:creationId xmlns:a16="http://schemas.microsoft.com/office/drawing/2014/main" id="{5D2C7EE3-6CEF-E743-B6F7-87F03AF1B793}"/>
              </a:ext>
            </a:extLst>
          </p:cNvPr>
          <p:cNvSpPr/>
          <p:nvPr/>
        </p:nvSpPr>
        <p:spPr>
          <a:xfrm>
            <a:off x="11343048" y="556036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70" name="Straight Arrow Connector 269">
            <a:extLst>
              <a:ext uri="{FF2B5EF4-FFF2-40B4-BE49-F238E27FC236}">
                <a16:creationId xmlns:a16="http://schemas.microsoft.com/office/drawing/2014/main" id="{0E56D2D0-5781-A040-A965-0A57992B1099}"/>
              </a:ext>
            </a:extLst>
          </p:cNvPr>
          <p:cNvCxnSpPr>
            <a:cxnSpLocks/>
          </p:cNvCxnSpPr>
          <p:nvPr/>
        </p:nvCxnSpPr>
        <p:spPr>
          <a:xfrm flipH="1">
            <a:off x="10686867" y="1681445"/>
            <a:ext cx="10927" cy="14455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1" name="Straight Arrow Connector 270">
            <a:extLst>
              <a:ext uri="{FF2B5EF4-FFF2-40B4-BE49-F238E27FC236}">
                <a16:creationId xmlns:a16="http://schemas.microsoft.com/office/drawing/2014/main" id="{BD5CCEF7-0ACF-6D4B-BF91-AF73F3F6CC24}"/>
              </a:ext>
            </a:extLst>
          </p:cNvPr>
          <p:cNvCxnSpPr>
            <a:cxnSpLocks/>
          </p:cNvCxnSpPr>
          <p:nvPr/>
        </p:nvCxnSpPr>
        <p:spPr>
          <a:xfrm flipH="1" flipV="1">
            <a:off x="11053163" y="1753663"/>
            <a:ext cx="3596" cy="13613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2" name="Rounded Rectangle 271">
            <a:extLst>
              <a:ext uri="{FF2B5EF4-FFF2-40B4-BE49-F238E27FC236}">
                <a16:creationId xmlns:a16="http://schemas.microsoft.com/office/drawing/2014/main" id="{ACFDA9F7-7C07-6949-833B-842F27A27888}"/>
              </a:ext>
            </a:extLst>
          </p:cNvPr>
          <p:cNvSpPr/>
          <p:nvPr/>
        </p:nvSpPr>
        <p:spPr>
          <a:xfrm>
            <a:off x="10476538" y="1006704"/>
            <a:ext cx="1568354"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3" name="TextBox 272">
            <a:extLst>
              <a:ext uri="{FF2B5EF4-FFF2-40B4-BE49-F238E27FC236}">
                <a16:creationId xmlns:a16="http://schemas.microsoft.com/office/drawing/2014/main" id="{FE4C7B46-C03A-4645-BE3F-425DC722D7F6}"/>
              </a:ext>
            </a:extLst>
          </p:cNvPr>
          <p:cNvSpPr txBox="1"/>
          <p:nvPr/>
        </p:nvSpPr>
        <p:spPr>
          <a:xfrm>
            <a:off x="10633041" y="982098"/>
            <a:ext cx="1258678" cy="461665"/>
          </a:xfrm>
          <a:prstGeom prst="rect">
            <a:avLst/>
          </a:prstGeom>
          <a:noFill/>
        </p:spPr>
        <p:txBody>
          <a:bodyPr wrap="none" rtlCol="0">
            <a:spAutoFit/>
          </a:bodyPr>
          <a:lstStyle/>
          <a:p>
            <a:pPr algn="ctr"/>
            <a:r>
              <a:rPr lang="en-US" sz="1200" dirty="0"/>
              <a:t>OAE Manager</a:t>
            </a:r>
          </a:p>
          <a:p>
            <a:pPr algn="ctr"/>
            <a:r>
              <a:rPr lang="en-US" sz="1200" dirty="0"/>
              <a:t>Tx	Rx</a:t>
            </a:r>
          </a:p>
        </p:txBody>
      </p:sp>
      <p:sp>
        <p:nvSpPr>
          <p:cNvPr id="274" name="TextBox 273">
            <a:extLst>
              <a:ext uri="{FF2B5EF4-FFF2-40B4-BE49-F238E27FC236}">
                <a16:creationId xmlns:a16="http://schemas.microsoft.com/office/drawing/2014/main" id="{1361DBFF-85A8-434F-95E0-4C49E32C2AC4}"/>
              </a:ext>
            </a:extLst>
          </p:cNvPr>
          <p:cNvSpPr txBox="1"/>
          <p:nvPr/>
        </p:nvSpPr>
        <p:spPr>
          <a:xfrm>
            <a:off x="10498241" y="5547678"/>
            <a:ext cx="413895" cy="276999"/>
          </a:xfrm>
          <a:prstGeom prst="rect">
            <a:avLst/>
          </a:prstGeom>
          <a:noFill/>
        </p:spPr>
        <p:txBody>
          <a:bodyPr wrap="none" rtlCol="0">
            <a:spAutoFit/>
          </a:bodyPr>
          <a:lstStyle/>
          <a:p>
            <a:pPr algn="ctr"/>
            <a:r>
              <a:rPr lang="en-US" sz="1200" dirty="0"/>
              <a:t>Rx1</a:t>
            </a:r>
          </a:p>
        </p:txBody>
      </p:sp>
      <p:sp>
        <p:nvSpPr>
          <p:cNvPr id="275" name="TextBox 274">
            <a:extLst>
              <a:ext uri="{FF2B5EF4-FFF2-40B4-BE49-F238E27FC236}">
                <a16:creationId xmlns:a16="http://schemas.microsoft.com/office/drawing/2014/main" id="{CACCCB8D-50DC-F842-BDB8-4BF78D76A135}"/>
              </a:ext>
            </a:extLst>
          </p:cNvPr>
          <p:cNvSpPr txBox="1"/>
          <p:nvPr/>
        </p:nvSpPr>
        <p:spPr>
          <a:xfrm>
            <a:off x="10760106" y="5541090"/>
            <a:ext cx="593305" cy="276999"/>
          </a:xfrm>
          <a:prstGeom prst="rect">
            <a:avLst/>
          </a:prstGeom>
          <a:noFill/>
        </p:spPr>
        <p:txBody>
          <a:bodyPr wrap="square" rtlCol="0">
            <a:spAutoFit/>
          </a:bodyPr>
          <a:lstStyle/>
          <a:p>
            <a:pPr algn="ctr"/>
            <a:r>
              <a:rPr lang="en-US" sz="1200" dirty="0"/>
              <a:t>Tx1</a:t>
            </a:r>
          </a:p>
        </p:txBody>
      </p:sp>
      <p:sp>
        <p:nvSpPr>
          <p:cNvPr id="276" name="TextBox 275">
            <a:extLst>
              <a:ext uri="{FF2B5EF4-FFF2-40B4-BE49-F238E27FC236}">
                <a16:creationId xmlns:a16="http://schemas.microsoft.com/office/drawing/2014/main" id="{BF5A1525-382A-A043-BE02-024C7E38C7B7}"/>
              </a:ext>
            </a:extLst>
          </p:cNvPr>
          <p:cNvSpPr txBox="1"/>
          <p:nvPr/>
        </p:nvSpPr>
        <p:spPr>
          <a:xfrm>
            <a:off x="10498220" y="1392414"/>
            <a:ext cx="399148" cy="276999"/>
          </a:xfrm>
          <a:prstGeom prst="rect">
            <a:avLst/>
          </a:prstGeom>
          <a:noFill/>
        </p:spPr>
        <p:txBody>
          <a:bodyPr wrap="none" rtlCol="0">
            <a:spAutoFit/>
          </a:bodyPr>
          <a:lstStyle/>
          <a:p>
            <a:pPr algn="ctr"/>
            <a:r>
              <a:rPr lang="en-US" sz="1200" dirty="0"/>
              <a:t>Tx1</a:t>
            </a:r>
          </a:p>
        </p:txBody>
      </p:sp>
      <p:sp>
        <p:nvSpPr>
          <p:cNvPr id="277" name="TextBox 276">
            <a:extLst>
              <a:ext uri="{FF2B5EF4-FFF2-40B4-BE49-F238E27FC236}">
                <a16:creationId xmlns:a16="http://schemas.microsoft.com/office/drawing/2014/main" id="{4F66501B-8484-E946-8D68-6E1746674839}"/>
              </a:ext>
            </a:extLst>
          </p:cNvPr>
          <p:cNvSpPr txBox="1"/>
          <p:nvPr/>
        </p:nvSpPr>
        <p:spPr>
          <a:xfrm>
            <a:off x="10721851" y="1398780"/>
            <a:ext cx="662624" cy="276999"/>
          </a:xfrm>
          <a:prstGeom prst="rect">
            <a:avLst/>
          </a:prstGeom>
          <a:noFill/>
        </p:spPr>
        <p:txBody>
          <a:bodyPr wrap="square" rtlCol="0">
            <a:spAutoFit/>
          </a:bodyPr>
          <a:lstStyle/>
          <a:p>
            <a:pPr algn="ctr"/>
            <a:r>
              <a:rPr lang="en-US" sz="1200" dirty="0"/>
              <a:t>Rx1</a:t>
            </a:r>
          </a:p>
        </p:txBody>
      </p:sp>
      <p:cxnSp>
        <p:nvCxnSpPr>
          <p:cNvPr id="278" name="Straight Arrow Connector 277">
            <a:extLst>
              <a:ext uri="{FF2B5EF4-FFF2-40B4-BE49-F238E27FC236}">
                <a16:creationId xmlns:a16="http://schemas.microsoft.com/office/drawing/2014/main" id="{F3FD1864-06ED-BE4E-93EE-0019D33B659E}"/>
              </a:ext>
            </a:extLst>
          </p:cNvPr>
          <p:cNvCxnSpPr>
            <a:cxnSpLocks/>
          </p:cNvCxnSpPr>
          <p:nvPr/>
        </p:nvCxnSpPr>
        <p:spPr>
          <a:xfrm>
            <a:off x="11554023" y="1765585"/>
            <a:ext cx="1577" cy="136209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EABA67CD-59DA-514A-8AA1-5A854473FBB4}"/>
              </a:ext>
            </a:extLst>
          </p:cNvPr>
          <p:cNvCxnSpPr>
            <a:cxnSpLocks/>
          </p:cNvCxnSpPr>
          <p:nvPr/>
        </p:nvCxnSpPr>
        <p:spPr>
          <a:xfrm flipH="1" flipV="1">
            <a:off x="11858559" y="1706099"/>
            <a:ext cx="2314" cy="14209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0" name="TextBox 279">
            <a:extLst>
              <a:ext uri="{FF2B5EF4-FFF2-40B4-BE49-F238E27FC236}">
                <a16:creationId xmlns:a16="http://schemas.microsoft.com/office/drawing/2014/main" id="{8E8D61C0-8F1D-CE4D-AB8D-E0F13706C1E5}"/>
              </a:ext>
            </a:extLst>
          </p:cNvPr>
          <p:cNvSpPr txBox="1"/>
          <p:nvPr/>
        </p:nvSpPr>
        <p:spPr>
          <a:xfrm>
            <a:off x="11348652" y="5553774"/>
            <a:ext cx="413895" cy="276999"/>
          </a:xfrm>
          <a:prstGeom prst="rect">
            <a:avLst/>
          </a:prstGeom>
          <a:noFill/>
        </p:spPr>
        <p:txBody>
          <a:bodyPr wrap="none" rtlCol="0">
            <a:spAutoFit/>
          </a:bodyPr>
          <a:lstStyle/>
          <a:p>
            <a:pPr algn="ctr"/>
            <a:r>
              <a:rPr lang="en-US" sz="1200" dirty="0"/>
              <a:t>Rx2</a:t>
            </a:r>
          </a:p>
        </p:txBody>
      </p:sp>
      <p:sp>
        <p:nvSpPr>
          <p:cNvPr id="281" name="TextBox 280">
            <a:extLst>
              <a:ext uri="{FF2B5EF4-FFF2-40B4-BE49-F238E27FC236}">
                <a16:creationId xmlns:a16="http://schemas.microsoft.com/office/drawing/2014/main" id="{0F5FB6A3-E288-734D-AEA6-21BA618FD2EC}"/>
              </a:ext>
            </a:extLst>
          </p:cNvPr>
          <p:cNvSpPr txBox="1"/>
          <p:nvPr/>
        </p:nvSpPr>
        <p:spPr>
          <a:xfrm>
            <a:off x="11549173" y="5547186"/>
            <a:ext cx="593305" cy="276999"/>
          </a:xfrm>
          <a:prstGeom prst="rect">
            <a:avLst/>
          </a:prstGeom>
          <a:noFill/>
        </p:spPr>
        <p:txBody>
          <a:bodyPr wrap="square" rtlCol="0">
            <a:spAutoFit/>
          </a:bodyPr>
          <a:lstStyle/>
          <a:p>
            <a:pPr algn="ctr"/>
            <a:r>
              <a:rPr lang="en-US" sz="1200" dirty="0"/>
              <a:t>Tx2</a:t>
            </a:r>
          </a:p>
        </p:txBody>
      </p:sp>
      <p:sp>
        <p:nvSpPr>
          <p:cNvPr id="282" name="TextBox 281">
            <a:extLst>
              <a:ext uri="{FF2B5EF4-FFF2-40B4-BE49-F238E27FC236}">
                <a16:creationId xmlns:a16="http://schemas.microsoft.com/office/drawing/2014/main" id="{EB86E782-5414-884C-9AEE-34593C4E0265}"/>
              </a:ext>
            </a:extLst>
          </p:cNvPr>
          <p:cNvSpPr txBox="1"/>
          <p:nvPr/>
        </p:nvSpPr>
        <p:spPr>
          <a:xfrm>
            <a:off x="11354448" y="1410702"/>
            <a:ext cx="399148" cy="276999"/>
          </a:xfrm>
          <a:prstGeom prst="rect">
            <a:avLst/>
          </a:prstGeom>
          <a:noFill/>
        </p:spPr>
        <p:txBody>
          <a:bodyPr wrap="none" rtlCol="0">
            <a:spAutoFit/>
          </a:bodyPr>
          <a:lstStyle/>
          <a:p>
            <a:pPr algn="ctr"/>
            <a:r>
              <a:rPr lang="en-US" sz="1200" dirty="0"/>
              <a:t>Tx2</a:t>
            </a:r>
          </a:p>
        </p:txBody>
      </p:sp>
      <p:sp>
        <p:nvSpPr>
          <p:cNvPr id="283" name="TextBox 282">
            <a:extLst>
              <a:ext uri="{FF2B5EF4-FFF2-40B4-BE49-F238E27FC236}">
                <a16:creationId xmlns:a16="http://schemas.microsoft.com/office/drawing/2014/main" id="{65E40699-EEB4-BC4E-A6FE-0BC6CEC128DE}"/>
              </a:ext>
            </a:extLst>
          </p:cNvPr>
          <p:cNvSpPr txBox="1"/>
          <p:nvPr/>
        </p:nvSpPr>
        <p:spPr>
          <a:xfrm>
            <a:off x="11527247" y="1417068"/>
            <a:ext cx="662624" cy="276999"/>
          </a:xfrm>
          <a:prstGeom prst="rect">
            <a:avLst/>
          </a:prstGeom>
          <a:noFill/>
        </p:spPr>
        <p:txBody>
          <a:bodyPr wrap="square" rtlCol="0">
            <a:spAutoFit/>
          </a:bodyPr>
          <a:lstStyle/>
          <a:p>
            <a:pPr algn="ctr"/>
            <a:r>
              <a:rPr lang="en-US" sz="1200" dirty="0"/>
              <a:t>Rx2</a:t>
            </a:r>
          </a:p>
        </p:txBody>
      </p:sp>
      <p:sp>
        <p:nvSpPr>
          <p:cNvPr id="2" name="TextBox 1">
            <a:extLst>
              <a:ext uri="{FF2B5EF4-FFF2-40B4-BE49-F238E27FC236}">
                <a16:creationId xmlns:a16="http://schemas.microsoft.com/office/drawing/2014/main" id="{A8447578-4B0A-134C-B96E-10E176CDB314}"/>
              </a:ext>
            </a:extLst>
          </p:cNvPr>
          <p:cNvSpPr txBox="1"/>
          <p:nvPr/>
        </p:nvSpPr>
        <p:spPr>
          <a:xfrm>
            <a:off x="9296325" y="5779217"/>
            <a:ext cx="779742" cy="261610"/>
          </a:xfrm>
          <a:prstGeom prst="rect">
            <a:avLst/>
          </a:prstGeom>
          <a:noFill/>
        </p:spPr>
        <p:txBody>
          <a:bodyPr wrap="square" rtlCol="0">
            <a:spAutoFit/>
          </a:bodyPr>
          <a:lstStyle/>
          <a:p>
            <a:pPr algn="ctr"/>
            <a:r>
              <a:rPr lang="en-US" sz="1100" dirty="0"/>
              <a:t>ExRad1</a:t>
            </a:r>
          </a:p>
        </p:txBody>
      </p:sp>
      <p:sp>
        <p:nvSpPr>
          <p:cNvPr id="156" name="TextBox 155">
            <a:extLst>
              <a:ext uri="{FF2B5EF4-FFF2-40B4-BE49-F238E27FC236}">
                <a16:creationId xmlns:a16="http://schemas.microsoft.com/office/drawing/2014/main" id="{FC41FB5B-4EE5-1F4E-AB25-1FE2B2715C76}"/>
              </a:ext>
            </a:extLst>
          </p:cNvPr>
          <p:cNvSpPr txBox="1"/>
          <p:nvPr/>
        </p:nvSpPr>
        <p:spPr>
          <a:xfrm>
            <a:off x="10471066" y="5763210"/>
            <a:ext cx="827548" cy="307777"/>
          </a:xfrm>
          <a:prstGeom prst="rect">
            <a:avLst/>
          </a:prstGeom>
          <a:noFill/>
        </p:spPr>
        <p:txBody>
          <a:bodyPr wrap="square" rtlCol="0">
            <a:spAutoFit/>
          </a:bodyPr>
          <a:lstStyle/>
          <a:p>
            <a:r>
              <a:rPr lang="en-US" sz="1400" dirty="0" err="1"/>
              <a:t>TxMan</a:t>
            </a:r>
            <a:endParaRPr lang="en-US" sz="1400" dirty="0"/>
          </a:p>
        </p:txBody>
      </p:sp>
      <p:sp>
        <p:nvSpPr>
          <p:cNvPr id="157" name="TextBox 156">
            <a:extLst>
              <a:ext uri="{FF2B5EF4-FFF2-40B4-BE49-F238E27FC236}">
                <a16:creationId xmlns:a16="http://schemas.microsoft.com/office/drawing/2014/main" id="{F15C8586-DAB2-1D43-A2AF-DDE83913A64E}"/>
              </a:ext>
            </a:extLst>
          </p:cNvPr>
          <p:cNvSpPr txBox="1"/>
          <p:nvPr/>
        </p:nvSpPr>
        <p:spPr>
          <a:xfrm>
            <a:off x="11273824" y="5741558"/>
            <a:ext cx="880553" cy="307777"/>
          </a:xfrm>
          <a:prstGeom prst="rect">
            <a:avLst/>
          </a:prstGeom>
          <a:noFill/>
        </p:spPr>
        <p:txBody>
          <a:bodyPr wrap="square" rtlCol="0">
            <a:spAutoFit/>
          </a:bodyPr>
          <a:lstStyle/>
          <a:p>
            <a:r>
              <a:rPr lang="en-US" sz="1400" dirty="0" err="1"/>
              <a:t>RxMan</a:t>
            </a:r>
            <a:endParaRPr lang="en-US" sz="1400" dirty="0"/>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202" name="Straight Arrow Connector 201">
            <a:extLst>
              <a:ext uri="{FF2B5EF4-FFF2-40B4-BE49-F238E27FC236}">
                <a16:creationId xmlns:a16="http://schemas.microsoft.com/office/drawing/2014/main" id="{4BB3E8CA-D6B3-CD4F-A0E1-CD3BF1430CFB}"/>
              </a:ext>
            </a:extLst>
          </p:cNvPr>
          <p:cNvCxnSpPr>
            <a:cxnSpLocks/>
          </p:cNvCxnSpPr>
          <p:nvPr/>
        </p:nvCxnSpPr>
        <p:spPr>
          <a:xfrm flipH="1">
            <a:off x="2568648"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4BB3E8CA-D6B3-CD4F-A0E1-CD3BF1430CFB}"/>
              </a:ext>
            </a:extLst>
          </p:cNvPr>
          <p:cNvCxnSpPr>
            <a:cxnSpLocks/>
          </p:cNvCxnSpPr>
          <p:nvPr/>
        </p:nvCxnSpPr>
        <p:spPr>
          <a:xfrm flipH="1">
            <a:off x="4286306"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4BB3E8CA-D6B3-CD4F-A0E1-CD3BF1430CFB}"/>
              </a:ext>
            </a:extLst>
          </p:cNvPr>
          <p:cNvCxnSpPr>
            <a:cxnSpLocks/>
          </p:cNvCxnSpPr>
          <p:nvPr/>
        </p:nvCxnSpPr>
        <p:spPr>
          <a:xfrm flipH="1">
            <a:off x="5603793"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4BB3E8CA-D6B3-CD4F-A0E1-CD3BF1430CFB}"/>
              </a:ext>
            </a:extLst>
          </p:cNvPr>
          <p:cNvCxnSpPr>
            <a:cxnSpLocks/>
          </p:cNvCxnSpPr>
          <p:nvPr/>
        </p:nvCxnSpPr>
        <p:spPr>
          <a:xfrm flipH="1">
            <a:off x="7239849"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4BB3E8CA-D6B3-CD4F-A0E1-CD3BF1430CFB}"/>
              </a:ext>
            </a:extLst>
          </p:cNvPr>
          <p:cNvCxnSpPr>
            <a:cxnSpLocks/>
          </p:cNvCxnSpPr>
          <p:nvPr/>
        </p:nvCxnSpPr>
        <p:spPr>
          <a:xfrm flipH="1">
            <a:off x="8458855"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9" name="Rectangle 168">
            <a:extLst>
              <a:ext uri="{FF2B5EF4-FFF2-40B4-BE49-F238E27FC236}">
                <a16:creationId xmlns:a16="http://schemas.microsoft.com/office/drawing/2014/main" id="{901FA9A1-3FA2-3546-83F0-13A18CBD77F7}"/>
              </a:ext>
            </a:extLst>
          </p:cNvPr>
          <p:cNvSpPr/>
          <p:nvPr/>
        </p:nvSpPr>
        <p:spPr>
          <a:xfrm>
            <a:off x="195340" y="4284200"/>
            <a:ext cx="11870302" cy="42360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2" name="TextBox 171">
            <a:extLst>
              <a:ext uri="{FF2B5EF4-FFF2-40B4-BE49-F238E27FC236}">
                <a16:creationId xmlns:a16="http://schemas.microsoft.com/office/drawing/2014/main" id="{0C95F8FE-97DF-A64C-B975-BBDA1E338680}"/>
              </a:ext>
            </a:extLst>
          </p:cNvPr>
          <p:cNvSpPr txBox="1"/>
          <p:nvPr/>
        </p:nvSpPr>
        <p:spPr>
          <a:xfrm>
            <a:off x="5056890" y="4347065"/>
            <a:ext cx="1436291" cy="276999"/>
          </a:xfrm>
          <a:prstGeom prst="rect">
            <a:avLst/>
          </a:prstGeom>
          <a:solidFill>
            <a:schemeClr val="tx1"/>
          </a:solidFill>
          <a:ln>
            <a:noFill/>
          </a:ln>
        </p:spPr>
        <p:txBody>
          <a:bodyPr wrap="none" rtlCol="0">
            <a:spAutoFit/>
          </a:bodyPr>
          <a:lstStyle/>
          <a:p>
            <a:pPr algn="ctr"/>
            <a:r>
              <a:rPr lang="en-US" sz="1200" dirty="0">
                <a:solidFill>
                  <a:schemeClr val="bg1"/>
                </a:solidFill>
              </a:rPr>
              <a:t>Modem Patch Panel</a:t>
            </a:r>
          </a:p>
        </p:txBody>
      </p:sp>
      <p:cxnSp>
        <p:nvCxnSpPr>
          <p:cNvPr id="185" name="Straight Arrow Connector 184">
            <a:extLst>
              <a:ext uri="{FF2B5EF4-FFF2-40B4-BE49-F238E27FC236}">
                <a16:creationId xmlns:a16="http://schemas.microsoft.com/office/drawing/2014/main" id="{64CBF4CC-11BB-E949-8022-6981E1836A6B}"/>
              </a:ext>
            </a:extLst>
          </p:cNvPr>
          <p:cNvCxnSpPr>
            <a:cxnSpLocks/>
          </p:cNvCxnSpPr>
          <p:nvPr/>
        </p:nvCxnSpPr>
        <p:spPr>
          <a:xfrm flipH="1">
            <a:off x="9503743" y="4730357"/>
            <a:ext cx="15945" cy="8634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15112BE9-6BCC-FC4C-B92F-4D396EFFEAC6}"/>
              </a:ext>
            </a:extLst>
          </p:cNvPr>
          <p:cNvCxnSpPr>
            <a:cxnSpLocks/>
          </p:cNvCxnSpPr>
          <p:nvPr/>
        </p:nvCxnSpPr>
        <p:spPr>
          <a:xfrm flipH="1" flipV="1">
            <a:off x="9807274" y="4714179"/>
            <a:ext cx="6176" cy="8573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C6CC4A76-130C-8549-B824-78E79C265453}"/>
              </a:ext>
            </a:extLst>
          </p:cNvPr>
          <p:cNvCxnSpPr>
            <a:cxnSpLocks/>
          </p:cNvCxnSpPr>
          <p:nvPr/>
        </p:nvCxnSpPr>
        <p:spPr>
          <a:xfrm flipV="1">
            <a:off x="8122252"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a:extLst>
              <a:ext uri="{FF2B5EF4-FFF2-40B4-BE49-F238E27FC236}">
                <a16:creationId xmlns:a16="http://schemas.microsoft.com/office/drawing/2014/main" id="{AC5ECA14-69A7-0746-8039-D082DA805499}"/>
              </a:ext>
            </a:extLst>
          </p:cNvPr>
          <p:cNvCxnSpPr>
            <a:cxnSpLocks/>
          </p:cNvCxnSpPr>
          <p:nvPr/>
        </p:nvCxnSpPr>
        <p:spPr>
          <a:xfrm flipV="1">
            <a:off x="6492490" y="4730357"/>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094C2261-2582-AB4C-968A-87070ACDA8AB}"/>
              </a:ext>
            </a:extLst>
          </p:cNvPr>
          <p:cNvCxnSpPr>
            <a:cxnSpLocks/>
          </p:cNvCxnSpPr>
          <p:nvPr/>
        </p:nvCxnSpPr>
        <p:spPr>
          <a:xfrm flipV="1">
            <a:off x="6861669"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8" name="Straight Arrow Connector 287">
            <a:extLst>
              <a:ext uri="{FF2B5EF4-FFF2-40B4-BE49-F238E27FC236}">
                <a16:creationId xmlns:a16="http://schemas.microsoft.com/office/drawing/2014/main" id="{559723C3-56C0-1142-9089-B97A99F89DF6}"/>
              </a:ext>
            </a:extLst>
          </p:cNvPr>
          <p:cNvCxnSpPr>
            <a:cxnSpLocks/>
          </p:cNvCxnSpPr>
          <p:nvPr/>
        </p:nvCxnSpPr>
        <p:spPr>
          <a:xfrm flipH="1" flipV="1">
            <a:off x="7719794" y="4714179"/>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1" name="Straight Arrow Connector 290">
            <a:extLst>
              <a:ext uri="{FF2B5EF4-FFF2-40B4-BE49-F238E27FC236}">
                <a16:creationId xmlns:a16="http://schemas.microsoft.com/office/drawing/2014/main" id="{0E56D2D0-5781-A040-A965-0A57992B1099}"/>
              </a:ext>
            </a:extLst>
          </p:cNvPr>
          <p:cNvCxnSpPr>
            <a:cxnSpLocks/>
          </p:cNvCxnSpPr>
          <p:nvPr/>
        </p:nvCxnSpPr>
        <p:spPr>
          <a:xfrm flipH="1">
            <a:off x="10666847" y="4707806"/>
            <a:ext cx="10930" cy="8637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2" name="Straight Arrow Connector 291">
            <a:extLst>
              <a:ext uri="{FF2B5EF4-FFF2-40B4-BE49-F238E27FC236}">
                <a16:creationId xmlns:a16="http://schemas.microsoft.com/office/drawing/2014/main" id="{BD5CCEF7-0ACF-6D4B-BF91-AF73F3F6CC24}"/>
              </a:ext>
            </a:extLst>
          </p:cNvPr>
          <p:cNvCxnSpPr>
            <a:cxnSpLocks/>
          </p:cNvCxnSpPr>
          <p:nvPr/>
        </p:nvCxnSpPr>
        <p:spPr>
          <a:xfrm flipH="1" flipV="1">
            <a:off x="11033144" y="4661844"/>
            <a:ext cx="3596" cy="9096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3" name="Straight Arrow Connector 292">
            <a:extLst>
              <a:ext uri="{FF2B5EF4-FFF2-40B4-BE49-F238E27FC236}">
                <a16:creationId xmlns:a16="http://schemas.microsoft.com/office/drawing/2014/main" id="{F3FD1864-06ED-BE4E-93EE-0019D33B659E}"/>
              </a:ext>
            </a:extLst>
          </p:cNvPr>
          <p:cNvCxnSpPr>
            <a:cxnSpLocks/>
          </p:cNvCxnSpPr>
          <p:nvPr/>
        </p:nvCxnSpPr>
        <p:spPr>
          <a:xfrm>
            <a:off x="11534004" y="4728481"/>
            <a:ext cx="1577" cy="855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4" name="Straight Arrow Connector 293">
            <a:extLst>
              <a:ext uri="{FF2B5EF4-FFF2-40B4-BE49-F238E27FC236}">
                <a16:creationId xmlns:a16="http://schemas.microsoft.com/office/drawing/2014/main" id="{EABA67CD-59DA-514A-8AA1-5A854473FBB4}"/>
              </a:ext>
            </a:extLst>
          </p:cNvPr>
          <p:cNvCxnSpPr>
            <a:cxnSpLocks/>
          </p:cNvCxnSpPr>
          <p:nvPr/>
        </p:nvCxnSpPr>
        <p:spPr>
          <a:xfrm flipV="1">
            <a:off x="11840854" y="4738050"/>
            <a:ext cx="12839" cy="8334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5" name="Straight Arrow Connector 294">
            <a:extLst>
              <a:ext uri="{FF2B5EF4-FFF2-40B4-BE49-F238E27FC236}">
                <a16:creationId xmlns:a16="http://schemas.microsoft.com/office/drawing/2014/main" id="{4BB3E8CA-D6B3-CD4F-A0E1-CD3BF1430CFB}"/>
              </a:ext>
            </a:extLst>
          </p:cNvPr>
          <p:cNvCxnSpPr>
            <a:cxnSpLocks/>
          </p:cNvCxnSpPr>
          <p:nvPr/>
        </p:nvCxnSpPr>
        <p:spPr>
          <a:xfrm flipH="1">
            <a:off x="7219830"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a:extLst>
              <a:ext uri="{FF2B5EF4-FFF2-40B4-BE49-F238E27FC236}">
                <a16:creationId xmlns:a16="http://schemas.microsoft.com/office/drawing/2014/main" id="{4BB3E8CA-D6B3-CD4F-A0E1-CD3BF1430CFB}"/>
              </a:ext>
            </a:extLst>
          </p:cNvPr>
          <p:cNvCxnSpPr>
            <a:cxnSpLocks/>
          </p:cNvCxnSpPr>
          <p:nvPr/>
        </p:nvCxnSpPr>
        <p:spPr>
          <a:xfrm>
            <a:off x="8432963" y="4759205"/>
            <a:ext cx="5873" cy="834581"/>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4BB3E8CA-D6B3-CD4F-A0E1-CD3BF1430CFB}"/>
              </a:ext>
            </a:extLst>
          </p:cNvPr>
          <p:cNvCxnSpPr>
            <a:cxnSpLocks/>
          </p:cNvCxnSpPr>
          <p:nvPr/>
        </p:nvCxnSpPr>
        <p:spPr>
          <a:xfrm flipH="1">
            <a:off x="5608487"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4BB3E8CA-D6B3-CD4F-A0E1-CD3BF1430CFB}"/>
              </a:ext>
            </a:extLst>
          </p:cNvPr>
          <p:cNvCxnSpPr>
            <a:cxnSpLocks/>
          </p:cNvCxnSpPr>
          <p:nvPr/>
        </p:nvCxnSpPr>
        <p:spPr>
          <a:xfrm flipH="1">
            <a:off x="4259301"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Straight Arrow Connector 298">
            <a:extLst>
              <a:ext uri="{FF2B5EF4-FFF2-40B4-BE49-F238E27FC236}">
                <a16:creationId xmlns:a16="http://schemas.microsoft.com/office/drawing/2014/main" id="{4BB3E8CA-D6B3-CD4F-A0E1-CD3BF1430CFB}"/>
              </a:ext>
            </a:extLst>
          </p:cNvPr>
          <p:cNvCxnSpPr>
            <a:cxnSpLocks/>
          </p:cNvCxnSpPr>
          <p:nvPr/>
        </p:nvCxnSpPr>
        <p:spPr>
          <a:xfrm flipH="1">
            <a:off x="2551539"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B3E8CA-D6B3-CD4F-A0E1-CD3BF1430CFB}"/>
              </a:ext>
            </a:extLst>
          </p:cNvPr>
          <p:cNvCxnSpPr>
            <a:cxnSpLocks/>
          </p:cNvCxnSpPr>
          <p:nvPr/>
        </p:nvCxnSpPr>
        <p:spPr>
          <a:xfrm flipH="1">
            <a:off x="1252037"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5261612" y="1753190"/>
            <a:ext cx="19452" cy="13744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2" name="Straight Arrow Connector 301">
            <a:extLst>
              <a:ext uri="{FF2B5EF4-FFF2-40B4-BE49-F238E27FC236}">
                <a16:creationId xmlns:a16="http://schemas.microsoft.com/office/drawing/2014/main" id="{4E7497B8-24D5-4349-A989-AACAF801539E}"/>
              </a:ext>
            </a:extLst>
          </p:cNvPr>
          <p:cNvCxnSpPr>
            <a:cxnSpLocks/>
          </p:cNvCxnSpPr>
          <p:nvPr/>
        </p:nvCxnSpPr>
        <p:spPr>
          <a:xfrm flipV="1">
            <a:off x="3466779" y="1752738"/>
            <a:ext cx="18788" cy="1384512"/>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0D2097FA-0972-B64E-8E75-0757C4D0188C}"/>
              </a:ext>
            </a:extLst>
          </p:cNvPr>
          <p:cNvCxnSpPr>
            <a:cxnSpLocks/>
          </p:cNvCxnSpPr>
          <p:nvPr/>
        </p:nvCxnSpPr>
        <p:spPr>
          <a:xfrm flipV="1">
            <a:off x="3910335" y="1758794"/>
            <a:ext cx="4117" cy="13784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4" name="Straight Arrow Connector 303">
            <a:extLst>
              <a:ext uri="{FF2B5EF4-FFF2-40B4-BE49-F238E27FC236}">
                <a16:creationId xmlns:a16="http://schemas.microsoft.com/office/drawing/2014/main" id="{1CF3BECE-6640-E941-963E-660D35E30AB7}"/>
              </a:ext>
            </a:extLst>
          </p:cNvPr>
          <p:cNvCxnSpPr>
            <a:cxnSpLocks/>
          </p:cNvCxnSpPr>
          <p:nvPr/>
        </p:nvCxnSpPr>
        <p:spPr>
          <a:xfrm flipV="1">
            <a:off x="4813692" y="1752246"/>
            <a:ext cx="23752" cy="1362752"/>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5" name="Straight Arrow Connector 304">
            <a:extLst>
              <a:ext uri="{FF2B5EF4-FFF2-40B4-BE49-F238E27FC236}">
                <a16:creationId xmlns:a16="http://schemas.microsoft.com/office/drawing/2014/main" id="{C6CC4A76-130C-8549-B824-78E79C265453}"/>
              </a:ext>
            </a:extLst>
          </p:cNvPr>
          <p:cNvCxnSpPr>
            <a:cxnSpLocks/>
          </p:cNvCxnSpPr>
          <p:nvPr/>
        </p:nvCxnSpPr>
        <p:spPr>
          <a:xfrm flipV="1">
            <a:off x="5207479"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6" name="Straight Arrow Connector 305">
            <a:extLst>
              <a:ext uri="{FF2B5EF4-FFF2-40B4-BE49-F238E27FC236}">
                <a16:creationId xmlns:a16="http://schemas.microsoft.com/office/drawing/2014/main" id="{AC5ECA14-69A7-0746-8039-D082DA805499}"/>
              </a:ext>
            </a:extLst>
          </p:cNvPr>
          <p:cNvCxnSpPr>
            <a:cxnSpLocks/>
          </p:cNvCxnSpPr>
          <p:nvPr/>
        </p:nvCxnSpPr>
        <p:spPr>
          <a:xfrm flipV="1">
            <a:off x="3481461" y="4730357"/>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7" name="Straight Arrow Connector 306">
            <a:extLst>
              <a:ext uri="{FF2B5EF4-FFF2-40B4-BE49-F238E27FC236}">
                <a16:creationId xmlns:a16="http://schemas.microsoft.com/office/drawing/2014/main" id="{094C2261-2582-AB4C-968A-87070ACDA8AB}"/>
              </a:ext>
            </a:extLst>
          </p:cNvPr>
          <p:cNvCxnSpPr>
            <a:cxnSpLocks/>
          </p:cNvCxnSpPr>
          <p:nvPr/>
        </p:nvCxnSpPr>
        <p:spPr>
          <a:xfrm flipV="1">
            <a:off x="3850640"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8" name="Straight Arrow Connector 307">
            <a:extLst>
              <a:ext uri="{FF2B5EF4-FFF2-40B4-BE49-F238E27FC236}">
                <a16:creationId xmlns:a16="http://schemas.microsoft.com/office/drawing/2014/main" id="{559723C3-56C0-1142-9089-B97A99F89DF6}"/>
              </a:ext>
            </a:extLst>
          </p:cNvPr>
          <p:cNvCxnSpPr>
            <a:cxnSpLocks/>
          </p:cNvCxnSpPr>
          <p:nvPr/>
        </p:nvCxnSpPr>
        <p:spPr>
          <a:xfrm flipH="1" flipV="1">
            <a:off x="4792986" y="4714179"/>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C6CC4A76-130C-8549-B824-78E79C265453}"/>
              </a:ext>
            </a:extLst>
          </p:cNvPr>
          <p:cNvCxnSpPr>
            <a:cxnSpLocks/>
          </p:cNvCxnSpPr>
          <p:nvPr/>
        </p:nvCxnSpPr>
        <p:spPr>
          <a:xfrm flipV="1">
            <a:off x="2190042"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AC5ECA14-69A7-0746-8039-D082DA805499}"/>
              </a:ext>
            </a:extLst>
          </p:cNvPr>
          <p:cNvCxnSpPr>
            <a:cxnSpLocks/>
          </p:cNvCxnSpPr>
          <p:nvPr/>
        </p:nvCxnSpPr>
        <p:spPr>
          <a:xfrm flipV="1">
            <a:off x="415896" y="4730357"/>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094C2261-2582-AB4C-968A-87070ACDA8AB}"/>
              </a:ext>
            </a:extLst>
          </p:cNvPr>
          <p:cNvCxnSpPr>
            <a:cxnSpLocks/>
          </p:cNvCxnSpPr>
          <p:nvPr/>
        </p:nvCxnSpPr>
        <p:spPr>
          <a:xfrm flipV="1">
            <a:off x="929459"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559723C3-56C0-1142-9089-B97A99F89DF6}"/>
              </a:ext>
            </a:extLst>
          </p:cNvPr>
          <p:cNvCxnSpPr>
            <a:cxnSpLocks/>
          </p:cNvCxnSpPr>
          <p:nvPr/>
        </p:nvCxnSpPr>
        <p:spPr>
          <a:xfrm flipH="1" flipV="1">
            <a:off x="1787584" y="4714179"/>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195340" y="2026275"/>
            <a:ext cx="11934770"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 name="Rectangle 3">
            <a:extLst>
              <a:ext uri="{FF2B5EF4-FFF2-40B4-BE49-F238E27FC236}">
                <a16:creationId xmlns:a16="http://schemas.microsoft.com/office/drawing/2014/main" id="{5B91C965-6630-CD4A-AC5F-A2F6750B6C9B}"/>
              </a:ext>
            </a:extLst>
          </p:cNvPr>
          <p:cNvSpPr/>
          <p:nvPr/>
        </p:nvSpPr>
        <p:spPr>
          <a:xfrm>
            <a:off x="4014829" y="2097181"/>
            <a:ext cx="3704965" cy="281430"/>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24  </a:t>
            </a:r>
            <a:r>
              <a:rPr lang="en-US" sz="1400" dirty="0"/>
              <a:t>fiber pass through</a:t>
            </a:r>
          </a:p>
        </p:txBody>
      </p:sp>
      <p:sp>
        <p:nvSpPr>
          <p:cNvPr id="313" name="Rectangle 312">
            <a:extLst>
              <a:ext uri="{FF2B5EF4-FFF2-40B4-BE49-F238E27FC236}">
                <a16:creationId xmlns:a16="http://schemas.microsoft.com/office/drawing/2014/main" id="{901FA9A1-3FA2-3546-83F0-13A18CBD77F7}"/>
              </a:ext>
            </a:extLst>
          </p:cNvPr>
          <p:cNvSpPr/>
          <p:nvPr/>
        </p:nvSpPr>
        <p:spPr>
          <a:xfrm>
            <a:off x="148742" y="3143008"/>
            <a:ext cx="11870302" cy="28569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179859"/>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cxnSp>
        <p:nvCxnSpPr>
          <p:cNvPr id="147" name="Straight Arrow Connector 146">
            <a:extLst>
              <a:ext uri="{FF2B5EF4-FFF2-40B4-BE49-F238E27FC236}">
                <a16:creationId xmlns:a16="http://schemas.microsoft.com/office/drawing/2014/main" id="{64CBF4CC-11BB-E949-8022-6981E1836A6B}"/>
              </a:ext>
            </a:extLst>
          </p:cNvPr>
          <p:cNvCxnSpPr>
            <a:cxnSpLocks/>
          </p:cNvCxnSpPr>
          <p:nvPr/>
        </p:nvCxnSpPr>
        <p:spPr>
          <a:xfrm flipH="1">
            <a:off x="9503743" y="3428699"/>
            <a:ext cx="15945" cy="8634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15112BE9-6BCC-FC4C-B92F-4D396EFFEAC6}"/>
              </a:ext>
            </a:extLst>
          </p:cNvPr>
          <p:cNvCxnSpPr>
            <a:cxnSpLocks/>
          </p:cNvCxnSpPr>
          <p:nvPr/>
        </p:nvCxnSpPr>
        <p:spPr>
          <a:xfrm flipH="1" flipV="1">
            <a:off x="9807274" y="3412521"/>
            <a:ext cx="6176" cy="8573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C6CC4A76-130C-8549-B824-78E79C265453}"/>
              </a:ext>
            </a:extLst>
          </p:cNvPr>
          <p:cNvCxnSpPr>
            <a:cxnSpLocks/>
          </p:cNvCxnSpPr>
          <p:nvPr/>
        </p:nvCxnSpPr>
        <p:spPr>
          <a:xfrm flipV="1">
            <a:off x="8122252"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AC5ECA14-69A7-0746-8039-D082DA805499}"/>
              </a:ext>
            </a:extLst>
          </p:cNvPr>
          <p:cNvCxnSpPr>
            <a:cxnSpLocks/>
          </p:cNvCxnSpPr>
          <p:nvPr/>
        </p:nvCxnSpPr>
        <p:spPr>
          <a:xfrm flipV="1">
            <a:off x="6492490" y="3428699"/>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094C2261-2582-AB4C-968A-87070ACDA8AB}"/>
              </a:ext>
            </a:extLst>
          </p:cNvPr>
          <p:cNvCxnSpPr>
            <a:cxnSpLocks/>
          </p:cNvCxnSpPr>
          <p:nvPr/>
        </p:nvCxnSpPr>
        <p:spPr>
          <a:xfrm flipV="1">
            <a:off x="6861669"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559723C3-56C0-1142-9089-B97A99F89DF6}"/>
              </a:ext>
            </a:extLst>
          </p:cNvPr>
          <p:cNvCxnSpPr>
            <a:cxnSpLocks/>
          </p:cNvCxnSpPr>
          <p:nvPr/>
        </p:nvCxnSpPr>
        <p:spPr>
          <a:xfrm flipH="1" flipV="1">
            <a:off x="7719794" y="3412521"/>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0E56D2D0-5781-A040-A965-0A57992B1099}"/>
              </a:ext>
            </a:extLst>
          </p:cNvPr>
          <p:cNvCxnSpPr>
            <a:cxnSpLocks/>
          </p:cNvCxnSpPr>
          <p:nvPr/>
        </p:nvCxnSpPr>
        <p:spPr>
          <a:xfrm flipH="1">
            <a:off x="10666847" y="3406148"/>
            <a:ext cx="10930" cy="8637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BD5CCEF7-0ACF-6D4B-BF91-AF73F3F6CC24}"/>
              </a:ext>
            </a:extLst>
          </p:cNvPr>
          <p:cNvCxnSpPr>
            <a:cxnSpLocks/>
          </p:cNvCxnSpPr>
          <p:nvPr/>
        </p:nvCxnSpPr>
        <p:spPr>
          <a:xfrm flipH="1" flipV="1">
            <a:off x="11033144" y="3360186"/>
            <a:ext cx="3596" cy="9096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F3FD1864-06ED-BE4E-93EE-0019D33B659E}"/>
              </a:ext>
            </a:extLst>
          </p:cNvPr>
          <p:cNvCxnSpPr>
            <a:cxnSpLocks/>
          </p:cNvCxnSpPr>
          <p:nvPr/>
        </p:nvCxnSpPr>
        <p:spPr>
          <a:xfrm>
            <a:off x="11534004" y="3426823"/>
            <a:ext cx="1577" cy="855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EABA67CD-59DA-514A-8AA1-5A854473FBB4}"/>
              </a:ext>
            </a:extLst>
          </p:cNvPr>
          <p:cNvCxnSpPr>
            <a:cxnSpLocks/>
          </p:cNvCxnSpPr>
          <p:nvPr/>
        </p:nvCxnSpPr>
        <p:spPr>
          <a:xfrm flipV="1">
            <a:off x="11840854" y="3436392"/>
            <a:ext cx="12839" cy="8334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4BB3E8CA-D6B3-CD4F-A0E1-CD3BF1430CFB}"/>
              </a:ext>
            </a:extLst>
          </p:cNvPr>
          <p:cNvCxnSpPr>
            <a:cxnSpLocks/>
          </p:cNvCxnSpPr>
          <p:nvPr/>
        </p:nvCxnSpPr>
        <p:spPr>
          <a:xfrm flipH="1">
            <a:off x="7219830"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4BB3E8CA-D6B3-CD4F-A0E1-CD3BF1430CFB}"/>
              </a:ext>
            </a:extLst>
          </p:cNvPr>
          <p:cNvCxnSpPr>
            <a:cxnSpLocks/>
          </p:cNvCxnSpPr>
          <p:nvPr/>
        </p:nvCxnSpPr>
        <p:spPr>
          <a:xfrm>
            <a:off x="8432963" y="3457547"/>
            <a:ext cx="5873" cy="834581"/>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4BB3E8CA-D6B3-CD4F-A0E1-CD3BF1430CFB}"/>
              </a:ext>
            </a:extLst>
          </p:cNvPr>
          <p:cNvCxnSpPr>
            <a:cxnSpLocks/>
          </p:cNvCxnSpPr>
          <p:nvPr/>
        </p:nvCxnSpPr>
        <p:spPr>
          <a:xfrm flipH="1">
            <a:off x="5608487"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4BB3E8CA-D6B3-CD4F-A0E1-CD3BF1430CFB}"/>
              </a:ext>
            </a:extLst>
          </p:cNvPr>
          <p:cNvCxnSpPr>
            <a:cxnSpLocks/>
          </p:cNvCxnSpPr>
          <p:nvPr/>
        </p:nvCxnSpPr>
        <p:spPr>
          <a:xfrm flipH="1">
            <a:off x="4259301"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4BB3E8CA-D6B3-CD4F-A0E1-CD3BF1430CFB}"/>
              </a:ext>
            </a:extLst>
          </p:cNvPr>
          <p:cNvCxnSpPr>
            <a:cxnSpLocks/>
          </p:cNvCxnSpPr>
          <p:nvPr/>
        </p:nvCxnSpPr>
        <p:spPr>
          <a:xfrm flipH="1">
            <a:off x="2551539"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4BB3E8CA-D6B3-CD4F-A0E1-CD3BF1430CFB}"/>
              </a:ext>
            </a:extLst>
          </p:cNvPr>
          <p:cNvCxnSpPr>
            <a:cxnSpLocks/>
          </p:cNvCxnSpPr>
          <p:nvPr/>
        </p:nvCxnSpPr>
        <p:spPr>
          <a:xfrm flipH="1">
            <a:off x="1252037"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C6CC4A76-130C-8549-B824-78E79C265453}"/>
              </a:ext>
            </a:extLst>
          </p:cNvPr>
          <p:cNvCxnSpPr>
            <a:cxnSpLocks/>
          </p:cNvCxnSpPr>
          <p:nvPr/>
        </p:nvCxnSpPr>
        <p:spPr>
          <a:xfrm flipV="1">
            <a:off x="5231540"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AC5ECA14-69A7-0746-8039-D082DA805499}"/>
              </a:ext>
            </a:extLst>
          </p:cNvPr>
          <p:cNvCxnSpPr>
            <a:cxnSpLocks/>
          </p:cNvCxnSpPr>
          <p:nvPr/>
        </p:nvCxnSpPr>
        <p:spPr>
          <a:xfrm flipV="1">
            <a:off x="3481461" y="3428699"/>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094C2261-2582-AB4C-968A-87070ACDA8AB}"/>
              </a:ext>
            </a:extLst>
          </p:cNvPr>
          <p:cNvCxnSpPr>
            <a:cxnSpLocks/>
          </p:cNvCxnSpPr>
          <p:nvPr/>
        </p:nvCxnSpPr>
        <p:spPr>
          <a:xfrm flipV="1">
            <a:off x="3850640"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559723C3-56C0-1142-9089-B97A99F89DF6}"/>
              </a:ext>
            </a:extLst>
          </p:cNvPr>
          <p:cNvCxnSpPr>
            <a:cxnSpLocks/>
          </p:cNvCxnSpPr>
          <p:nvPr/>
        </p:nvCxnSpPr>
        <p:spPr>
          <a:xfrm flipH="1" flipV="1">
            <a:off x="4792989" y="3412521"/>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C6CC4A76-130C-8549-B824-78E79C265453}"/>
              </a:ext>
            </a:extLst>
          </p:cNvPr>
          <p:cNvCxnSpPr>
            <a:cxnSpLocks/>
          </p:cNvCxnSpPr>
          <p:nvPr/>
        </p:nvCxnSpPr>
        <p:spPr>
          <a:xfrm flipV="1">
            <a:off x="2190042"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AC5ECA14-69A7-0746-8039-D082DA805499}"/>
              </a:ext>
            </a:extLst>
          </p:cNvPr>
          <p:cNvCxnSpPr>
            <a:cxnSpLocks/>
          </p:cNvCxnSpPr>
          <p:nvPr/>
        </p:nvCxnSpPr>
        <p:spPr>
          <a:xfrm flipV="1">
            <a:off x="415896" y="3428699"/>
            <a:ext cx="3967" cy="84117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094C2261-2582-AB4C-968A-87070ACDA8AB}"/>
              </a:ext>
            </a:extLst>
          </p:cNvPr>
          <p:cNvCxnSpPr>
            <a:cxnSpLocks/>
          </p:cNvCxnSpPr>
          <p:nvPr/>
        </p:nvCxnSpPr>
        <p:spPr>
          <a:xfrm flipV="1">
            <a:off x="929459"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559723C3-56C0-1142-9089-B97A99F89DF6}"/>
              </a:ext>
            </a:extLst>
          </p:cNvPr>
          <p:cNvCxnSpPr>
            <a:cxnSpLocks/>
          </p:cNvCxnSpPr>
          <p:nvPr/>
        </p:nvCxnSpPr>
        <p:spPr>
          <a:xfrm flipH="1" flipV="1">
            <a:off x="1787584" y="3412521"/>
            <a:ext cx="5171" cy="8573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942197" y="3636763"/>
            <a:ext cx="3242619" cy="369332"/>
          </a:xfrm>
          <a:prstGeom prst="rect">
            <a:avLst/>
          </a:prstGeom>
          <a:solidFill>
            <a:schemeClr val="bg1"/>
          </a:solidFill>
        </p:spPr>
        <p:txBody>
          <a:bodyPr wrap="none" rtlCol="0">
            <a:spAutoFit/>
          </a:bodyPr>
          <a:lstStyle/>
          <a:p>
            <a:r>
              <a:rPr lang="de-DE" dirty="0" err="1"/>
              <a:t>Aircraft</a:t>
            </a:r>
            <a:r>
              <a:rPr lang="de-DE" dirty="0"/>
              <a:t> </a:t>
            </a:r>
            <a:r>
              <a:rPr lang="de-DE" dirty="0" err="1"/>
              <a:t>fiber</a:t>
            </a:r>
            <a:r>
              <a:rPr lang="de-DE" dirty="0"/>
              <a:t> </a:t>
            </a:r>
            <a:r>
              <a:rPr lang="de-DE" dirty="0" err="1"/>
              <a:t>provisions</a:t>
            </a:r>
            <a:r>
              <a:rPr lang="de-DE" dirty="0"/>
              <a:t> 24 </a:t>
            </a:r>
            <a:r>
              <a:rPr lang="de-DE" dirty="0" err="1"/>
              <a:t>fiber</a:t>
            </a:r>
            <a:endParaRPr lang="en-US" dirty="0"/>
          </a:p>
        </p:txBody>
      </p:sp>
      <p:sp>
        <p:nvSpPr>
          <p:cNvPr id="251" name="TextBox 250"/>
          <p:cNvSpPr txBox="1"/>
          <p:nvPr/>
        </p:nvSpPr>
        <p:spPr>
          <a:xfrm>
            <a:off x="388361" y="4040995"/>
            <a:ext cx="263214" cy="276999"/>
          </a:xfrm>
          <a:prstGeom prst="rect">
            <a:avLst/>
          </a:prstGeom>
          <a:noFill/>
        </p:spPr>
        <p:txBody>
          <a:bodyPr wrap="none" rtlCol="0">
            <a:spAutoFit/>
          </a:bodyPr>
          <a:lstStyle/>
          <a:p>
            <a:r>
              <a:rPr lang="de-DE" sz="1200"/>
              <a:t>1</a:t>
            </a:r>
            <a:endParaRPr lang="en-US" sz="1200" dirty="0"/>
          </a:p>
        </p:txBody>
      </p:sp>
      <p:sp>
        <p:nvSpPr>
          <p:cNvPr id="252" name="TextBox 251"/>
          <p:cNvSpPr txBox="1"/>
          <p:nvPr/>
        </p:nvSpPr>
        <p:spPr>
          <a:xfrm>
            <a:off x="6811864" y="4966255"/>
            <a:ext cx="2533066" cy="369332"/>
          </a:xfrm>
          <a:prstGeom prst="rect">
            <a:avLst/>
          </a:prstGeom>
          <a:solidFill>
            <a:schemeClr val="bg1"/>
          </a:solidFill>
        </p:spPr>
        <p:txBody>
          <a:bodyPr wrap="none" rtlCol="0">
            <a:spAutoFit/>
          </a:bodyPr>
          <a:lstStyle/>
          <a:p>
            <a:r>
              <a:rPr lang="de-DE" dirty="0"/>
              <a:t>Supplier Modem </a:t>
            </a:r>
            <a:r>
              <a:rPr lang="de-DE" dirty="0" err="1"/>
              <a:t>harness</a:t>
            </a:r>
            <a:endParaRPr lang="en-US" dirty="0"/>
          </a:p>
        </p:txBody>
      </p:sp>
      <p:sp>
        <p:nvSpPr>
          <p:cNvPr id="253" name="TextBox 252"/>
          <p:cNvSpPr txBox="1"/>
          <p:nvPr/>
        </p:nvSpPr>
        <p:spPr>
          <a:xfrm>
            <a:off x="870081" y="4040995"/>
            <a:ext cx="263214" cy="276999"/>
          </a:xfrm>
          <a:prstGeom prst="rect">
            <a:avLst/>
          </a:prstGeom>
          <a:noFill/>
        </p:spPr>
        <p:txBody>
          <a:bodyPr wrap="none" rtlCol="0">
            <a:spAutoFit/>
          </a:bodyPr>
          <a:lstStyle/>
          <a:p>
            <a:r>
              <a:rPr lang="de-DE" sz="1200"/>
              <a:t>2</a:t>
            </a:r>
            <a:endParaRPr lang="en-US" sz="1200" dirty="0"/>
          </a:p>
        </p:txBody>
      </p:sp>
      <p:sp>
        <p:nvSpPr>
          <p:cNvPr id="254" name="TextBox 253"/>
          <p:cNvSpPr txBox="1"/>
          <p:nvPr/>
        </p:nvSpPr>
        <p:spPr>
          <a:xfrm>
            <a:off x="1274251" y="4040995"/>
            <a:ext cx="263214" cy="276999"/>
          </a:xfrm>
          <a:prstGeom prst="rect">
            <a:avLst/>
          </a:prstGeom>
          <a:noFill/>
        </p:spPr>
        <p:txBody>
          <a:bodyPr wrap="none" rtlCol="0">
            <a:spAutoFit/>
          </a:bodyPr>
          <a:lstStyle/>
          <a:p>
            <a:r>
              <a:rPr lang="de-DE" sz="1200"/>
              <a:t>3</a:t>
            </a:r>
            <a:endParaRPr lang="en-US" sz="1200" dirty="0"/>
          </a:p>
        </p:txBody>
      </p:sp>
      <p:sp>
        <p:nvSpPr>
          <p:cNvPr id="255" name="TextBox 254"/>
          <p:cNvSpPr txBox="1"/>
          <p:nvPr/>
        </p:nvSpPr>
        <p:spPr>
          <a:xfrm>
            <a:off x="1734065" y="4040995"/>
            <a:ext cx="263214" cy="276999"/>
          </a:xfrm>
          <a:prstGeom prst="rect">
            <a:avLst/>
          </a:prstGeom>
          <a:noFill/>
        </p:spPr>
        <p:txBody>
          <a:bodyPr wrap="none" rtlCol="0">
            <a:spAutoFit/>
          </a:bodyPr>
          <a:lstStyle/>
          <a:p>
            <a:r>
              <a:rPr lang="de-DE" sz="1200"/>
              <a:t>4</a:t>
            </a:r>
            <a:endParaRPr lang="en-US" sz="1200" dirty="0"/>
          </a:p>
        </p:txBody>
      </p:sp>
      <p:sp>
        <p:nvSpPr>
          <p:cNvPr id="256" name="TextBox 255"/>
          <p:cNvSpPr txBox="1"/>
          <p:nvPr/>
        </p:nvSpPr>
        <p:spPr>
          <a:xfrm>
            <a:off x="2140286" y="4040995"/>
            <a:ext cx="263214" cy="276999"/>
          </a:xfrm>
          <a:prstGeom prst="rect">
            <a:avLst/>
          </a:prstGeom>
          <a:noFill/>
        </p:spPr>
        <p:txBody>
          <a:bodyPr wrap="none" rtlCol="0">
            <a:spAutoFit/>
          </a:bodyPr>
          <a:lstStyle/>
          <a:p>
            <a:r>
              <a:rPr lang="de-DE" sz="1200"/>
              <a:t>5</a:t>
            </a:r>
            <a:endParaRPr lang="en-US" sz="1200" dirty="0"/>
          </a:p>
        </p:txBody>
      </p:sp>
      <p:sp>
        <p:nvSpPr>
          <p:cNvPr id="257" name="TextBox 256"/>
          <p:cNvSpPr txBox="1"/>
          <p:nvPr/>
        </p:nvSpPr>
        <p:spPr>
          <a:xfrm>
            <a:off x="2555067" y="4040995"/>
            <a:ext cx="263214" cy="276999"/>
          </a:xfrm>
          <a:prstGeom prst="rect">
            <a:avLst/>
          </a:prstGeom>
          <a:noFill/>
        </p:spPr>
        <p:txBody>
          <a:bodyPr wrap="none" rtlCol="0">
            <a:spAutoFit/>
          </a:bodyPr>
          <a:lstStyle/>
          <a:p>
            <a:r>
              <a:rPr lang="de-DE" sz="1200"/>
              <a:t>6</a:t>
            </a:r>
            <a:endParaRPr lang="en-US" sz="1200" dirty="0"/>
          </a:p>
        </p:txBody>
      </p:sp>
      <p:sp>
        <p:nvSpPr>
          <p:cNvPr id="258" name="TextBox 257"/>
          <p:cNvSpPr txBox="1"/>
          <p:nvPr/>
        </p:nvSpPr>
        <p:spPr>
          <a:xfrm>
            <a:off x="3430917" y="4040995"/>
            <a:ext cx="263214" cy="276999"/>
          </a:xfrm>
          <a:prstGeom prst="rect">
            <a:avLst/>
          </a:prstGeom>
          <a:noFill/>
        </p:spPr>
        <p:txBody>
          <a:bodyPr wrap="none" rtlCol="0">
            <a:spAutoFit/>
          </a:bodyPr>
          <a:lstStyle/>
          <a:p>
            <a:r>
              <a:rPr lang="de-DE" sz="1200"/>
              <a:t>7</a:t>
            </a:r>
            <a:endParaRPr lang="en-US" sz="1200" dirty="0"/>
          </a:p>
        </p:txBody>
      </p:sp>
      <p:sp>
        <p:nvSpPr>
          <p:cNvPr id="259" name="TextBox 258"/>
          <p:cNvSpPr txBox="1"/>
          <p:nvPr/>
        </p:nvSpPr>
        <p:spPr>
          <a:xfrm>
            <a:off x="3810685" y="4040995"/>
            <a:ext cx="263214" cy="276999"/>
          </a:xfrm>
          <a:prstGeom prst="rect">
            <a:avLst/>
          </a:prstGeom>
          <a:noFill/>
        </p:spPr>
        <p:txBody>
          <a:bodyPr wrap="none" rtlCol="0">
            <a:spAutoFit/>
          </a:bodyPr>
          <a:lstStyle/>
          <a:p>
            <a:r>
              <a:rPr lang="de-DE" sz="1200"/>
              <a:t>8</a:t>
            </a:r>
            <a:endParaRPr lang="en-US" sz="1200" dirty="0"/>
          </a:p>
        </p:txBody>
      </p:sp>
      <p:sp>
        <p:nvSpPr>
          <p:cNvPr id="260" name="TextBox 259"/>
          <p:cNvSpPr txBox="1"/>
          <p:nvPr/>
        </p:nvSpPr>
        <p:spPr>
          <a:xfrm>
            <a:off x="4264095" y="4040995"/>
            <a:ext cx="263214" cy="276999"/>
          </a:xfrm>
          <a:prstGeom prst="rect">
            <a:avLst/>
          </a:prstGeom>
          <a:noFill/>
        </p:spPr>
        <p:txBody>
          <a:bodyPr wrap="none" rtlCol="0">
            <a:spAutoFit/>
          </a:bodyPr>
          <a:lstStyle/>
          <a:p>
            <a:r>
              <a:rPr lang="de-DE" sz="1200"/>
              <a:t>9</a:t>
            </a:r>
            <a:endParaRPr lang="en-US" sz="1200" dirty="0"/>
          </a:p>
        </p:txBody>
      </p:sp>
      <p:sp>
        <p:nvSpPr>
          <p:cNvPr id="261" name="TextBox 260"/>
          <p:cNvSpPr txBox="1"/>
          <p:nvPr/>
        </p:nvSpPr>
        <p:spPr>
          <a:xfrm>
            <a:off x="4759940" y="4040995"/>
            <a:ext cx="341760" cy="276999"/>
          </a:xfrm>
          <a:prstGeom prst="rect">
            <a:avLst/>
          </a:prstGeom>
          <a:noFill/>
        </p:spPr>
        <p:txBody>
          <a:bodyPr wrap="none" rtlCol="0">
            <a:spAutoFit/>
          </a:bodyPr>
          <a:lstStyle/>
          <a:p>
            <a:r>
              <a:rPr lang="de-DE" sz="1200"/>
              <a:t>10</a:t>
            </a:r>
            <a:endParaRPr lang="en-US" sz="1200" dirty="0"/>
          </a:p>
        </p:txBody>
      </p:sp>
      <p:sp>
        <p:nvSpPr>
          <p:cNvPr id="262" name="TextBox 261"/>
          <p:cNvSpPr txBox="1"/>
          <p:nvPr/>
        </p:nvSpPr>
        <p:spPr>
          <a:xfrm>
            <a:off x="5192896" y="4040995"/>
            <a:ext cx="341760" cy="276999"/>
          </a:xfrm>
          <a:prstGeom prst="rect">
            <a:avLst/>
          </a:prstGeom>
          <a:noFill/>
        </p:spPr>
        <p:txBody>
          <a:bodyPr wrap="none" rtlCol="0">
            <a:spAutoFit/>
          </a:bodyPr>
          <a:lstStyle/>
          <a:p>
            <a:r>
              <a:rPr lang="de-DE" sz="1200"/>
              <a:t>11</a:t>
            </a:r>
            <a:endParaRPr lang="en-US" sz="1200" dirty="0"/>
          </a:p>
        </p:txBody>
      </p:sp>
      <p:sp>
        <p:nvSpPr>
          <p:cNvPr id="263" name="TextBox 262"/>
          <p:cNvSpPr txBox="1"/>
          <p:nvPr/>
        </p:nvSpPr>
        <p:spPr>
          <a:xfrm>
            <a:off x="5603481" y="4040995"/>
            <a:ext cx="341760" cy="276999"/>
          </a:xfrm>
          <a:prstGeom prst="rect">
            <a:avLst/>
          </a:prstGeom>
          <a:noFill/>
        </p:spPr>
        <p:txBody>
          <a:bodyPr wrap="none" rtlCol="0">
            <a:spAutoFit/>
          </a:bodyPr>
          <a:lstStyle/>
          <a:p>
            <a:r>
              <a:rPr lang="de-DE" sz="1200"/>
              <a:t>12</a:t>
            </a:r>
            <a:endParaRPr lang="en-US" sz="1200" dirty="0"/>
          </a:p>
        </p:txBody>
      </p:sp>
      <p:sp>
        <p:nvSpPr>
          <p:cNvPr id="264" name="TextBox 263"/>
          <p:cNvSpPr txBox="1"/>
          <p:nvPr/>
        </p:nvSpPr>
        <p:spPr>
          <a:xfrm>
            <a:off x="6438520" y="4040995"/>
            <a:ext cx="341760" cy="276999"/>
          </a:xfrm>
          <a:prstGeom prst="rect">
            <a:avLst/>
          </a:prstGeom>
          <a:noFill/>
        </p:spPr>
        <p:txBody>
          <a:bodyPr wrap="none" rtlCol="0">
            <a:spAutoFit/>
          </a:bodyPr>
          <a:lstStyle/>
          <a:p>
            <a:r>
              <a:rPr lang="de-DE" sz="1200"/>
              <a:t>13</a:t>
            </a:r>
            <a:endParaRPr lang="en-US" sz="1200" dirty="0"/>
          </a:p>
        </p:txBody>
      </p:sp>
      <p:sp>
        <p:nvSpPr>
          <p:cNvPr id="265" name="TextBox 264"/>
          <p:cNvSpPr txBox="1"/>
          <p:nvPr/>
        </p:nvSpPr>
        <p:spPr>
          <a:xfrm>
            <a:off x="6791383" y="4040995"/>
            <a:ext cx="341760" cy="276999"/>
          </a:xfrm>
          <a:prstGeom prst="rect">
            <a:avLst/>
          </a:prstGeom>
          <a:noFill/>
        </p:spPr>
        <p:txBody>
          <a:bodyPr wrap="none" rtlCol="0">
            <a:spAutoFit/>
          </a:bodyPr>
          <a:lstStyle/>
          <a:p>
            <a:r>
              <a:rPr lang="de-DE" sz="1200"/>
              <a:t>14</a:t>
            </a:r>
            <a:endParaRPr lang="en-US" sz="1200" dirty="0"/>
          </a:p>
        </p:txBody>
      </p:sp>
      <p:sp>
        <p:nvSpPr>
          <p:cNvPr id="285" name="TextBox 284"/>
          <p:cNvSpPr txBox="1"/>
          <p:nvPr/>
        </p:nvSpPr>
        <p:spPr>
          <a:xfrm>
            <a:off x="7212130" y="4040995"/>
            <a:ext cx="341760" cy="276999"/>
          </a:xfrm>
          <a:prstGeom prst="rect">
            <a:avLst/>
          </a:prstGeom>
          <a:noFill/>
        </p:spPr>
        <p:txBody>
          <a:bodyPr wrap="none" rtlCol="0">
            <a:spAutoFit/>
          </a:bodyPr>
          <a:lstStyle/>
          <a:p>
            <a:r>
              <a:rPr lang="de-DE" sz="1200"/>
              <a:t>15</a:t>
            </a:r>
            <a:endParaRPr lang="en-US" sz="1200" dirty="0"/>
          </a:p>
        </p:txBody>
      </p:sp>
      <p:sp>
        <p:nvSpPr>
          <p:cNvPr id="286" name="TextBox 285"/>
          <p:cNvSpPr txBox="1"/>
          <p:nvPr/>
        </p:nvSpPr>
        <p:spPr>
          <a:xfrm>
            <a:off x="7670274" y="4040995"/>
            <a:ext cx="341760" cy="276999"/>
          </a:xfrm>
          <a:prstGeom prst="rect">
            <a:avLst/>
          </a:prstGeom>
          <a:noFill/>
        </p:spPr>
        <p:txBody>
          <a:bodyPr wrap="none" rtlCol="0">
            <a:spAutoFit/>
          </a:bodyPr>
          <a:lstStyle/>
          <a:p>
            <a:r>
              <a:rPr lang="de-DE" sz="1200"/>
              <a:t>16</a:t>
            </a:r>
            <a:endParaRPr lang="en-US" sz="1200" dirty="0"/>
          </a:p>
        </p:txBody>
      </p:sp>
      <p:sp>
        <p:nvSpPr>
          <p:cNvPr id="287" name="TextBox 286"/>
          <p:cNvSpPr txBox="1"/>
          <p:nvPr/>
        </p:nvSpPr>
        <p:spPr>
          <a:xfrm>
            <a:off x="8041554" y="4040995"/>
            <a:ext cx="341760" cy="276999"/>
          </a:xfrm>
          <a:prstGeom prst="rect">
            <a:avLst/>
          </a:prstGeom>
          <a:noFill/>
        </p:spPr>
        <p:txBody>
          <a:bodyPr wrap="none" rtlCol="0">
            <a:spAutoFit/>
          </a:bodyPr>
          <a:lstStyle/>
          <a:p>
            <a:r>
              <a:rPr lang="de-DE" sz="1200"/>
              <a:t>17</a:t>
            </a:r>
            <a:endParaRPr lang="en-US" sz="1200" dirty="0"/>
          </a:p>
        </p:txBody>
      </p:sp>
      <p:sp>
        <p:nvSpPr>
          <p:cNvPr id="315" name="TextBox 314"/>
          <p:cNvSpPr txBox="1"/>
          <p:nvPr/>
        </p:nvSpPr>
        <p:spPr>
          <a:xfrm>
            <a:off x="8413438" y="4040995"/>
            <a:ext cx="341760" cy="276999"/>
          </a:xfrm>
          <a:prstGeom prst="rect">
            <a:avLst/>
          </a:prstGeom>
          <a:noFill/>
        </p:spPr>
        <p:txBody>
          <a:bodyPr wrap="none" rtlCol="0">
            <a:spAutoFit/>
          </a:bodyPr>
          <a:lstStyle/>
          <a:p>
            <a:r>
              <a:rPr lang="de-DE" sz="1200"/>
              <a:t>18</a:t>
            </a:r>
            <a:endParaRPr lang="en-US" sz="1200" dirty="0"/>
          </a:p>
        </p:txBody>
      </p:sp>
      <p:sp>
        <p:nvSpPr>
          <p:cNvPr id="316" name="TextBox 315"/>
          <p:cNvSpPr txBox="1"/>
          <p:nvPr/>
        </p:nvSpPr>
        <p:spPr>
          <a:xfrm>
            <a:off x="9449722" y="4040995"/>
            <a:ext cx="341760" cy="276999"/>
          </a:xfrm>
          <a:prstGeom prst="rect">
            <a:avLst/>
          </a:prstGeom>
          <a:noFill/>
        </p:spPr>
        <p:txBody>
          <a:bodyPr wrap="none" rtlCol="0">
            <a:spAutoFit/>
          </a:bodyPr>
          <a:lstStyle/>
          <a:p>
            <a:r>
              <a:rPr lang="de-DE" sz="1200"/>
              <a:t>19</a:t>
            </a:r>
            <a:endParaRPr lang="en-US" sz="1200" dirty="0"/>
          </a:p>
        </p:txBody>
      </p:sp>
      <p:sp>
        <p:nvSpPr>
          <p:cNvPr id="317" name="TextBox 316"/>
          <p:cNvSpPr txBox="1"/>
          <p:nvPr/>
        </p:nvSpPr>
        <p:spPr>
          <a:xfrm>
            <a:off x="9763655" y="4040995"/>
            <a:ext cx="341760" cy="276999"/>
          </a:xfrm>
          <a:prstGeom prst="rect">
            <a:avLst/>
          </a:prstGeom>
          <a:noFill/>
        </p:spPr>
        <p:txBody>
          <a:bodyPr wrap="none" rtlCol="0">
            <a:spAutoFit/>
          </a:bodyPr>
          <a:lstStyle/>
          <a:p>
            <a:r>
              <a:rPr lang="de-DE" sz="1200"/>
              <a:t>20</a:t>
            </a:r>
            <a:endParaRPr lang="en-US" sz="1200" dirty="0"/>
          </a:p>
        </p:txBody>
      </p:sp>
      <p:sp>
        <p:nvSpPr>
          <p:cNvPr id="319" name="TextBox 318"/>
          <p:cNvSpPr txBox="1"/>
          <p:nvPr/>
        </p:nvSpPr>
        <p:spPr>
          <a:xfrm>
            <a:off x="10651845" y="4040995"/>
            <a:ext cx="341760" cy="276999"/>
          </a:xfrm>
          <a:prstGeom prst="rect">
            <a:avLst/>
          </a:prstGeom>
          <a:noFill/>
        </p:spPr>
        <p:txBody>
          <a:bodyPr wrap="none" rtlCol="0">
            <a:spAutoFit/>
          </a:bodyPr>
          <a:lstStyle/>
          <a:p>
            <a:r>
              <a:rPr lang="de-DE" sz="1200"/>
              <a:t>21</a:t>
            </a:r>
            <a:endParaRPr lang="en-US" sz="1200" dirty="0"/>
          </a:p>
        </p:txBody>
      </p:sp>
      <p:sp>
        <p:nvSpPr>
          <p:cNvPr id="320" name="TextBox 319"/>
          <p:cNvSpPr txBox="1"/>
          <p:nvPr/>
        </p:nvSpPr>
        <p:spPr>
          <a:xfrm>
            <a:off x="10987716" y="4040995"/>
            <a:ext cx="341760" cy="276999"/>
          </a:xfrm>
          <a:prstGeom prst="rect">
            <a:avLst/>
          </a:prstGeom>
          <a:noFill/>
        </p:spPr>
        <p:txBody>
          <a:bodyPr wrap="none" rtlCol="0">
            <a:spAutoFit/>
          </a:bodyPr>
          <a:lstStyle/>
          <a:p>
            <a:r>
              <a:rPr lang="de-DE" sz="1200"/>
              <a:t>22</a:t>
            </a:r>
            <a:endParaRPr lang="en-US" sz="1200" dirty="0"/>
          </a:p>
        </p:txBody>
      </p:sp>
      <p:sp>
        <p:nvSpPr>
          <p:cNvPr id="321" name="TextBox 320"/>
          <p:cNvSpPr txBox="1"/>
          <p:nvPr/>
        </p:nvSpPr>
        <p:spPr>
          <a:xfrm>
            <a:off x="11480949" y="4040995"/>
            <a:ext cx="341760" cy="276999"/>
          </a:xfrm>
          <a:prstGeom prst="rect">
            <a:avLst/>
          </a:prstGeom>
          <a:noFill/>
        </p:spPr>
        <p:txBody>
          <a:bodyPr wrap="none" rtlCol="0">
            <a:spAutoFit/>
          </a:bodyPr>
          <a:lstStyle/>
          <a:p>
            <a:r>
              <a:rPr lang="de-DE" sz="1200"/>
              <a:t>23</a:t>
            </a:r>
            <a:endParaRPr lang="en-US" sz="1200" dirty="0"/>
          </a:p>
        </p:txBody>
      </p:sp>
      <p:sp>
        <p:nvSpPr>
          <p:cNvPr id="322" name="TextBox 321"/>
          <p:cNvSpPr txBox="1"/>
          <p:nvPr/>
        </p:nvSpPr>
        <p:spPr>
          <a:xfrm>
            <a:off x="11783253" y="4040995"/>
            <a:ext cx="341760" cy="276999"/>
          </a:xfrm>
          <a:prstGeom prst="rect">
            <a:avLst/>
          </a:prstGeom>
          <a:noFill/>
        </p:spPr>
        <p:txBody>
          <a:bodyPr wrap="none" rtlCol="0">
            <a:spAutoFit/>
          </a:bodyPr>
          <a:lstStyle/>
          <a:p>
            <a:r>
              <a:rPr lang="de-DE" sz="1200"/>
              <a:t>24</a:t>
            </a:r>
            <a:endParaRPr lang="en-US" sz="1200" dirty="0"/>
          </a:p>
        </p:txBody>
      </p:sp>
    </p:spTree>
    <p:extLst>
      <p:ext uri="{BB962C8B-B14F-4D97-AF65-F5344CB8AC3E}">
        <p14:creationId xmlns:p14="http://schemas.microsoft.com/office/powerpoint/2010/main" val="238786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Rectangle 283">
            <a:extLst>
              <a:ext uri="{FF2B5EF4-FFF2-40B4-BE49-F238E27FC236}">
                <a16:creationId xmlns:a16="http://schemas.microsoft.com/office/drawing/2014/main" id="{AC57504A-944F-DB4D-A72C-50A098B32279}"/>
              </a:ext>
            </a:extLst>
          </p:cNvPr>
          <p:cNvSpPr/>
          <p:nvPr/>
        </p:nvSpPr>
        <p:spPr>
          <a:xfrm>
            <a:off x="6776295" y="5542273"/>
            <a:ext cx="5353816" cy="115563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2707940" y="578203"/>
            <a:ext cx="9422170"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Rectangle 10">
            <a:extLst>
              <a:ext uri="{FF2B5EF4-FFF2-40B4-BE49-F238E27FC236}">
                <a16:creationId xmlns:a16="http://schemas.microsoft.com/office/drawing/2014/main" id="{901FA9A1-3FA2-3546-83F0-13A18CBD77F7}"/>
              </a:ext>
            </a:extLst>
          </p:cNvPr>
          <p:cNvSpPr/>
          <p:nvPr/>
        </p:nvSpPr>
        <p:spPr>
          <a:xfrm>
            <a:off x="2761793" y="5574155"/>
            <a:ext cx="1856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9" name="Rectangle 178">
            <a:extLst>
              <a:ext uri="{FF2B5EF4-FFF2-40B4-BE49-F238E27FC236}">
                <a16:creationId xmlns:a16="http://schemas.microsoft.com/office/drawing/2014/main" id="{7C8724E2-11B4-9E4C-91E5-51B51D286031}"/>
              </a:ext>
            </a:extLst>
          </p:cNvPr>
          <p:cNvSpPr/>
          <p:nvPr/>
        </p:nvSpPr>
        <p:spPr>
          <a:xfrm>
            <a:off x="4721347" y="5583024"/>
            <a:ext cx="1899508"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3776449" y="5573861"/>
            <a:ext cx="80542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4796715" y="5592628"/>
            <a:ext cx="87076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5760359" y="5598451"/>
            <a:ext cx="82098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908908" y="5553617"/>
            <a:ext cx="792914"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926577" y="5562790"/>
            <a:ext cx="729112"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9351047" y="554777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2827733" y="5579572"/>
            <a:ext cx="767616"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cxnSp>
        <p:nvCxnSpPr>
          <p:cNvPr id="43" name="Straight Arrow Connector 42">
            <a:extLst>
              <a:ext uri="{FF2B5EF4-FFF2-40B4-BE49-F238E27FC236}">
                <a16:creationId xmlns:a16="http://schemas.microsoft.com/office/drawing/2014/main" id="{9FEA188B-631F-2F46-9903-C653EF162A8A}"/>
              </a:ext>
            </a:extLst>
          </p:cNvPr>
          <p:cNvCxnSpPr>
            <a:cxnSpLocks/>
          </p:cNvCxnSpPr>
          <p:nvPr/>
        </p:nvCxnSpPr>
        <p:spPr>
          <a:xfrm flipV="1">
            <a:off x="4033517" y="1703667"/>
            <a:ext cx="19451" cy="14360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5" name="Rounded Rectangle 154">
            <a:extLst>
              <a:ext uri="{FF2B5EF4-FFF2-40B4-BE49-F238E27FC236}">
                <a16:creationId xmlns:a16="http://schemas.microsoft.com/office/drawing/2014/main" id="{8674B5F4-21B0-5949-B989-7DBBFFC88428}"/>
              </a:ext>
            </a:extLst>
          </p:cNvPr>
          <p:cNvSpPr/>
          <p:nvPr/>
        </p:nvSpPr>
        <p:spPr>
          <a:xfrm>
            <a:off x="2761793" y="1007574"/>
            <a:ext cx="1871346"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cxnSp>
        <p:nvCxnSpPr>
          <p:cNvPr id="59" name="Straight Arrow Connector 58">
            <a:extLst>
              <a:ext uri="{FF2B5EF4-FFF2-40B4-BE49-F238E27FC236}">
                <a16:creationId xmlns:a16="http://schemas.microsoft.com/office/drawing/2014/main" id="{64CBF4CC-11BB-E949-8022-6981E1836A6B}"/>
              </a:ext>
            </a:extLst>
          </p:cNvPr>
          <p:cNvCxnSpPr>
            <a:cxnSpLocks/>
          </p:cNvCxnSpPr>
          <p:nvPr/>
        </p:nvCxnSpPr>
        <p:spPr>
          <a:xfrm flipH="1">
            <a:off x="9523763" y="1688126"/>
            <a:ext cx="9447" cy="14611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5112BE9-6BCC-FC4C-B92F-4D396EFFEAC6}"/>
              </a:ext>
            </a:extLst>
          </p:cNvPr>
          <p:cNvCxnSpPr>
            <a:cxnSpLocks/>
          </p:cNvCxnSpPr>
          <p:nvPr/>
        </p:nvCxnSpPr>
        <p:spPr>
          <a:xfrm flipV="1">
            <a:off x="9833469" y="1694492"/>
            <a:ext cx="12011" cy="14325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8" name="Rounded Rectangle 157">
            <a:extLst>
              <a:ext uri="{FF2B5EF4-FFF2-40B4-BE49-F238E27FC236}">
                <a16:creationId xmlns:a16="http://schemas.microsoft.com/office/drawing/2014/main" id="{A480480C-432F-3148-973F-98D147A02B38}"/>
              </a:ext>
            </a:extLst>
          </p:cNvPr>
          <p:cNvSpPr/>
          <p:nvPr/>
        </p:nvSpPr>
        <p:spPr>
          <a:xfrm>
            <a:off x="8996434" y="1017269"/>
            <a:ext cx="1365615"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TextBox 83">
            <a:extLst>
              <a:ext uri="{FF2B5EF4-FFF2-40B4-BE49-F238E27FC236}">
                <a16:creationId xmlns:a16="http://schemas.microsoft.com/office/drawing/2014/main" id="{2C78A21C-2E51-8140-8472-E7B9A7E1FF28}"/>
              </a:ext>
            </a:extLst>
          </p:cNvPr>
          <p:cNvSpPr txBox="1"/>
          <p:nvPr/>
        </p:nvSpPr>
        <p:spPr>
          <a:xfrm>
            <a:off x="3058488" y="960409"/>
            <a:ext cx="1270220" cy="461665"/>
          </a:xfrm>
          <a:prstGeom prst="rect">
            <a:avLst/>
          </a:prstGeom>
          <a:noFill/>
        </p:spPr>
        <p:txBody>
          <a:bodyPr wrap="none" rtlCol="0">
            <a:spAutoFit/>
          </a:bodyPr>
          <a:lstStyle/>
          <a:p>
            <a:pPr algn="ctr"/>
            <a:r>
              <a:rPr lang="en-US" sz="1200" dirty="0">
                <a:solidFill>
                  <a:schemeClr val="bg1"/>
                </a:solidFill>
              </a:rPr>
              <a:t>AMU 1</a:t>
            </a:r>
          </a:p>
          <a:p>
            <a:pPr algn="ctr"/>
            <a:r>
              <a:rPr lang="en-US" sz="1200" dirty="0">
                <a:solidFill>
                  <a:schemeClr val="bg1"/>
                </a:solidFill>
              </a:rPr>
              <a:t>Modem Interface</a:t>
            </a:r>
          </a:p>
        </p:txBody>
      </p:sp>
      <p:sp>
        <p:nvSpPr>
          <p:cNvPr id="24" name="TextBox 23">
            <a:extLst>
              <a:ext uri="{FF2B5EF4-FFF2-40B4-BE49-F238E27FC236}">
                <a16:creationId xmlns:a16="http://schemas.microsoft.com/office/drawing/2014/main" id="{DC799A92-1D67-194F-97AB-83497734B39F}"/>
              </a:ext>
            </a:extLst>
          </p:cNvPr>
          <p:cNvSpPr txBox="1"/>
          <p:nvPr/>
        </p:nvSpPr>
        <p:spPr>
          <a:xfrm>
            <a:off x="7079287" y="651216"/>
            <a:ext cx="1062984" cy="276999"/>
          </a:xfrm>
          <a:prstGeom prst="rect">
            <a:avLst/>
          </a:prstGeom>
          <a:solidFill>
            <a:schemeClr val="tx1"/>
          </a:solidFill>
          <a:ln>
            <a:noFill/>
          </a:ln>
        </p:spPr>
        <p:txBody>
          <a:bodyPr wrap="none" rtlCol="0">
            <a:spAutoFit/>
          </a:bodyPr>
          <a:lstStyle/>
          <a:p>
            <a:pPr algn="ctr"/>
            <a:r>
              <a:rPr lang="en-US" sz="1200" dirty="0">
                <a:solidFill>
                  <a:schemeClr val="bg1"/>
                </a:solidFill>
              </a:rPr>
              <a:t>OAE (18) fiber</a:t>
            </a:r>
          </a:p>
        </p:txBody>
      </p:sp>
      <p:sp>
        <p:nvSpPr>
          <p:cNvPr id="25" name="TextBox 24">
            <a:extLst>
              <a:ext uri="{FF2B5EF4-FFF2-40B4-BE49-F238E27FC236}">
                <a16:creationId xmlns:a16="http://schemas.microsoft.com/office/drawing/2014/main" id="{AB793E9A-41A0-B842-89DA-686AC65BD61A}"/>
              </a:ext>
            </a:extLst>
          </p:cNvPr>
          <p:cNvSpPr txBox="1"/>
          <p:nvPr/>
        </p:nvSpPr>
        <p:spPr>
          <a:xfrm>
            <a:off x="3853394" y="1414636"/>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6" name="TextBox 25">
            <a:extLst>
              <a:ext uri="{FF2B5EF4-FFF2-40B4-BE49-F238E27FC236}">
                <a16:creationId xmlns:a16="http://schemas.microsoft.com/office/drawing/2014/main" id="{6C1AA981-FDDF-E74F-9CE2-F3A089693DE8}"/>
              </a:ext>
            </a:extLst>
          </p:cNvPr>
          <p:cNvSpPr txBox="1"/>
          <p:nvPr/>
        </p:nvSpPr>
        <p:spPr>
          <a:xfrm>
            <a:off x="4098018" y="1402072"/>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75" name="TextBox 74">
            <a:extLst>
              <a:ext uri="{FF2B5EF4-FFF2-40B4-BE49-F238E27FC236}">
                <a16:creationId xmlns:a16="http://schemas.microsoft.com/office/drawing/2014/main" id="{4E8B116A-9045-664C-B315-1595ECB39AB1}"/>
              </a:ext>
            </a:extLst>
          </p:cNvPr>
          <p:cNvSpPr txBox="1"/>
          <p:nvPr/>
        </p:nvSpPr>
        <p:spPr>
          <a:xfrm>
            <a:off x="9003291" y="1006705"/>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12" name="TextBox 11">
            <a:extLst>
              <a:ext uri="{FF2B5EF4-FFF2-40B4-BE49-F238E27FC236}">
                <a16:creationId xmlns:a16="http://schemas.microsoft.com/office/drawing/2014/main" id="{B181F8C3-E5E4-0648-A722-7BA77D8C5FC6}"/>
              </a:ext>
            </a:extLst>
          </p:cNvPr>
          <p:cNvSpPr txBox="1"/>
          <p:nvPr/>
        </p:nvSpPr>
        <p:spPr>
          <a:xfrm>
            <a:off x="3256465"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(4)</a:t>
            </a:r>
          </a:p>
        </p:txBody>
      </p:sp>
      <p:sp>
        <p:nvSpPr>
          <p:cNvPr id="13" name="TextBox 12">
            <a:extLst>
              <a:ext uri="{FF2B5EF4-FFF2-40B4-BE49-F238E27FC236}">
                <a16:creationId xmlns:a16="http://schemas.microsoft.com/office/drawing/2014/main" id="{6600902E-9766-454A-8E02-E0C737BB355E}"/>
              </a:ext>
            </a:extLst>
          </p:cNvPr>
          <p:cNvSpPr txBox="1"/>
          <p:nvPr/>
        </p:nvSpPr>
        <p:spPr>
          <a:xfrm>
            <a:off x="3857704" y="559284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4108304" y="558625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a:solidFill>
                  <a:schemeClr val="bg1"/>
                </a:solidFill>
              </a:rPr>
              <a:t>Modman</a:t>
            </a:r>
          </a:p>
          <a:p>
            <a:pPr algn="ctr"/>
            <a:r>
              <a:rPr lang="en-US" sz="1200" dirty="0">
                <a:solidFill>
                  <a:schemeClr val="bg1"/>
                </a:solidFill>
              </a:rPr>
              <a:t>(10)</a:t>
            </a:r>
          </a:p>
        </p:txBody>
      </p:sp>
      <p:sp>
        <p:nvSpPr>
          <p:cNvPr id="37" name="TextBox 36">
            <a:extLst>
              <a:ext uri="{FF2B5EF4-FFF2-40B4-BE49-F238E27FC236}">
                <a16:creationId xmlns:a16="http://schemas.microsoft.com/office/drawing/2014/main" id="{DDFEADD7-39DF-4C4F-BFFE-0B45E3CC5745}"/>
              </a:ext>
            </a:extLst>
          </p:cNvPr>
          <p:cNvSpPr txBox="1"/>
          <p:nvPr/>
        </p:nvSpPr>
        <p:spPr>
          <a:xfrm>
            <a:off x="9327840" y="555435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548206" y="5547771"/>
            <a:ext cx="593305" cy="276999"/>
          </a:xfrm>
          <a:prstGeom prst="rect">
            <a:avLst/>
          </a:prstGeom>
          <a:noFill/>
        </p:spPr>
        <p:txBody>
          <a:bodyPr wrap="square" rtlCol="0">
            <a:spAutoFit/>
          </a:bodyPr>
          <a:lstStyle/>
          <a:p>
            <a:pPr algn="ctr"/>
            <a:r>
              <a:rPr lang="en-US" sz="1200" dirty="0"/>
              <a:t>Tx1</a:t>
            </a:r>
          </a:p>
        </p:txBody>
      </p:sp>
      <p:sp>
        <p:nvSpPr>
          <p:cNvPr id="137" name="TextBox 136">
            <a:extLst>
              <a:ext uri="{FF2B5EF4-FFF2-40B4-BE49-F238E27FC236}">
                <a16:creationId xmlns:a16="http://schemas.microsoft.com/office/drawing/2014/main" id="{EBFD0D86-50C2-0145-8BF3-608577357E70}"/>
              </a:ext>
            </a:extLst>
          </p:cNvPr>
          <p:cNvSpPr txBox="1"/>
          <p:nvPr/>
        </p:nvSpPr>
        <p:spPr>
          <a:xfrm>
            <a:off x="9333636" y="1399095"/>
            <a:ext cx="399148" cy="276999"/>
          </a:xfrm>
          <a:prstGeom prst="rect">
            <a:avLst/>
          </a:prstGeom>
          <a:noFill/>
        </p:spPr>
        <p:txBody>
          <a:bodyPr wrap="none" rtlCol="0">
            <a:spAutoFit/>
          </a:bodyPr>
          <a:lstStyle/>
          <a:p>
            <a:pPr algn="ctr"/>
            <a:r>
              <a:rPr lang="en-US" sz="1200" dirty="0"/>
              <a:t>Tx1</a:t>
            </a:r>
          </a:p>
        </p:txBody>
      </p:sp>
      <p:sp>
        <p:nvSpPr>
          <p:cNvPr id="138" name="TextBox 137">
            <a:extLst>
              <a:ext uri="{FF2B5EF4-FFF2-40B4-BE49-F238E27FC236}">
                <a16:creationId xmlns:a16="http://schemas.microsoft.com/office/drawing/2014/main" id="{9EA32693-0FFE-FF4E-899A-ECFE63AE2166}"/>
              </a:ext>
            </a:extLst>
          </p:cNvPr>
          <p:cNvSpPr txBox="1"/>
          <p:nvPr/>
        </p:nvSpPr>
        <p:spPr>
          <a:xfrm>
            <a:off x="9514168" y="1405461"/>
            <a:ext cx="662624" cy="276999"/>
          </a:xfrm>
          <a:prstGeom prst="rect">
            <a:avLst/>
          </a:prstGeom>
          <a:noFill/>
        </p:spPr>
        <p:txBody>
          <a:bodyPr wrap="square" rtlCol="0">
            <a:spAutoFit/>
          </a:bodyPr>
          <a:lstStyle/>
          <a:p>
            <a:pPr algn="ctr"/>
            <a:r>
              <a:rPr lang="en-US" sz="1200" dirty="0"/>
              <a:t>Rx1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1628553" y="54813"/>
            <a:ext cx="3601691" cy="276999"/>
          </a:xfrm>
          <a:prstGeom prst="rect">
            <a:avLst/>
          </a:prstGeom>
          <a:solidFill>
            <a:srgbClr val="FF0000"/>
          </a:solidFill>
        </p:spPr>
        <p:txBody>
          <a:bodyPr wrap="none" rtlCol="0" anchor="ctr">
            <a:spAutoFit/>
          </a:bodyPr>
          <a:lstStyle/>
          <a:p>
            <a:pPr algn="ctr"/>
            <a:r>
              <a:rPr lang="en-US" sz="1200" dirty="0">
                <a:solidFill>
                  <a:schemeClr val="bg1"/>
                </a:solidFill>
              </a:rPr>
              <a:t>Tx and Rx:  IF Analog or Digital Baseband over Ethernet</a:t>
            </a:r>
          </a:p>
        </p:txBody>
      </p:sp>
      <p:cxnSp>
        <p:nvCxnSpPr>
          <p:cNvPr id="160" name="Straight Arrow Connector 159">
            <a:extLst>
              <a:ext uri="{FF2B5EF4-FFF2-40B4-BE49-F238E27FC236}">
                <a16:creationId xmlns:a16="http://schemas.microsoft.com/office/drawing/2014/main" id="{0D2097FA-0972-B64E-8E75-0757C4D0188C}"/>
              </a:ext>
            </a:extLst>
          </p:cNvPr>
          <p:cNvCxnSpPr>
            <a:cxnSpLocks/>
          </p:cNvCxnSpPr>
          <p:nvPr/>
        </p:nvCxnSpPr>
        <p:spPr>
          <a:xfrm flipV="1">
            <a:off x="3055226" y="1709271"/>
            <a:ext cx="4116" cy="14400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4BB3E8CA-D6B3-CD4F-A0E1-CD3BF1430CFB}"/>
              </a:ext>
            </a:extLst>
          </p:cNvPr>
          <p:cNvCxnSpPr>
            <a:cxnSpLocks/>
          </p:cNvCxnSpPr>
          <p:nvPr/>
        </p:nvCxnSpPr>
        <p:spPr>
          <a:xfrm flipH="1">
            <a:off x="3430255" y="1708819"/>
            <a:ext cx="1230" cy="1440463"/>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5C54F042-8C55-BE44-B1FF-B485EE23623F}"/>
              </a:ext>
            </a:extLst>
          </p:cNvPr>
          <p:cNvSpPr txBox="1"/>
          <p:nvPr/>
        </p:nvSpPr>
        <p:spPr>
          <a:xfrm>
            <a:off x="2859768" y="1420240"/>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3" name="TextBox 162">
            <a:extLst>
              <a:ext uri="{FF2B5EF4-FFF2-40B4-BE49-F238E27FC236}">
                <a16:creationId xmlns:a16="http://schemas.microsoft.com/office/drawing/2014/main" id="{7A6A5FB4-AEF0-C248-ADD5-2C37745F75AC}"/>
              </a:ext>
            </a:extLst>
          </p:cNvPr>
          <p:cNvSpPr txBox="1"/>
          <p:nvPr/>
        </p:nvSpPr>
        <p:spPr>
          <a:xfrm>
            <a:off x="3134832" y="1419788"/>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2858022" y="559845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3133006" y="557967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74" name="Rounded Rectangle 173">
            <a:extLst>
              <a:ext uri="{FF2B5EF4-FFF2-40B4-BE49-F238E27FC236}">
                <a16:creationId xmlns:a16="http://schemas.microsoft.com/office/drawing/2014/main" id="{66464A8B-E88B-D345-B05C-0F9C0EB7CD9F}"/>
              </a:ext>
            </a:extLst>
          </p:cNvPr>
          <p:cNvSpPr/>
          <p:nvPr/>
        </p:nvSpPr>
        <p:spPr>
          <a:xfrm>
            <a:off x="4798006" y="1016445"/>
            <a:ext cx="1842147"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75" name="TextBox 174">
            <a:extLst>
              <a:ext uri="{FF2B5EF4-FFF2-40B4-BE49-F238E27FC236}">
                <a16:creationId xmlns:a16="http://schemas.microsoft.com/office/drawing/2014/main" id="{D8CB2923-C62A-CA46-B75C-A1B50369D93C}"/>
              </a:ext>
            </a:extLst>
          </p:cNvPr>
          <p:cNvSpPr txBox="1"/>
          <p:nvPr/>
        </p:nvSpPr>
        <p:spPr>
          <a:xfrm>
            <a:off x="4915439" y="969280"/>
            <a:ext cx="1690663" cy="461665"/>
          </a:xfrm>
          <a:prstGeom prst="rect">
            <a:avLst/>
          </a:prstGeom>
          <a:noFill/>
        </p:spPr>
        <p:txBody>
          <a:bodyPr wrap="none" rtlCol="0">
            <a:spAutoFit/>
          </a:bodyPr>
          <a:lstStyle/>
          <a:p>
            <a:pPr algn="ctr"/>
            <a:r>
              <a:rPr lang="en-US" sz="1200" dirty="0">
                <a:solidFill>
                  <a:schemeClr val="bg1"/>
                </a:solidFill>
              </a:rPr>
              <a:t>AMU 2</a:t>
            </a:r>
          </a:p>
          <a:p>
            <a:pPr algn="ctr"/>
            <a:r>
              <a:rPr lang="en-US" sz="1200" dirty="0">
                <a:solidFill>
                  <a:schemeClr val="bg1"/>
                </a:solidFill>
              </a:rPr>
              <a:t>Modem Interface</a:t>
            </a:r>
          </a:p>
        </p:txBody>
      </p:sp>
      <p:sp>
        <p:nvSpPr>
          <p:cNvPr id="176" name="TextBox 175">
            <a:extLst>
              <a:ext uri="{FF2B5EF4-FFF2-40B4-BE49-F238E27FC236}">
                <a16:creationId xmlns:a16="http://schemas.microsoft.com/office/drawing/2014/main" id="{6C0E6987-BECB-CF4D-84AC-4E2101B816D6}"/>
              </a:ext>
            </a:extLst>
          </p:cNvPr>
          <p:cNvSpPr txBox="1"/>
          <p:nvPr/>
        </p:nvSpPr>
        <p:spPr>
          <a:xfrm>
            <a:off x="5860408" y="142350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77" name="TextBox 176">
            <a:extLst>
              <a:ext uri="{FF2B5EF4-FFF2-40B4-BE49-F238E27FC236}">
                <a16:creationId xmlns:a16="http://schemas.microsoft.com/office/drawing/2014/main" id="{0AA70764-CF38-6E40-ADC4-951AD3BBBFFE}"/>
              </a:ext>
            </a:extLst>
          </p:cNvPr>
          <p:cNvSpPr txBox="1"/>
          <p:nvPr/>
        </p:nvSpPr>
        <p:spPr>
          <a:xfrm>
            <a:off x="6105032" y="1410943"/>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5249646"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(4)</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5864718" y="560171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6115318" y="55829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6" name="TextBox 185">
            <a:extLst>
              <a:ext uri="{FF2B5EF4-FFF2-40B4-BE49-F238E27FC236}">
                <a16:creationId xmlns:a16="http://schemas.microsoft.com/office/drawing/2014/main" id="{15303A06-5A59-6D4B-B320-B7BE73A9CE5E}"/>
              </a:ext>
            </a:extLst>
          </p:cNvPr>
          <p:cNvSpPr txBox="1"/>
          <p:nvPr/>
        </p:nvSpPr>
        <p:spPr>
          <a:xfrm>
            <a:off x="4866703" y="142919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7" name="TextBox 186">
            <a:extLst>
              <a:ext uri="{FF2B5EF4-FFF2-40B4-BE49-F238E27FC236}">
                <a16:creationId xmlns:a16="http://schemas.microsoft.com/office/drawing/2014/main" id="{0EC58DE9-DF51-8043-AC36-E099E052A6C3}"/>
              </a:ext>
            </a:extLst>
          </p:cNvPr>
          <p:cNvSpPr txBox="1"/>
          <p:nvPr/>
        </p:nvSpPr>
        <p:spPr>
          <a:xfrm>
            <a:off x="5141767" y="1428739"/>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4877069" y="560732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5152053" y="5588542"/>
            <a:ext cx="593305" cy="276999"/>
          </a:xfrm>
          <a:prstGeom prst="rect">
            <a:avLst/>
          </a:prstGeom>
          <a:noFill/>
        </p:spPr>
        <p:txBody>
          <a:bodyPr wrap="square" rtlCol="0">
            <a:spAutoFit/>
          </a:bodyPr>
          <a:lstStyle/>
          <a:p>
            <a:pPr algn="ctr"/>
            <a:r>
              <a:rPr lang="en-US" sz="1200" dirty="0">
                <a:solidFill>
                  <a:schemeClr val="bg1"/>
                </a:solidFill>
              </a:rPr>
              <a:t>Rx1</a:t>
            </a:r>
          </a:p>
        </p:txBody>
      </p:sp>
      <p:cxnSp>
        <p:nvCxnSpPr>
          <p:cNvPr id="193" name="Straight Arrow Connector 192">
            <a:extLst>
              <a:ext uri="{FF2B5EF4-FFF2-40B4-BE49-F238E27FC236}">
                <a16:creationId xmlns:a16="http://schemas.microsoft.com/office/drawing/2014/main" id="{C6CC4A76-130C-8549-B824-78E79C265453}"/>
              </a:ext>
            </a:extLst>
          </p:cNvPr>
          <p:cNvCxnSpPr>
            <a:cxnSpLocks/>
          </p:cNvCxnSpPr>
          <p:nvPr/>
        </p:nvCxnSpPr>
        <p:spPr>
          <a:xfrm flipV="1">
            <a:off x="8142271" y="1711664"/>
            <a:ext cx="5746" cy="14394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195">
            <a:extLst>
              <a:ext uri="{FF2B5EF4-FFF2-40B4-BE49-F238E27FC236}">
                <a16:creationId xmlns:a16="http://schemas.microsoft.com/office/drawing/2014/main" id="{A7D7B967-DED3-9A41-AED6-DD4FB489B6F7}"/>
              </a:ext>
            </a:extLst>
          </p:cNvPr>
          <p:cNvSpPr/>
          <p:nvPr/>
        </p:nvSpPr>
        <p:spPr>
          <a:xfrm>
            <a:off x="6841202" y="1009675"/>
            <a:ext cx="1920837"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97" name="TextBox 196">
            <a:extLst>
              <a:ext uri="{FF2B5EF4-FFF2-40B4-BE49-F238E27FC236}">
                <a16:creationId xmlns:a16="http://schemas.microsoft.com/office/drawing/2014/main" id="{66B306B3-5A25-994D-ABFA-E3EC23EA5CC7}"/>
              </a:ext>
            </a:extLst>
          </p:cNvPr>
          <p:cNvSpPr txBox="1"/>
          <p:nvPr/>
        </p:nvSpPr>
        <p:spPr>
          <a:xfrm>
            <a:off x="7202080" y="963668"/>
            <a:ext cx="1270220" cy="461665"/>
          </a:xfrm>
          <a:prstGeom prst="rect">
            <a:avLst/>
          </a:prstGeom>
          <a:noFill/>
        </p:spPr>
        <p:txBody>
          <a:bodyPr wrap="none" rtlCol="0">
            <a:spAutoFit/>
          </a:bodyPr>
          <a:lstStyle/>
          <a:p>
            <a:pPr algn="ctr"/>
            <a:r>
              <a:rPr lang="en-US" sz="1200" dirty="0">
                <a:solidFill>
                  <a:schemeClr val="bg1"/>
                </a:solidFill>
              </a:rPr>
              <a:t>Modman</a:t>
            </a:r>
          </a:p>
          <a:p>
            <a:pPr algn="ctr"/>
            <a:r>
              <a:rPr lang="en-US" sz="1200" dirty="0">
                <a:solidFill>
                  <a:schemeClr val="bg1"/>
                </a:solidFill>
              </a:rPr>
              <a:t>Modem Interface</a:t>
            </a:r>
          </a:p>
        </p:txBody>
      </p:sp>
      <p:sp>
        <p:nvSpPr>
          <p:cNvPr id="198" name="TextBox 197">
            <a:extLst>
              <a:ext uri="{FF2B5EF4-FFF2-40B4-BE49-F238E27FC236}">
                <a16:creationId xmlns:a16="http://schemas.microsoft.com/office/drawing/2014/main" id="{DAAF6939-7AEF-9F4F-8F69-63D486754772}"/>
              </a:ext>
            </a:extLst>
          </p:cNvPr>
          <p:cNvSpPr txBox="1"/>
          <p:nvPr/>
        </p:nvSpPr>
        <p:spPr>
          <a:xfrm>
            <a:off x="7948443" y="1398569"/>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225778" y="1404173"/>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57056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576168"/>
            <a:ext cx="593305" cy="276999"/>
          </a:xfrm>
          <a:prstGeom prst="rect">
            <a:avLst/>
          </a:prstGeom>
          <a:noFill/>
        </p:spPr>
        <p:txBody>
          <a:bodyPr wrap="square" rtlCol="0">
            <a:spAutoFit/>
          </a:bodyPr>
          <a:lstStyle/>
          <a:p>
            <a:pPr algn="ctr"/>
            <a:r>
              <a:rPr lang="en-US" sz="1200" dirty="0">
                <a:solidFill>
                  <a:schemeClr val="bg1"/>
                </a:solidFill>
              </a:rPr>
              <a:t>Rx2</a:t>
            </a:r>
          </a:p>
        </p:txBody>
      </p:sp>
      <p:cxnSp>
        <p:nvCxnSpPr>
          <p:cNvPr id="206" name="Straight Arrow Connector 205">
            <a:extLst>
              <a:ext uri="{FF2B5EF4-FFF2-40B4-BE49-F238E27FC236}">
                <a16:creationId xmlns:a16="http://schemas.microsoft.com/office/drawing/2014/main" id="{094C2261-2582-AB4C-968A-87070ACDA8AB}"/>
              </a:ext>
            </a:extLst>
          </p:cNvPr>
          <p:cNvCxnSpPr>
            <a:cxnSpLocks/>
          </p:cNvCxnSpPr>
          <p:nvPr/>
        </p:nvCxnSpPr>
        <p:spPr>
          <a:xfrm flipV="1">
            <a:off x="7170451" y="1705316"/>
            <a:ext cx="8208" cy="14439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E8A8287-61C2-F643-B47A-406AD244D341}"/>
              </a:ext>
            </a:extLst>
          </p:cNvPr>
          <p:cNvSpPr txBox="1"/>
          <p:nvPr/>
        </p:nvSpPr>
        <p:spPr>
          <a:xfrm>
            <a:off x="6979085" y="1416285"/>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09" name="TextBox 208">
            <a:extLst>
              <a:ext uri="{FF2B5EF4-FFF2-40B4-BE49-F238E27FC236}">
                <a16:creationId xmlns:a16="http://schemas.microsoft.com/office/drawing/2014/main" id="{07816077-7B31-894E-9E08-B06E9A2F05C1}"/>
              </a:ext>
            </a:extLst>
          </p:cNvPr>
          <p:cNvSpPr txBox="1"/>
          <p:nvPr/>
        </p:nvSpPr>
        <p:spPr>
          <a:xfrm>
            <a:off x="7219847" y="1421889"/>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977339" y="557616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7218021" y="556958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v9</a:t>
            </a:r>
          </a:p>
        </p:txBody>
      </p:sp>
      <p:sp>
        <p:nvSpPr>
          <p:cNvPr id="268" name="Rounded Rectangle 267">
            <a:extLst>
              <a:ext uri="{FF2B5EF4-FFF2-40B4-BE49-F238E27FC236}">
                <a16:creationId xmlns:a16="http://schemas.microsoft.com/office/drawing/2014/main" id="{14B5B1E3-15C6-374A-B30F-71902A8F2870}"/>
              </a:ext>
            </a:extLst>
          </p:cNvPr>
          <p:cNvSpPr/>
          <p:nvPr/>
        </p:nvSpPr>
        <p:spPr>
          <a:xfrm>
            <a:off x="10467501" y="555575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9" name="Rounded Rectangle 268">
            <a:extLst>
              <a:ext uri="{FF2B5EF4-FFF2-40B4-BE49-F238E27FC236}">
                <a16:creationId xmlns:a16="http://schemas.microsoft.com/office/drawing/2014/main" id="{5D2C7EE3-6CEF-E743-B6F7-87F03AF1B793}"/>
              </a:ext>
            </a:extLst>
          </p:cNvPr>
          <p:cNvSpPr/>
          <p:nvPr/>
        </p:nvSpPr>
        <p:spPr>
          <a:xfrm>
            <a:off x="11343048" y="556036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70" name="Straight Arrow Connector 269">
            <a:extLst>
              <a:ext uri="{FF2B5EF4-FFF2-40B4-BE49-F238E27FC236}">
                <a16:creationId xmlns:a16="http://schemas.microsoft.com/office/drawing/2014/main" id="{0E56D2D0-5781-A040-A965-0A57992B1099}"/>
              </a:ext>
            </a:extLst>
          </p:cNvPr>
          <p:cNvCxnSpPr>
            <a:cxnSpLocks/>
          </p:cNvCxnSpPr>
          <p:nvPr/>
        </p:nvCxnSpPr>
        <p:spPr>
          <a:xfrm flipH="1">
            <a:off x="10686867" y="1681445"/>
            <a:ext cx="10927" cy="14455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1" name="Straight Arrow Connector 270">
            <a:extLst>
              <a:ext uri="{FF2B5EF4-FFF2-40B4-BE49-F238E27FC236}">
                <a16:creationId xmlns:a16="http://schemas.microsoft.com/office/drawing/2014/main" id="{BD5CCEF7-0ACF-6D4B-BF91-AF73F3F6CC24}"/>
              </a:ext>
            </a:extLst>
          </p:cNvPr>
          <p:cNvCxnSpPr>
            <a:cxnSpLocks/>
          </p:cNvCxnSpPr>
          <p:nvPr/>
        </p:nvCxnSpPr>
        <p:spPr>
          <a:xfrm flipH="1" flipV="1">
            <a:off x="11053163" y="1753663"/>
            <a:ext cx="3596" cy="13613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2" name="Rounded Rectangle 271">
            <a:extLst>
              <a:ext uri="{FF2B5EF4-FFF2-40B4-BE49-F238E27FC236}">
                <a16:creationId xmlns:a16="http://schemas.microsoft.com/office/drawing/2014/main" id="{ACFDA9F7-7C07-6949-833B-842F27A27888}"/>
              </a:ext>
            </a:extLst>
          </p:cNvPr>
          <p:cNvSpPr/>
          <p:nvPr/>
        </p:nvSpPr>
        <p:spPr>
          <a:xfrm>
            <a:off x="10476538" y="1006704"/>
            <a:ext cx="1568354"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3" name="TextBox 272">
            <a:extLst>
              <a:ext uri="{FF2B5EF4-FFF2-40B4-BE49-F238E27FC236}">
                <a16:creationId xmlns:a16="http://schemas.microsoft.com/office/drawing/2014/main" id="{FE4C7B46-C03A-4645-BE3F-425DC722D7F6}"/>
              </a:ext>
            </a:extLst>
          </p:cNvPr>
          <p:cNvSpPr txBox="1"/>
          <p:nvPr/>
        </p:nvSpPr>
        <p:spPr>
          <a:xfrm>
            <a:off x="10633041" y="982098"/>
            <a:ext cx="1258678" cy="461665"/>
          </a:xfrm>
          <a:prstGeom prst="rect">
            <a:avLst/>
          </a:prstGeom>
          <a:noFill/>
        </p:spPr>
        <p:txBody>
          <a:bodyPr wrap="none" rtlCol="0">
            <a:spAutoFit/>
          </a:bodyPr>
          <a:lstStyle/>
          <a:p>
            <a:pPr algn="ctr"/>
            <a:r>
              <a:rPr lang="en-US" sz="1200" dirty="0"/>
              <a:t>OAE Manager</a:t>
            </a:r>
          </a:p>
          <a:p>
            <a:pPr algn="ctr"/>
            <a:r>
              <a:rPr lang="en-US" sz="1200" dirty="0"/>
              <a:t>Tx	Rx</a:t>
            </a:r>
          </a:p>
        </p:txBody>
      </p:sp>
      <p:sp>
        <p:nvSpPr>
          <p:cNvPr id="274" name="TextBox 273">
            <a:extLst>
              <a:ext uri="{FF2B5EF4-FFF2-40B4-BE49-F238E27FC236}">
                <a16:creationId xmlns:a16="http://schemas.microsoft.com/office/drawing/2014/main" id="{1361DBFF-85A8-434F-95E0-4C49E32C2AC4}"/>
              </a:ext>
            </a:extLst>
          </p:cNvPr>
          <p:cNvSpPr txBox="1"/>
          <p:nvPr/>
        </p:nvSpPr>
        <p:spPr>
          <a:xfrm>
            <a:off x="10498241" y="5547678"/>
            <a:ext cx="413895" cy="276999"/>
          </a:xfrm>
          <a:prstGeom prst="rect">
            <a:avLst/>
          </a:prstGeom>
          <a:noFill/>
        </p:spPr>
        <p:txBody>
          <a:bodyPr wrap="none" rtlCol="0">
            <a:spAutoFit/>
          </a:bodyPr>
          <a:lstStyle/>
          <a:p>
            <a:pPr algn="ctr"/>
            <a:r>
              <a:rPr lang="en-US" sz="1200" dirty="0"/>
              <a:t>Rx1</a:t>
            </a:r>
          </a:p>
        </p:txBody>
      </p:sp>
      <p:sp>
        <p:nvSpPr>
          <p:cNvPr id="275" name="TextBox 274">
            <a:extLst>
              <a:ext uri="{FF2B5EF4-FFF2-40B4-BE49-F238E27FC236}">
                <a16:creationId xmlns:a16="http://schemas.microsoft.com/office/drawing/2014/main" id="{CACCCB8D-50DC-F842-BDB8-4BF78D76A135}"/>
              </a:ext>
            </a:extLst>
          </p:cNvPr>
          <p:cNvSpPr txBox="1"/>
          <p:nvPr/>
        </p:nvSpPr>
        <p:spPr>
          <a:xfrm>
            <a:off x="10760106" y="5541090"/>
            <a:ext cx="593305" cy="276999"/>
          </a:xfrm>
          <a:prstGeom prst="rect">
            <a:avLst/>
          </a:prstGeom>
          <a:noFill/>
        </p:spPr>
        <p:txBody>
          <a:bodyPr wrap="square" rtlCol="0">
            <a:spAutoFit/>
          </a:bodyPr>
          <a:lstStyle/>
          <a:p>
            <a:pPr algn="ctr"/>
            <a:r>
              <a:rPr lang="en-US" sz="1200" dirty="0"/>
              <a:t>Tx1</a:t>
            </a:r>
          </a:p>
        </p:txBody>
      </p:sp>
      <p:sp>
        <p:nvSpPr>
          <p:cNvPr id="276" name="TextBox 275">
            <a:extLst>
              <a:ext uri="{FF2B5EF4-FFF2-40B4-BE49-F238E27FC236}">
                <a16:creationId xmlns:a16="http://schemas.microsoft.com/office/drawing/2014/main" id="{BF5A1525-382A-A043-BE02-024C7E38C7B7}"/>
              </a:ext>
            </a:extLst>
          </p:cNvPr>
          <p:cNvSpPr txBox="1"/>
          <p:nvPr/>
        </p:nvSpPr>
        <p:spPr>
          <a:xfrm>
            <a:off x="10498220" y="1392414"/>
            <a:ext cx="399148" cy="276999"/>
          </a:xfrm>
          <a:prstGeom prst="rect">
            <a:avLst/>
          </a:prstGeom>
          <a:noFill/>
        </p:spPr>
        <p:txBody>
          <a:bodyPr wrap="none" rtlCol="0">
            <a:spAutoFit/>
          </a:bodyPr>
          <a:lstStyle/>
          <a:p>
            <a:pPr algn="ctr"/>
            <a:r>
              <a:rPr lang="en-US" sz="1200" dirty="0"/>
              <a:t>Tx1</a:t>
            </a:r>
          </a:p>
        </p:txBody>
      </p:sp>
      <p:sp>
        <p:nvSpPr>
          <p:cNvPr id="277" name="TextBox 276">
            <a:extLst>
              <a:ext uri="{FF2B5EF4-FFF2-40B4-BE49-F238E27FC236}">
                <a16:creationId xmlns:a16="http://schemas.microsoft.com/office/drawing/2014/main" id="{4F66501B-8484-E946-8D68-6E1746674839}"/>
              </a:ext>
            </a:extLst>
          </p:cNvPr>
          <p:cNvSpPr txBox="1"/>
          <p:nvPr/>
        </p:nvSpPr>
        <p:spPr>
          <a:xfrm>
            <a:off x="10721851" y="1398780"/>
            <a:ext cx="662624" cy="276999"/>
          </a:xfrm>
          <a:prstGeom prst="rect">
            <a:avLst/>
          </a:prstGeom>
          <a:noFill/>
        </p:spPr>
        <p:txBody>
          <a:bodyPr wrap="square" rtlCol="0">
            <a:spAutoFit/>
          </a:bodyPr>
          <a:lstStyle/>
          <a:p>
            <a:pPr algn="ctr"/>
            <a:r>
              <a:rPr lang="en-US" sz="1200" dirty="0"/>
              <a:t>Rx1</a:t>
            </a:r>
          </a:p>
        </p:txBody>
      </p:sp>
      <p:cxnSp>
        <p:nvCxnSpPr>
          <p:cNvPr id="278" name="Straight Arrow Connector 277">
            <a:extLst>
              <a:ext uri="{FF2B5EF4-FFF2-40B4-BE49-F238E27FC236}">
                <a16:creationId xmlns:a16="http://schemas.microsoft.com/office/drawing/2014/main" id="{F3FD1864-06ED-BE4E-93EE-0019D33B659E}"/>
              </a:ext>
            </a:extLst>
          </p:cNvPr>
          <p:cNvCxnSpPr>
            <a:cxnSpLocks/>
          </p:cNvCxnSpPr>
          <p:nvPr/>
        </p:nvCxnSpPr>
        <p:spPr>
          <a:xfrm>
            <a:off x="11554023" y="1765585"/>
            <a:ext cx="1577" cy="136209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EABA67CD-59DA-514A-8AA1-5A854473FBB4}"/>
              </a:ext>
            </a:extLst>
          </p:cNvPr>
          <p:cNvCxnSpPr>
            <a:cxnSpLocks/>
          </p:cNvCxnSpPr>
          <p:nvPr/>
        </p:nvCxnSpPr>
        <p:spPr>
          <a:xfrm flipH="1" flipV="1">
            <a:off x="11858559" y="1706099"/>
            <a:ext cx="2314" cy="14209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0" name="TextBox 279">
            <a:extLst>
              <a:ext uri="{FF2B5EF4-FFF2-40B4-BE49-F238E27FC236}">
                <a16:creationId xmlns:a16="http://schemas.microsoft.com/office/drawing/2014/main" id="{8E8D61C0-8F1D-CE4D-AB8D-E0F13706C1E5}"/>
              </a:ext>
            </a:extLst>
          </p:cNvPr>
          <p:cNvSpPr txBox="1"/>
          <p:nvPr/>
        </p:nvSpPr>
        <p:spPr>
          <a:xfrm>
            <a:off x="11348652" y="5553774"/>
            <a:ext cx="413895" cy="276999"/>
          </a:xfrm>
          <a:prstGeom prst="rect">
            <a:avLst/>
          </a:prstGeom>
          <a:noFill/>
        </p:spPr>
        <p:txBody>
          <a:bodyPr wrap="none" rtlCol="0">
            <a:spAutoFit/>
          </a:bodyPr>
          <a:lstStyle/>
          <a:p>
            <a:pPr algn="ctr"/>
            <a:r>
              <a:rPr lang="en-US" sz="1200" dirty="0"/>
              <a:t>Rx2</a:t>
            </a:r>
          </a:p>
        </p:txBody>
      </p:sp>
      <p:sp>
        <p:nvSpPr>
          <p:cNvPr id="281" name="TextBox 280">
            <a:extLst>
              <a:ext uri="{FF2B5EF4-FFF2-40B4-BE49-F238E27FC236}">
                <a16:creationId xmlns:a16="http://schemas.microsoft.com/office/drawing/2014/main" id="{0F5FB6A3-E288-734D-AEA6-21BA618FD2EC}"/>
              </a:ext>
            </a:extLst>
          </p:cNvPr>
          <p:cNvSpPr txBox="1"/>
          <p:nvPr/>
        </p:nvSpPr>
        <p:spPr>
          <a:xfrm>
            <a:off x="11549173" y="5547186"/>
            <a:ext cx="593305" cy="276999"/>
          </a:xfrm>
          <a:prstGeom prst="rect">
            <a:avLst/>
          </a:prstGeom>
          <a:noFill/>
        </p:spPr>
        <p:txBody>
          <a:bodyPr wrap="square" rtlCol="0">
            <a:spAutoFit/>
          </a:bodyPr>
          <a:lstStyle/>
          <a:p>
            <a:pPr algn="ctr"/>
            <a:r>
              <a:rPr lang="en-US" sz="1200" dirty="0"/>
              <a:t>Tx2</a:t>
            </a:r>
          </a:p>
        </p:txBody>
      </p:sp>
      <p:sp>
        <p:nvSpPr>
          <p:cNvPr id="282" name="TextBox 281">
            <a:extLst>
              <a:ext uri="{FF2B5EF4-FFF2-40B4-BE49-F238E27FC236}">
                <a16:creationId xmlns:a16="http://schemas.microsoft.com/office/drawing/2014/main" id="{EB86E782-5414-884C-9AEE-34593C4E0265}"/>
              </a:ext>
            </a:extLst>
          </p:cNvPr>
          <p:cNvSpPr txBox="1"/>
          <p:nvPr/>
        </p:nvSpPr>
        <p:spPr>
          <a:xfrm>
            <a:off x="11354448" y="1410702"/>
            <a:ext cx="399148" cy="276999"/>
          </a:xfrm>
          <a:prstGeom prst="rect">
            <a:avLst/>
          </a:prstGeom>
          <a:noFill/>
        </p:spPr>
        <p:txBody>
          <a:bodyPr wrap="none" rtlCol="0">
            <a:spAutoFit/>
          </a:bodyPr>
          <a:lstStyle/>
          <a:p>
            <a:pPr algn="ctr"/>
            <a:r>
              <a:rPr lang="en-US" sz="1200" dirty="0"/>
              <a:t>Tx2</a:t>
            </a:r>
          </a:p>
        </p:txBody>
      </p:sp>
      <p:sp>
        <p:nvSpPr>
          <p:cNvPr id="283" name="TextBox 282">
            <a:extLst>
              <a:ext uri="{FF2B5EF4-FFF2-40B4-BE49-F238E27FC236}">
                <a16:creationId xmlns:a16="http://schemas.microsoft.com/office/drawing/2014/main" id="{65E40699-EEB4-BC4E-A6FE-0BC6CEC128DE}"/>
              </a:ext>
            </a:extLst>
          </p:cNvPr>
          <p:cNvSpPr txBox="1"/>
          <p:nvPr/>
        </p:nvSpPr>
        <p:spPr>
          <a:xfrm>
            <a:off x="11527247" y="1417068"/>
            <a:ext cx="662624" cy="276999"/>
          </a:xfrm>
          <a:prstGeom prst="rect">
            <a:avLst/>
          </a:prstGeom>
          <a:noFill/>
        </p:spPr>
        <p:txBody>
          <a:bodyPr wrap="square" rtlCol="0">
            <a:spAutoFit/>
          </a:bodyPr>
          <a:lstStyle/>
          <a:p>
            <a:pPr algn="ctr"/>
            <a:r>
              <a:rPr lang="en-US" sz="1200" dirty="0"/>
              <a:t>Rx2</a:t>
            </a:r>
          </a:p>
        </p:txBody>
      </p:sp>
      <p:sp>
        <p:nvSpPr>
          <p:cNvPr id="2" name="TextBox 1">
            <a:extLst>
              <a:ext uri="{FF2B5EF4-FFF2-40B4-BE49-F238E27FC236}">
                <a16:creationId xmlns:a16="http://schemas.microsoft.com/office/drawing/2014/main" id="{A8447578-4B0A-134C-B96E-10E176CDB314}"/>
              </a:ext>
            </a:extLst>
          </p:cNvPr>
          <p:cNvSpPr txBox="1"/>
          <p:nvPr/>
        </p:nvSpPr>
        <p:spPr>
          <a:xfrm>
            <a:off x="9296325" y="5779217"/>
            <a:ext cx="779742" cy="261610"/>
          </a:xfrm>
          <a:prstGeom prst="rect">
            <a:avLst/>
          </a:prstGeom>
          <a:noFill/>
        </p:spPr>
        <p:txBody>
          <a:bodyPr wrap="square" rtlCol="0">
            <a:spAutoFit/>
          </a:bodyPr>
          <a:lstStyle/>
          <a:p>
            <a:pPr algn="ctr"/>
            <a:r>
              <a:rPr lang="en-US" sz="1100" dirty="0"/>
              <a:t>ExRad1</a:t>
            </a:r>
          </a:p>
        </p:txBody>
      </p:sp>
      <p:sp>
        <p:nvSpPr>
          <p:cNvPr id="156" name="TextBox 155">
            <a:extLst>
              <a:ext uri="{FF2B5EF4-FFF2-40B4-BE49-F238E27FC236}">
                <a16:creationId xmlns:a16="http://schemas.microsoft.com/office/drawing/2014/main" id="{FC41FB5B-4EE5-1F4E-AB25-1FE2B2715C76}"/>
              </a:ext>
            </a:extLst>
          </p:cNvPr>
          <p:cNvSpPr txBox="1"/>
          <p:nvPr/>
        </p:nvSpPr>
        <p:spPr>
          <a:xfrm>
            <a:off x="10471066" y="5763210"/>
            <a:ext cx="827548" cy="307777"/>
          </a:xfrm>
          <a:prstGeom prst="rect">
            <a:avLst/>
          </a:prstGeom>
          <a:noFill/>
        </p:spPr>
        <p:txBody>
          <a:bodyPr wrap="square" rtlCol="0">
            <a:spAutoFit/>
          </a:bodyPr>
          <a:lstStyle/>
          <a:p>
            <a:r>
              <a:rPr lang="en-US" sz="1400" dirty="0" err="1"/>
              <a:t>TxMan</a:t>
            </a:r>
            <a:endParaRPr lang="en-US" sz="1400" dirty="0"/>
          </a:p>
        </p:txBody>
      </p:sp>
      <p:sp>
        <p:nvSpPr>
          <p:cNvPr id="157" name="TextBox 156">
            <a:extLst>
              <a:ext uri="{FF2B5EF4-FFF2-40B4-BE49-F238E27FC236}">
                <a16:creationId xmlns:a16="http://schemas.microsoft.com/office/drawing/2014/main" id="{F15C8586-DAB2-1D43-A2AF-DDE83913A64E}"/>
              </a:ext>
            </a:extLst>
          </p:cNvPr>
          <p:cNvSpPr txBox="1"/>
          <p:nvPr/>
        </p:nvSpPr>
        <p:spPr>
          <a:xfrm>
            <a:off x="11273824" y="5741558"/>
            <a:ext cx="880553" cy="307777"/>
          </a:xfrm>
          <a:prstGeom prst="rect">
            <a:avLst/>
          </a:prstGeom>
          <a:noFill/>
        </p:spPr>
        <p:txBody>
          <a:bodyPr wrap="square" rtlCol="0">
            <a:spAutoFit/>
          </a:bodyPr>
          <a:lstStyle/>
          <a:p>
            <a:r>
              <a:rPr lang="en-US" sz="1400" dirty="0" err="1"/>
              <a:t>RxMan</a:t>
            </a:r>
            <a:endParaRPr lang="en-US" sz="1400" dirty="0"/>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cxnSp>
        <p:nvCxnSpPr>
          <p:cNvPr id="202" name="Straight Arrow Connector 201">
            <a:extLst>
              <a:ext uri="{FF2B5EF4-FFF2-40B4-BE49-F238E27FC236}">
                <a16:creationId xmlns:a16="http://schemas.microsoft.com/office/drawing/2014/main" id="{4BB3E8CA-D6B3-CD4F-A0E1-CD3BF1430CFB}"/>
              </a:ext>
            </a:extLst>
          </p:cNvPr>
          <p:cNvCxnSpPr>
            <a:cxnSpLocks/>
          </p:cNvCxnSpPr>
          <p:nvPr/>
        </p:nvCxnSpPr>
        <p:spPr>
          <a:xfrm flipH="1">
            <a:off x="4373390"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4BB3E8CA-D6B3-CD4F-A0E1-CD3BF1430CFB}"/>
              </a:ext>
            </a:extLst>
          </p:cNvPr>
          <p:cNvCxnSpPr>
            <a:cxnSpLocks/>
          </p:cNvCxnSpPr>
          <p:nvPr/>
        </p:nvCxnSpPr>
        <p:spPr>
          <a:xfrm flipH="1">
            <a:off x="5465424"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4BB3E8CA-D6B3-CD4F-A0E1-CD3BF1430CFB}"/>
              </a:ext>
            </a:extLst>
          </p:cNvPr>
          <p:cNvCxnSpPr>
            <a:cxnSpLocks/>
          </p:cNvCxnSpPr>
          <p:nvPr/>
        </p:nvCxnSpPr>
        <p:spPr>
          <a:xfrm flipH="1">
            <a:off x="6397892"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4BB3E8CA-D6B3-CD4F-A0E1-CD3BF1430CFB}"/>
              </a:ext>
            </a:extLst>
          </p:cNvPr>
          <p:cNvCxnSpPr>
            <a:cxnSpLocks/>
          </p:cNvCxnSpPr>
          <p:nvPr/>
        </p:nvCxnSpPr>
        <p:spPr>
          <a:xfrm flipH="1">
            <a:off x="7528612"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4BB3E8CA-D6B3-CD4F-A0E1-CD3BF1430CFB}"/>
              </a:ext>
            </a:extLst>
          </p:cNvPr>
          <p:cNvCxnSpPr>
            <a:cxnSpLocks/>
          </p:cNvCxnSpPr>
          <p:nvPr/>
        </p:nvCxnSpPr>
        <p:spPr>
          <a:xfrm flipH="1">
            <a:off x="8458855" y="1758342"/>
            <a:ext cx="1826" cy="137890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9" name="Rectangle 168">
            <a:extLst>
              <a:ext uri="{FF2B5EF4-FFF2-40B4-BE49-F238E27FC236}">
                <a16:creationId xmlns:a16="http://schemas.microsoft.com/office/drawing/2014/main" id="{901FA9A1-3FA2-3546-83F0-13A18CBD77F7}"/>
              </a:ext>
            </a:extLst>
          </p:cNvPr>
          <p:cNvSpPr/>
          <p:nvPr/>
        </p:nvSpPr>
        <p:spPr>
          <a:xfrm>
            <a:off x="2707940" y="4284200"/>
            <a:ext cx="9357701" cy="42360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2" name="TextBox 171">
            <a:extLst>
              <a:ext uri="{FF2B5EF4-FFF2-40B4-BE49-F238E27FC236}">
                <a16:creationId xmlns:a16="http://schemas.microsoft.com/office/drawing/2014/main" id="{0C95F8FE-97DF-A64C-B975-BBDA1E338680}"/>
              </a:ext>
            </a:extLst>
          </p:cNvPr>
          <p:cNvSpPr txBox="1"/>
          <p:nvPr/>
        </p:nvSpPr>
        <p:spPr>
          <a:xfrm>
            <a:off x="5056890" y="4347065"/>
            <a:ext cx="1436291" cy="276999"/>
          </a:xfrm>
          <a:prstGeom prst="rect">
            <a:avLst/>
          </a:prstGeom>
          <a:solidFill>
            <a:schemeClr val="tx1"/>
          </a:solidFill>
          <a:ln>
            <a:noFill/>
          </a:ln>
        </p:spPr>
        <p:txBody>
          <a:bodyPr wrap="none" rtlCol="0">
            <a:spAutoFit/>
          </a:bodyPr>
          <a:lstStyle/>
          <a:p>
            <a:pPr algn="ctr"/>
            <a:r>
              <a:rPr lang="en-US" sz="1200" dirty="0">
                <a:solidFill>
                  <a:schemeClr val="bg1"/>
                </a:solidFill>
              </a:rPr>
              <a:t>Modem Patch Panel</a:t>
            </a:r>
          </a:p>
        </p:txBody>
      </p:sp>
      <p:cxnSp>
        <p:nvCxnSpPr>
          <p:cNvPr id="185" name="Straight Arrow Connector 184">
            <a:extLst>
              <a:ext uri="{FF2B5EF4-FFF2-40B4-BE49-F238E27FC236}">
                <a16:creationId xmlns:a16="http://schemas.microsoft.com/office/drawing/2014/main" id="{64CBF4CC-11BB-E949-8022-6981E1836A6B}"/>
              </a:ext>
            </a:extLst>
          </p:cNvPr>
          <p:cNvCxnSpPr>
            <a:cxnSpLocks/>
          </p:cNvCxnSpPr>
          <p:nvPr/>
        </p:nvCxnSpPr>
        <p:spPr>
          <a:xfrm flipH="1">
            <a:off x="9503743" y="4730357"/>
            <a:ext cx="15945" cy="8634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15112BE9-6BCC-FC4C-B92F-4D396EFFEAC6}"/>
              </a:ext>
            </a:extLst>
          </p:cNvPr>
          <p:cNvCxnSpPr>
            <a:cxnSpLocks/>
          </p:cNvCxnSpPr>
          <p:nvPr/>
        </p:nvCxnSpPr>
        <p:spPr>
          <a:xfrm flipH="1" flipV="1">
            <a:off x="9807274" y="4714179"/>
            <a:ext cx="6176" cy="8573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C6CC4A76-130C-8549-B824-78E79C265453}"/>
              </a:ext>
            </a:extLst>
          </p:cNvPr>
          <p:cNvCxnSpPr>
            <a:cxnSpLocks/>
          </p:cNvCxnSpPr>
          <p:nvPr/>
        </p:nvCxnSpPr>
        <p:spPr>
          <a:xfrm flipV="1">
            <a:off x="8122252"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094C2261-2582-AB4C-968A-87070ACDA8AB}"/>
              </a:ext>
            </a:extLst>
          </p:cNvPr>
          <p:cNvCxnSpPr>
            <a:cxnSpLocks/>
          </p:cNvCxnSpPr>
          <p:nvPr/>
        </p:nvCxnSpPr>
        <p:spPr>
          <a:xfrm flipV="1">
            <a:off x="7150432"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1" name="Straight Arrow Connector 290">
            <a:extLst>
              <a:ext uri="{FF2B5EF4-FFF2-40B4-BE49-F238E27FC236}">
                <a16:creationId xmlns:a16="http://schemas.microsoft.com/office/drawing/2014/main" id="{0E56D2D0-5781-A040-A965-0A57992B1099}"/>
              </a:ext>
            </a:extLst>
          </p:cNvPr>
          <p:cNvCxnSpPr>
            <a:cxnSpLocks/>
          </p:cNvCxnSpPr>
          <p:nvPr/>
        </p:nvCxnSpPr>
        <p:spPr>
          <a:xfrm flipH="1">
            <a:off x="10666847" y="4707806"/>
            <a:ext cx="10930" cy="8637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2" name="Straight Arrow Connector 291">
            <a:extLst>
              <a:ext uri="{FF2B5EF4-FFF2-40B4-BE49-F238E27FC236}">
                <a16:creationId xmlns:a16="http://schemas.microsoft.com/office/drawing/2014/main" id="{BD5CCEF7-0ACF-6D4B-BF91-AF73F3F6CC24}"/>
              </a:ext>
            </a:extLst>
          </p:cNvPr>
          <p:cNvCxnSpPr>
            <a:cxnSpLocks/>
          </p:cNvCxnSpPr>
          <p:nvPr/>
        </p:nvCxnSpPr>
        <p:spPr>
          <a:xfrm flipH="1" flipV="1">
            <a:off x="11033144" y="4661844"/>
            <a:ext cx="3596" cy="9096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3" name="Straight Arrow Connector 292">
            <a:extLst>
              <a:ext uri="{FF2B5EF4-FFF2-40B4-BE49-F238E27FC236}">
                <a16:creationId xmlns:a16="http://schemas.microsoft.com/office/drawing/2014/main" id="{F3FD1864-06ED-BE4E-93EE-0019D33B659E}"/>
              </a:ext>
            </a:extLst>
          </p:cNvPr>
          <p:cNvCxnSpPr>
            <a:cxnSpLocks/>
          </p:cNvCxnSpPr>
          <p:nvPr/>
        </p:nvCxnSpPr>
        <p:spPr>
          <a:xfrm>
            <a:off x="11534004" y="4728481"/>
            <a:ext cx="1577" cy="855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4" name="Straight Arrow Connector 293">
            <a:extLst>
              <a:ext uri="{FF2B5EF4-FFF2-40B4-BE49-F238E27FC236}">
                <a16:creationId xmlns:a16="http://schemas.microsoft.com/office/drawing/2014/main" id="{EABA67CD-59DA-514A-8AA1-5A854473FBB4}"/>
              </a:ext>
            </a:extLst>
          </p:cNvPr>
          <p:cNvCxnSpPr>
            <a:cxnSpLocks/>
          </p:cNvCxnSpPr>
          <p:nvPr/>
        </p:nvCxnSpPr>
        <p:spPr>
          <a:xfrm flipV="1">
            <a:off x="11840854" y="4738050"/>
            <a:ext cx="12839" cy="8334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5" name="Straight Arrow Connector 294">
            <a:extLst>
              <a:ext uri="{FF2B5EF4-FFF2-40B4-BE49-F238E27FC236}">
                <a16:creationId xmlns:a16="http://schemas.microsoft.com/office/drawing/2014/main" id="{4BB3E8CA-D6B3-CD4F-A0E1-CD3BF1430CFB}"/>
              </a:ext>
            </a:extLst>
          </p:cNvPr>
          <p:cNvCxnSpPr>
            <a:cxnSpLocks/>
          </p:cNvCxnSpPr>
          <p:nvPr/>
        </p:nvCxnSpPr>
        <p:spPr>
          <a:xfrm flipH="1">
            <a:off x="7508593"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a:extLst>
              <a:ext uri="{FF2B5EF4-FFF2-40B4-BE49-F238E27FC236}">
                <a16:creationId xmlns:a16="http://schemas.microsoft.com/office/drawing/2014/main" id="{4BB3E8CA-D6B3-CD4F-A0E1-CD3BF1430CFB}"/>
              </a:ext>
            </a:extLst>
          </p:cNvPr>
          <p:cNvCxnSpPr>
            <a:cxnSpLocks/>
          </p:cNvCxnSpPr>
          <p:nvPr/>
        </p:nvCxnSpPr>
        <p:spPr>
          <a:xfrm>
            <a:off x="8432963" y="4759205"/>
            <a:ext cx="5873" cy="834581"/>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4BB3E8CA-D6B3-CD4F-A0E1-CD3BF1430CFB}"/>
              </a:ext>
            </a:extLst>
          </p:cNvPr>
          <p:cNvCxnSpPr>
            <a:cxnSpLocks/>
          </p:cNvCxnSpPr>
          <p:nvPr/>
        </p:nvCxnSpPr>
        <p:spPr>
          <a:xfrm flipH="1">
            <a:off x="6402586"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4BB3E8CA-D6B3-CD4F-A0E1-CD3BF1430CFB}"/>
              </a:ext>
            </a:extLst>
          </p:cNvPr>
          <p:cNvCxnSpPr>
            <a:cxnSpLocks/>
          </p:cNvCxnSpPr>
          <p:nvPr/>
        </p:nvCxnSpPr>
        <p:spPr>
          <a:xfrm flipH="1">
            <a:off x="5438419"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Straight Arrow Connector 298">
            <a:extLst>
              <a:ext uri="{FF2B5EF4-FFF2-40B4-BE49-F238E27FC236}">
                <a16:creationId xmlns:a16="http://schemas.microsoft.com/office/drawing/2014/main" id="{4BB3E8CA-D6B3-CD4F-A0E1-CD3BF1430CFB}"/>
              </a:ext>
            </a:extLst>
          </p:cNvPr>
          <p:cNvCxnSpPr>
            <a:cxnSpLocks/>
          </p:cNvCxnSpPr>
          <p:nvPr/>
        </p:nvCxnSpPr>
        <p:spPr>
          <a:xfrm flipH="1">
            <a:off x="4356281"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B3E8CA-D6B3-CD4F-A0E1-CD3BF1430CFB}"/>
              </a:ext>
            </a:extLst>
          </p:cNvPr>
          <p:cNvCxnSpPr>
            <a:cxnSpLocks/>
          </p:cNvCxnSpPr>
          <p:nvPr/>
        </p:nvCxnSpPr>
        <p:spPr>
          <a:xfrm flipH="1">
            <a:off x="3429765" y="4707806"/>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6055711" y="1753190"/>
            <a:ext cx="19452" cy="13744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0D2097FA-0972-B64E-8E75-0757C4D0188C}"/>
              </a:ext>
            </a:extLst>
          </p:cNvPr>
          <p:cNvCxnSpPr>
            <a:cxnSpLocks/>
          </p:cNvCxnSpPr>
          <p:nvPr/>
        </p:nvCxnSpPr>
        <p:spPr>
          <a:xfrm flipV="1">
            <a:off x="5089453" y="1758794"/>
            <a:ext cx="4117" cy="13784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5" name="Straight Arrow Connector 304">
            <a:extLst>
              <a:ext uri="{FF2B5EF4-FFF2-40B4-BE49-F238E27FC236}">
                <a16:creationId xmlns:a16="http://schemas.microsoft.com/office/drawing/2014/main" id="{C6CC4A76-130C-8549-B824-78E79C265453}"/>
              </a:ext>
            </a:extLst>
          </p:cNvPr>
          <p:cNvCxnSpPr>
            <a:cxnSpLocks/>
          </p:cNvCxnSpPr>
          <p:nvPr/>
        </p:nvCxnSpPr>
        <p:spPr>
          <a:xfrm flipV="1">
            <a:off x="6001578"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7" name="Straight Arrow Connector 306">
            <a:extLst>
              <a:ext uri="{FF2B5EF4-FFF2-40B4-BE49-F238E27FC236}">
                <a16:creationId xmlns:a16="http://schemas.microsoft.com/office/drawing/2014/main" id="{094C2261-2582-AB4C-968A-87070ACDA8AB}"/>
              </a:ext>
            </a:extLst>
          </p:cNvPr>
          <p:cNvCxnSpPr>
            <a:cxnSpLocks/>
          </p:cNvCxnSpPr>
          <p:nvPr/>
        </p:nvCxnSpPr>
        <p:spPr>
          <a:xfrm flipV="1">
            <a:off x="5029758"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C6CC4A76-130C-8549-B824-78E79C265453}"/>
              </a:ext>
            </a:extLst>
          </p:cNvPr>
          <p:cNvCxnSpPr>
            <a:cxnSpLocks/>
          </p:cNvCxnSpPr>
          <p:nvPr/>
        </p:nvCxnSpPr>
        <p:spPr>
          <a:xfrm flipV="1">
            <a:off x="3994784" y="4730357"/>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094C2261-2582-AB4C-968A-87070ACDA8AB}"/>
              </a:ext>
            </a:extLst>
          </p:cNvPr>
          <p:cNvCxnSpPr>
            <a:cxnSpLocks/>
          </p:cNvCxnSpPr>
          <p:nvPr/>
        </p:nvCxnSpPr>
        <p:spPr>
          <a:xfrm flipV="1">
            <a:off x="3107187" y="4714179"/>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2707940" y="2026275"/>
            <a:ext cx="9422170"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 name="Rectangle 3">
            <a:extLst>
              <a:ext uri="{FF2B5EF4-FFF2-40B4-BE49-F238E27FC236}">
                <a16:creationId xmlns:a16="http://schemas.microsoft.com/office/drawing/2014/main" id="{5B91C965-6630-CD4A-AC5F-A2F6750B6C9B}"/>
              </a:ext>
            </a:extLst>
          </p:cNvPr>
          <p:cNvSpPr/>
          <p:nvPr/>
        </p:nvSpPr>
        <p:spPr>
          <a:xfrm>
            <a:off x="4014829" y="2097181"/>
            <a:ext cx="3704965" cy="281430"/>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18  fiber pass through</a:t>
            </a:r>
          </a:p>
        </p:txBody>
      </p:sp>
      <p:sp>
        <p:nvSpPr>
          <p:cNvPr id="313" name="Rectangle 312">
            <a:extLst>
              <a:ext uri="{FF2B5EF4-FFF2-40B4-BE49-F238E27FC236}">
                <a16:creationId xmlns:a16="http://schemas.microsoft.com/office/drawing/2014/main" id="{901FA9A1-3FA2-3546-83F0-13A18CBD77F7}"/>
              </a:ext>
            </a:extLst>
          </p:cNvPr>
          <p:cNvSpPr/>
          <p:nvPr/>
        </p:nvSpPr>
        <p:spPr>
          <a:xfrm>
            <a:off x="2707940" y="3143008"/>
            <a:ext cx="9311104" cy="30987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179859"/>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cxnSp>
        <p:nvCxnSpPr>
          <p:cNvPr id="147" name="Straight Arrow Connector 146">
            <a:extLst>
              <a:ext uri="{FF2B5EF4-FFF2-40B4-BE49-F238E27FC236}">
                <a16:creationId xmlns:a16="http://schemas.microsoft.com/office/drawing/2014/main" id="{64CBF4CC-11BB-E949-8022-6981E1836A6B}"/>
              </a:ext>
            </a:extLst>
          </p:cNvPr>
          <p:cNvCxnSpPr>
            <a:cxnSpLocks/>
          </p:cNvCxnSpPr>
          <p:nvPr/>
        </p:nvCxnSpPr>
        <p:spPr>
          <a:xfrm flipH="1">
            <a:off x="9503743" y="3428699"/>
            <a:ext cx="15945" cy="8634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15112BE9-6BCC-FC4C-B92F-4D396EFFEAC6}"/>
              </a:ext>
            </a:extLst>
          </p:cNvPr>
          <p:cNvCxnSpPr>
            <a:cxnSpLocks/>
          </p:cNvCxnSpPr>
          <p:nvPr/>
        </p:nvCxnSpPr>
        <p:spPr>
          <a:xfrm flipH="1" flipV="1">
            <a:off x="9807274" y="3412521"/>
            <a:ext cx="6176" cy="8573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C6CC4A76-130C-8549-B824-78E79C265453}"/>
              </a:ext>
            </a:extLst>
          </p:cNvPr>
          <p:cNvCxnSpPr>
            <a:cxnSpLocks/>
          </p:cNvCxnSpPr>
          <p:nvPr/>
        </p:nvCxnSpPr>
        <p:spPr>
          <a:xfrm flipV="1">
            <a:off x="8122252"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094C2261-2582-AB4C-968A-87070ACDA8AB}"/>
              </a:ext>
            </a:extLst>
          </p:cNvPr>
          <p:cNvCxnSpPr>
            <a:cxnSpLocks/>
          </p:cNvCxnSpPr>
          <p:nvPr/>
        </p:nvCxnSpPr>
        <p:spPr>
          <a:xfrm flipV="1">
            <a:off x="7150432"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0E56D2D0-5781-A040-A965-0A57992B1099}"/>
              </a:ext>
            </a:extLst>
          </p:cNvPr>
          <p:cNvCxnSpPr>
            <a:cxnSpLocks/>
          </p:cNvCxnSpPr>
          <p:nvPr/>
        </p:nvCxnSpPr>
        <p:spPr>
          <a:xfrm flipH="1">
            <a:off x="10666847" y="3406148"/>
            <a:ext cx="10930" cy="8637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BD5CCEF7-0ACF-6D4B-BF91-AF73F3F6CC24}"/>
              </a:ext>
            </a:extLst>
          </p:cNvPr>
          <p:cNvCxnSpPr>
            <a:cxnSpLocks/>
          </p:cNvCxnSpPr>
          <p:nvPr/>
        </p:nvCxnSpPr>
        <p:spPr>
          <a:xfrm flipH="1" flipV="1">
            <a:off x="11033144" y="3360186"/>
            <a:ext cx="3596" cy="9096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F3FD1864-06ED-BE4E-93EE-0019D33B659E}"/>
              </a:ext>
            </a:extLst>
          </p:cNvPr>
          <p:cNvCxnSpPr>
            <a:cxnSpLocks/>
          </p:cNvCxnSpPr>
          <p:nvPr/>
        </p:nvCxnSpPr>
        <p:spPr>
          <a:xfrm>
            <a:off x="11534004" y="3426823"/>
            <a:ext cx="1577" cy="855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EABA67CD-59DA-514A-8AA1-5A854473FBB4}"/>
              </a:ext>
            </a:extLst>
          </p:cNvPr>
          <p:cNvCxnSpPr>
            <a:cxnSpLocks/>
          </p:cNvCxnSpPr>
          <p:nvPr/>
        </p:nvCxnSpPr>
        <p:spPr>
          <a:xfrm flipV="1">
            <a:off x="11840854" y="3436392"/>
            <a:ext cx="12839" cy="8334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4BB3E8CA-D6B3-CD4F-A0E1-CD3BF1430CFB}"/>
              </a:ext>
            </a:extLst>
          </p:cNvPr>
          <p:cNvCxnSpPr>
            <a:cxnSpLocks/>
          </p:cNvCxnSpPr>
          <p:nvPr/>
        </p:nvCxnSpPr>
        <p:spPr>
          <a:xfrm flipH="1">
            <a:off x="7508593"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4BB3E8CA-D6B3-CD4F-A0E1-CD3BF1430CFB}"/>
              </a:ext>
            </a:extLst>
          </p:cNvPr>
          <p:cNvCxnSpPr>
            <a:cxnSpLocks/>
          </p:cNvCxnSpPr>
          <p:nvPr/>
        </p:nvCxnSpPr>
        <p:spPr>
          <a:xfrm>
            <a:off x="8432963" y="3457547"/>
            <a:ext cx="5873" cy="834581"/>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4BB3E8CA-D6B3-CD4F-A0E1-CD3BF1430CFB}"/>
              </a:ext>
            </a:extLst>
          </p:cNvPr>
          <p:cNvCxnSpPr>
            <a:cxnSpLocks/>
          </p:cNvCxnSpPr>
          <p:nvPr/>
        </p:nvCxnSpPr>
        <p:spPr>
          <a:xfrm flipH="1">
            <a:off x="6402586"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4BB3E8CA-D6B3-CD4F-A0E1-CD3BF1430CFB}"/>
              </a:ext>
            </a:extLst>
          </p:cNvPr>
          <p:cNvCxnSpPr>
            <a:cxnSpLocks/>
          </p:cNvCxnSpPr>
          <p:nvPr/>
        </p:nvCxnSpPr>
        <p:spPr>
          <a:xfrm flipH="1">
            <a:off x="5438419"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4BB3E8CA-D6B3-CD4F-A0E1-CD3BF1430CFB}"/>
              </a:ext>
            </a:extLst>
          </p:cNvPr>
          <p:cNvCxnSpPr>
            <a:cxnSpLocks/>
          </p:cNvCxnSpPr>
          <p:nvPr/>
        </p:nvCxnSpPr>
        <p:spPr>
          <a:xfrm flipH="1">
            <a:off x="4356281"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4BB3E8CA-D6B3-CD4F-A0E1-CD3BF1430CFB}"/>
              </a:ext>
            </a:extLst>
          </p:cNvPr>
          <p:cNvCxnSpPr>
            <a:cxnSpLocks/>
          </p:cNvCxnSpPr>
          <p:nvPr/>
        </p:nvCxnSpPr>
        <p:spPr>
          <a:xfrm flipH="1">
            <a:off x="3429765" y="3406148"/>
            <a:ext cx="13386" cy="8859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C6CC4A76-130C-8549-B824-78E79C265453}"/>
              </a:ext>
            </a:extLst>
          </p:cNvPr>
          <p:cNvCxnSpPr>
            <a:cxnSpLocks/>
          </p:cNvCxnSpPr>
          <p:nvPr/>
        </p:nvCxnSpPr>
        <p:spPr>
          <a:xfrm flipV="1">
            <a:off x="6025639"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094C2261-2582-AB4C-968A-87070ACDA8AB}"/>
              </a:ext>
            </a:extLst>
          </p:cNvPr>
          <p:cNvCxnSpPr>
            <a:cxnSpLocks/>
          </p:cNvCxnSpPr>
          <p:nvPr/>
        </p:nvCxnSpPr>
        <p:spPr>
          <a:xfrm flipV="1">
            <a:off x="5029758"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C6CC4A76-130C-8549-B824-78E79C265453}"/>
              </a:ext>
            </a:extLst>
          </p:cNvPr>
          <p:cNvCxnSpPr>
            <a:cxnSpLocks/>
          </p:cNvCxnSpPr>
          <p:nvPr/>
        </p:nvCxnSpPr>
        <p:spPr>
          <a:xfrm flipV="1">
            <a:off x="3994784" y="3428699"/>
            <a:ext cx="0" cy="84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094C2261-2582-AB4C-968A-87070ACDA8AB}"/>
              </a:ext>
            </a:extLst>
          </p:cNvPr>
          <p:cNvCxnSpPr>
            <a:cxnSpLocks/>
          </p:cNvCxnSpPr>
          <p:nvPr/>
        </p:nvCxnSpPr>
        <p:spPr>
          <a:xfrm flipV="1">
            <a:off x="3107187" y="3412521"/>
            <a:ext cx="0" cy="8796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16540" y="3635251"/>
            <a:ext cx="3156826" cy="369332"/>
          </a:xfrm>
          <a:prstGeom prst="rect">
            <a:avLst/>
          </a:prstGeom>
          <a:solidFill>
            <a:schemeClr val="bg1"/>
          </a:solidFill>
        </p:spPr>
        <p:txBody>
          <a:bodyPr wrap="none" rtlCol="0">
            <a:spAutoFit/>
          </a:bodyPr>
          <a:lstStyle/>
          <a:p>
            <a:r>
              <a:rPr lang="de-DE" dirty="0" err="1"/>
              <a:t>Aircraft</a:t>
            </a:r>
            <a:r>
              <a:rPr lang="de-DE" dirty="0"/>
              <a:t> </a:t>
            </a:r>
            <a:r>
              <a:rPr lang="de-DE" dirty="0" err="1"/>
              <a:t>fiber</a:t>
            </a:r>
            <a:r>
              <a:rPr lang="de-DE" dirty="0"/>
              <a:t> </a:t>
            </a:r>
            <a:r>
              <a:rPr lang="de-DE" dirty="0" err="1"/>
              <a:t>provisions</a:t>
            </a:r>
            <a:r>
              <a:rPr lang="de-DE" dirty="0"/>
              <a:t> 18 </a:t>
            </a:r>
            <a:r>
              <a:rPr lang="de-DE" dirty="0" err="1"/>
              <a:t>fiber</a:t>
            </a:r>
            <a:endParaRPr lang="en-US" dirty="0"/>
          </a:p>
        </p:txBody>
      </p:sp>
      <p:sp>
        <p:nvSpPr>
          <p:cNvPr id="251" name="TextBox 250"/>
          <p:cNvSpPr txBox="1"/>
          <p:nvPr/>
        </p:nvSpPr>
        <p:spPr>
          <a:xfrm>
            <a:off x="3047771" y="4026603"/>
            <a:ext cx="263214" cy="276999"/>
          </a:xfrm>
          <a:prstGeom prst="rect">
            <a:avLst/>
          </a:prstGeom>
          <a:noFill/>
        </p:spPr>
        <p:txBody>
          <a:bodyPr wrap="none" rtlCol="0">
            <a:spAutoFit/>
          </a:bodyPr>
          <a:lstStyle/>
          <a:p>
            <a:r>
              <a:rPr lang="de-DE" sz="1200" dirty="0"/>
              <a:t>1</a:t>
            </a:r>
            <a:endParaRPr lang="en-US" sz="1200" dirty="0"/>
          </a:p>
        </p:txBody>
      </p:sp>
      <p:sp>
        <p:nvSpPr>
          <p:cNvPr id="252" name="TextBox 251"/>
          <p:cNvSpPr txBox="1"/>
          <p:nvPr/>
        </p:nvSpPr>
        <p:spPr>
          <a:xfrm>
            <a:off x="6811864" y="4966255"/>
            <a:ext cx="2533066" cy="369332"/>
          </a:xfrm>
          <a:prstGeom prst="rect">
            <a:avLst/>
          </a:prstGeom>
          <a:solidFill>
            <a:schemeClr val="bg1"/>
          </a:solidFill>
        </p:spPr>
        <p:txBody>
          <a:bodyPr wrap="none" rtlCol="0">
            <a:spAutoFit/>
          </a:bodyPr>
          <a:lstStyle/>
          <a:p>
            <a:r>
              <a:rPr lang="de-DE" dirty="0"/>
              <a:t>Supplier Modem </a:t>
            </a:r>
            <a:r>
              <a:rPr lang="de-DE" dirty="0" err="1"/>
              <a:t>harness</a:t>
            </a:r>
            <a:endParaRPr lang="en-US" dirty="0"/>
          </a:p>
        </p:txBody>
      </p:sp>
      <p:sp>
        <p:nvSpPr>
          <p:cNvPr id="6" name="TextBox 5"/>
          <p:cNvSpPr txBox="1"/>
          <p:nvPr/>
        </p:nvSpPr>
        <p:spPr>
          <a:xfrm>
            <a:off x="342305" y="981544"/>
            <a:ext cx="1704344" cy="3693319"/>
          </a:xfrm>
          <a:prstGeom prst="rect">
            <a:avLst/>
          </a:prstGeom>
          <a:solidFill>
            <a:srgbClr val="FFFF00"/>
          </a:solidFill>
          <a:ln>
            <a:solidFill>
              <a:schemeClr val="tx1"/>
            </a:solidFill>
          </a:ln>
        </p:spPr>
        <p:txBody>
          <a:bodyPr wrap="square" rtlCol="0">
            <a:spAutoFit/>
          </a:bodyPr>
          <a:lstStyle/>
          <a:p>
            <a:r>
              <a:rPr lang="de-DE" dirty="0" err="1"/>
              <a:t>Assumption</a:t>
            </a:r>
            <a:r>
              <a:rPr lang="de-DE" dirty="0"/>
              <a:t>: </a:t>
            </a:r>
          </a:p>
          <a:p>
            <a:endParaRPr lang="de-DE" dirty="0"/>
          </a:p>
          <a:p>
            <a:r>
              <a:rPr lang="de-DE" dirty="0" err="1"/>
              <a:t>No</a:t>
            </a:r>
            <a:r>
              <a:rPr lang="de-DE" dirty="0"/>
              <a:t> </a:t>
            </a:r>
            <a:r>
              <a:rPr lang="de-DE" dirty="0" err="1"/>
              <a:t>dedicated</a:t>
            </a:r>
            <a:r>
              <a:rPr lang="de-DE" dirty="0"/>
              <a:t>  </a:t>
            </a:r>
            <a:r>
              <a:rPr lang="de-DE" dirty="0" err="1"/>
              <a:t>fibers</a:t>
            </a:r>
            <a:r>
              <a:rPr lang="de-DE" dirty="0"/>
              <a:t> </a:t>
            </a:r>
            <a:r>
              <a:rPr lang="de-DE" dirty="0" err="1"/>
              <a:t>for</a:t>
            </a:r>
            <a:r>
              <a:rPr lang="de-DE" dirty="0"/>
              <a:t> </a:t>
            </a:r>
            <a:r>
              <a:rPr lang="de-DE" dirty="0" err="1"/>
              <a:t>reference</a:t>
            </a:r>
            <a:r>
              <a:rPr lang="de-DE" dirty="0"/>
              <a:t> </a:t>
            </a:r>
            <a:r>
              <a:rPr lang="de-DE" dirty="0" err="1"/>
              <a:t>signal</a:t>
            </a:r>
            <a:r>
              <a:rPr lang="de-DE" dirty="0"/>
              <a:t> </a:t>
            </a:r>
            <a:r>
              <a:rPr lang="de-DE" dirty="0" err="1"/>
              <a:t>needed</a:t>
            </a:r>
            <a:endParaRPr lang="de-DE" dirty="0"/>
          </a:p>
          <a:p>
            <a:endParaRPr lang="de-DE" dirty="0"/>
          </a:p>
          <a:p>
            <a:r>
              <a:rPr lang="de-DE" dirty="0"/>
              <a:t>         </a:t>
            </a:r>
            <a:r>
              <a:rPr lang="de-DE" dirty="0">
                <a:sym typeface="Wingdings" panose="05000000000000000000" pitchFamily="2" charset="2"/>
              </a:rPr>
              <a:t> </a:t>
            </a:r>
          </a:p>
          <a:p>
            <a:endParaRPr lang="de-DE" dirty="0">
              <a:sym typeface="Wingdings" panose="05000000000000000000" pitchFamily="2" charset="2"/>
            </a:endParaRPr>
          </a:p>
          <a:p>
            <a:r>
              <a:rPr lang="de-DE" dirty="0" err="1">
                <a:sym typeface="Wingdings" panose="05000000000000000000" pitchFamily="2" charset="2"/>
              </a:rPr>
              <a:t>from</a:t>
            </a:r>
            <a:r>
              <a:rPr lang="de-DE" dirty="0">
                <a:sym typeface="Wingdings" panose="05000000000000000000" pitchFamily="2" charset="2"/>
              </a:rPr>
              <a:t> 24 </a:t>
            </a:r>
            <a:r>
              <a:rPr lang="de-DE" dirty="0" err="1">
                <a:sym typeface="Wingdings" panose="05000000000000000000" pitchFamily="2" charset="2"/>
              </a:rPr>
              <a:t>to</a:t>
            </a:r>
            <a:r>
              <a:rPr lang="de-DE" dirty="0">
                <a:sym typeface="Wingdings" panose="05000000000000000000" pitchFamily="2" charset="2"/>
              </a:rPr>
              <a:t> 18 </a:t>
            </a:r>
            <a:r>
              <a:rPr lang="de-DE" dirty="0" err="1">
                <a:sym typeface="Wingdings" panose="05000000000000000000" pitchFamily="2" charset="2"/>
              </a:rPr>
              <a:t>fibers</a:t>
            </a:r>
            <a:r>
              <a:rPr lang="de-DE" dirty="0">
                <a:sym typeface="Wingdings" panose="05000000000000000000" pitchFamily="2" charset="2"/>
              </a:rPr>
              <a:t>, simpler </a:t>
            </a:r>
            <a:r>
              <a:rPr lang="de-DE" dirty="0" err="1">
                <a:sym typeface="Wingdings" panose="05000000000000000000" pitchFamily="2" charset="2"/>
              </a:rPr>
              <a:t>transceiver</a:t>
            </a:r>
            <a:r>
              <a:rPr lang="de-DE" dirty="0">
                <a:sym typeface="Wingdings" panose="05000000000000000000" pitchFamily="2" charset="2"/>
              </a:rPr>
              <a:t> </a:t>
            </a:r>
            <a:r>
              <a:rPr lang="de-DE" dirty="0" err="1">
                <a:sym typeface="Wingdings" panose="05000000000000000000" pitchFamily="2" charset="2"/>
              </a:rPr>
              <a:t>selection</a:t>
            </a:r>
            <a:endParaRPr lang="en-US" dirty="0"/>
          </a:p>
        </p:txBody>
      </p:sp>
      <p:sp>
        <p:nvSpPr>
          <p:cNvPr id="217" name="TextBox 216"/>
          <p:cNvSpPr txBox="1"/>
          <p:nvPr/>
        </p:nvSpPr>
        <p:spPr>
          <a:xfrm>
            <a:off x="3420950" y="4026603"/>
            <a:ext cx="263214" cy="276999"/>
          </a:xfrm>
          <a:prstGeom prst="rect">
            <a:avLst/>
          </a:prstGeom>
          <a:noFill/>
        </p:spPr>
        <p:txBody>
          <a:bodyPr wrap="none" rtlCol="0">
            <a:spAutoFit/>
          </a:bodyPr>
          <a:lstStyle/>
          <a:p>
            <a:r>
              <a:rPr lang="de-DE" sz="1200" dirty="0"/>
              <a:t>2</a:t>
            </a:r>
            <a:endParaRPr lang="en-US" sz="1200" dirty="0"/>
          </a:p>
        </p:txBody>
      </p:sp>
      <p:sp>
        <p:nvSpPr>
          <p:cNvPr id="218" name="TextBox 217"/>
          <p:cNvSpPr txBox="1"/>
          <p:nvPr/>
        </p:nvSpPr>
        <p:spPr>
          <a:xfrm>
            <a:off x="3962499" y="4026603"/>
            <a:ext cx="263214" cy="276999"/>
          </a:xfrm>
          <a:prstGeom prst="rect">
            <a:avLst/>
          </a:prstGeom>
          <a:noFill/>
        </p:spPr>
        <p:txBody>
          <a:bodyPr wrap="none" rtlCol="0">
            <a:spAutoFit/>
          </a:bodyPr>
          <a:lstStyle/>
          <a:p>
            <a:r>
              <a:rPr lang="de-DE" sz="1200" dirty="0"/>
              <a:t>3</a:t>
            </a:r>
            <a:endParaRPr lang="en-US" sz="1200" dirty="0"/>
          </a:p>
        </p:txBody>
      </p:sp>
      <p:sp>
        <p:nvSpPr>
          <p:cNvPr id="219" name="TextBox 218"/>
          <p:cNvSpPr txBox="1"/>
          <p:nvPr/>
        </p:nvSpPr>
        <p:spPr>
          <a:xfrm>
            <a:off x="4359136" y="4026603"/>
            <a:ext cx="263214" cy="276999"/>
          </a:xfrm>
          <a:prstGeom prst="rect">
            <a:avLst/>
          </a:prstGeom>
          <a:noFill/>
        </p:spPr>
        <p:txBody>
          <a:bodyPr wrap="none" rtlCol="0">
            <a:spAutoFit/>
          </a:bodyPr>
          <a:lstStyle/>
          <a:p>
            <a:r>
              <a:rPr lang="de-DE" sz="1200" dirty="0"/>
              <a:t>4</a:t>
            </a:r>
            <a:endParaRPr lang="en-US" sz="1200" dirty="0"/>
          </a:p>
        </p:txBody>
      </p:sp>
      <p:sp>
        <p:nvSpPr>
          <p:cNvPr id="220" name="TextBox 219"/>
          <p:cNvSpPr txBox="1"/>
          <p:nvPr/>
        </p:nvSpPr>
        <p:spPr>
          <a:xfrm>
            <a:off x="5020446" y="4026603"/>
            <a:ext cx="263214" cy="276999"/>
          </a:xfrm>
          <a:prstGeom prst="rect">
            <a:avLst/>
          </a:prstGeom>
          <a:noFill/>
        </p:spPr>
        <p:txBody>
          <a:bodyPr wrap="none" rtlCol="0">
            <a:spAutoFit/>
          </a:bodyPr>
          <a:lstStyle/>
          <a:p>
            <a:r>
              <a:rPr lang="de-DE" sz="1200" dirty="0"/>
              <a:t>5</a:t>
            </a:r>
            <a:endParaRPr lang="en-US" sz="1200" dirty="0"/>
          </a:p>
        </p:txBody>
      </p:sp>
      <p:sp>
        <p:nvSpPr>
          <p:cNvPr id="221" name="TextBox 220"/>
          <p:cNvSpPr txBox="1"/>
          <p:nvPr/>
        </p:nvSpPr>
        <p:spPr>
          <a:xfrm>
            <a:off x="5453621" y="4026603"/>
            <a:ext cx="263214" cy="276999"/>
          </a:xfrm>
          <a:prstGeom prst="rect">
            <a:avLst/>
          </a:prstGeom>
          <a:noFill/>
        </p:spPr>
        <p:txBody>
          <a:bodyPr wrap="none" rtlCol="0">
            <a:spAutoFit/>
          </a:bodyPr>
          <a:lstStyle/>
          <a:p>
            <a:r>
              <a:rPr lang="de-DE" sz="1200" dirty="0"/>
              <a:t>6</a:t>
            </a:r>
            <a:endParaRPr lang="en-US" sz="1200" dirty="0"/>
          </a:p>
        </p:txBody>
      </p:sp>
      <p:sp>
        <p:nvSpPr>
          <p:cNvPr id="222" name="TextBox 221"/>
          <p:cNvSpPr txBox="1"/>
          <p:nvPr/>
        </p:nvSpPr>
        <p:spPr>
          <a:xfrm>
            <a:off x="6018878" y="4026603"/>
            <a:ext cx="263214" cy="276999"/>
          </a:xfrm>
          <a:prstGeom prst="rect">
            <a:avLst/>
          </a:prstGeom>
          <a:noFill/>
        </p:spPr>
        <p:txBody>
          <a:bodyPr wrap="none" rtlCol="0">
            <a:spAutoFit/>
          </a:bodyPr>
          <a:lstStyle/>
          <a:p>
            <a:r>
              <a:rPr lang="de-DE" sz="1200" dirty="0"/>
              <a:t>7</a:t>
            </a:r>
            <a:endParaRPr lang="en-US" sz="1200" dirty="0"/>
          </a:p>
        </p:txBody>
      </p:sp>
      <p:sp>
        <p:nvSpPr>
          <p:cNvPr id="246" name="TextBox 245"/>
          <p:cNvSpPr txBox="1"/>
          <p:nvPr/>
        </p:nvSpPr>
        <p:spPr>
          <a:xfrm>
            <a:off x="6452053" y="4026603"/>
            <a:ext cx="263214" cy="276999"/>
          </a:xfrm>
          <a:prstGeom prst="rect">
            <a:avLst/>
          </a:prstGeom>
          <a:noFill/>
        </p:spPr>
        <p:txBody>
          <a:bodyPr wrap="none" rtlCol="0">
            <a:spAutoFit/>
          </a:bodyPr>
          <a:lstStyle/>
          <a:p>
            <a:r>
              <a:rPr lang="de-DE" sz="1200" dirty="0"/>
              <a:t>8</a:t>
            </a:r>
            <a:endParaRPr lang="en-US" sz="1200" dirty="0"/>
          </a:p>
        </p:txBody>
      </p:sp>
      <p:sp>
        <p:nvSpPr>
          <p:cNvPr id="248" name="TextBox 247"/>
          <p:cNvSpPr txBox="1"/>
          <p:nvPr/>
        </p:nvSpPr>
        <p:spPr>
          <a:xfrm>
            <a:off x="7114937" y="4026603"/>
            <a:ext cx="263214" cy="276999"/>
          </a:xfrm>
          <a:prstGeom prst="rect">
            <a:avLst/>
          </a:prstGeom>
          <a:noFill/>
        </p:spPr>
        <p:txBody>
          <a:bodyPr wrap="none" rtlCol="0">
            <a:spAutoFit/>
          </a:bodyPr>
          <a:lstStyle/>
          <a:p>
            <a:r>
              <a:rPr lang="de-DE" sz="1200" dirty="0"/>
              <a:t>9</a:t>
            </a:r>
            <a:endParaRPr lang="en-US" sz="1200" dirty="0"/>
          </a:p>
        </p:txBody>
      </p:sp>
      <p:sp>
        <p:nvSpPr>
          <p:cNvPr id="249" name="TextBox 248"/>
          <p:cNvSpPr txBox="1"/>
          <p:nvPr/>
        </p:nvSpPr>
        <p:spPr>
          <a:xfrm>
            <a:off x="7548112" y="4026603"/>
            <a:ext cx="341760" cy="276999"/>
          </a:xfrm>
          <a:prstGeom prst="rect">
            <a:avLst/>
          </a:prstGeom>
          <a:noFill/>
        </p:spPr>
        <p:txBody>
          <a:bodyPr wrap="none" rtlCol="0">
            <a:spAutoFit/>
          </a:bodyPr>
          <a:lstStyle/>
          <a:p>
            <a:r>
              <a:rPr lang="de-DE" sz="1200" dirty="0"/>
              <a:t>10</a:t>
            </a:r>
            <a:endParaRPr lang="en-US" sz="1200" dirty="0"/>
          </a:p>
        </p:txBody>
      </p:sp>
      <p:sp>
        <p:nvSpPr>
          <p:cNvPr id="250" name="TextBox 249"/>
          <p:cNvSpPr txBox="1"/>
          <p:nvPr/>
        </p:nvSpPr>
        <p:spPr>
          <a:xfrm>
            <a:off x="8088433" y="4026603"/>
            <a:ext cx="341760" cy="276999"/>
          </a:xfrm>
          <a:prstGeom prst="rect">
            <a:avLst/>
          </a:prstGeom>
          <a:noFill/>
        </p:spPr>
        <p:txBody>
          <a:bodyPr wrap="none" rtlCol="0">
            <a:spAutoFit/>
          </a:bodyPr>
          <a:lstStyle/>
          <a:p>
            <a:r>
              <a:rPr lang="de-DE" sz="1200" dirty="0"/>
              <a:t>11</a:t>
            </a:r>
            <a:endParaRPr lang="en-US" sz="1200" dirty="0"/>
          </a:p>
        </p:txBody>
      </p:sp>
      <p:sp>
        <p:nvSpPr>
          <p:cNvPr id="266" name="TextBox 265"/>
          <p:cNvSpPr txBox="1"/>
          <p:nvPr/>
        </p:nvSpPr>
        <p:spPr>
          <a:xfrm>
            <a:off x="8437384" y="4026603"/>
            <a:ext cx="341760" cy="276999"/>
          </a:xfrm>
          <a:prstGeom prst="rect">
            <a:avLst/>
          </a:prstGeom>
          <a:noFill/>
        </p:spPr>
        <p:txBody>
          <a:bodyPr wrap="none" rtlCol="0">
            <a:spAutoFit/>
          </a:bodyPr>
          <a:lstStyle/>
          <a:p>
            <a:r>
              <a:rPr lang="de-DE" sz="1200" dirty="0"/>
              <a:t>12</a:t>
            </a:r>
            <a:endParaRPr lang="en-US" sz="1200" dirty="0"/>
          </a:p>
        </p:txBody>
      </p:sp>
      <p:sp>
        <p:nvSpPr>
          <p:cNvPr id="289" name="TextBox 288"/>
          <p:cNvSpPr txBox="1"/>
          <p:nvPr/>
        </p:nvSpPr>
        <p:spPr>
          <a:xfrm>
            <a:off x="9482292" y="4026603"/>
            <a:ext cx="341760" cy="276999"/>
          </a:xfrm>
          <a:prstGeom prst="rect">
            <a:avLst/>
          </a:prstGeom>
          <a:noFill/>
        </p:spPr>
        <p:txBody>
          <a:bodyPr wrap="none" rtlCol="0">
            <a:spAutoFit/>
          </a:bodyPr>
          <a:lstStyle/>
          <a:p>
            <a:r>
              <a:rPr lang="de-DE" sz="1200" dirty="0"/>
              <a:t>13</a:t>
            </a:r>
            <a:endParaRPr lang="en-US" sz="1200" dirty="0"/>
          </a:p>
        </p:txBody>
      </p:sp>
      <p:sp>
        <p:nvSpPr>
          <p:cNvPr id="290" name="TextBox 289"/>
          <p:cNvSpPr txBox="1"/>
          <p:nvPr/>
        </p:nvSpPr>
        <p:spPr>
          <a:xfrm>
            <a:off x="9831243" y="4026603"/>
            <a:ext cx="341760" cy="276999"/>
          </a:xfrm>
          <a:prstGeom prst="rect">
            <a:avLst/>
          </a:prstGeom>
          <a:noFill/>
        </p:spPr>
        <p:txBody>
          <a:bodyPr wrap="none" rtlCol="0">
            <a:spAutoFit/>
          </a:bodyPr>
          <a:lstStyle/>
          <a:p>
            <a:r>
              <a:rPr lang="de-DE" sz="1200" dirty="0"/>
              <a:t>14</a:t>
            </a:r>
            <a:endParaRPr lang="en-US" sz="1200" dirty="0"/>
          </a:p>
        </p:txBody>
      </p:sp>
      <p:sp>
        <p:nvSpPr>
          <p:cNvPr id="318" name="TextBox 317"/>
          <p:cNvSpPr txBox="1"/>
          <p:nvPr/>
        </p:nvSpPr>
        <p:spPr>
          <a:xfrm>
            <a:off x="10683763" y="4026603"/>
            <a:ext cx="341760" cy="276999"/>
          </a:xfrm>
          <a:prstGeom prst="rect">
            <a:avLst/>
          </a:prstGeom>
          <a:noFill/>
        </p:spPr>
        <p:txBody>
          <a:bodyPr wrap="none" rtlCol="0">
            <a:spAutoFit/>
          </a:bodyPr>
          <a:lstStyle/>
          <a:p>
            <a:r>
              <a:rPr lang="de-DE" sz="1200" dirty="0"/>
              <a:t>15</a:t>
            </a:r>
            <a:endParaRPr lang="en-US" sz="1200" dirty="0"/>
          </a:p>
        </p:txBody>
      </p:sp>
      <p:sp>
        <p:nvSpPr>
          <p:cNvPr id="323" name="TextBox 322"/>
          <p:cNvSpPr txBox="1"/>
          <p:nvPr/>
        </p:nvSpPr>
        <p:spPr>
          <a:xfrm>
            <a:off x="11116938" y="4026603"/>
            <a:ext cx="341760" cy="276999"/>
          </a:xfrm>
          <a:prstGeom prst="rect">
            <a:avLst/>
          </a:prstGeom>
          <a:noFill/>
        </p:spPr>
        <p:txBody>
          <a:bodyPr wrap="none" rtlCol="0">
            <a:spAutoFit/>
          </a:bodyPr>
          <a:lstStyle/>
          <a:p>
            <a:r>
              <a:rPr lang="de-DE" sz="1200" dirty="0"/>
              <a:t>16</a:t>
            </a:r>
            <a:endParaRPr lang="en-US" sz="1200" dirty="0"/>
          </a:p>
        </p:txBody>
      </p:sp>
      <p:sp>
        <p:nvSpPr>
          <p:cNvPr id="324" name="TextBox 323"/>
          <p:cNvSpPr txBox="1"/>
          <p:nvPr/>
        </p:nvSpPr>
        <p:spPr>
          <a:xfrm>
            <a:off x="11538233" y="4026603"/>
            <a:ext cx="341760" cy="276999"/>
          </a:xfrm>
          <a:prstGeom prst="rect">
            <a:avLst/>
          </a:prstGeom>
          <a:noFill/>
        </p:spPr>
        <p:txBody>
          <a:bodyPr wrap="none" rtlCol="0">
            <a:spAutoFit/>
          </a:bodyPr>
          <a:lstStyle/>
          <a:p>
            <a:r>
              <a:rPr lang="de-DE" sz="1200" dirty="0"/>
              <a:t>17</a:t>
            </a:r>
            <a:endParaRPr lang="en-US" sz="1200" dirty="0"/>
          </a:p>
        </p:txBody>
      </p:sp>
      <p:sp>
        <p:nvSpPr>
          <p:cNvPr id="325" name="TextBox 324"/>
          <p:cNvSpPr txBox="1"/>
          <p:nvPr/>
        </p:nvSpPr>
        <p:spPr>
          <a:xfrm>
            <a:off x="11851089" y="4026603"/>
            <a:ext cx="341760" cy="276999"/>
          </a:xfrm>
          <a:prstGeom prst="rect">
            <a:avLst/>
          </a:prstGeom>
          <a:noFill/>
        </p:spPr>
        <p:txBody>
          <a:bodyPr wrap="none" rtlCol="0">
            <a:spAutoFit/>
          </a:bodyPr>
          <a:lstStyle/>
          <a:p>
            <a:r>
              <a:rPr lang="de-DE" sz="1200" dirty="0"/>
              <a:t>18</a:t>
            </a:r>
            <a:endParaRPr lang="en-US" sz="1200" dirty="0"/>
          </a:p>
        </p:txBody>
      </p:sp>
    </p:spTree>
    <p:extLst>
      <p:ext uri="{BB962C8B-B14F-4D97-AF65-F5344CB8AC3E}">
        <p14:creationId xmlns:p14="http://schemas.microsoft.com/office/powerpoint/2010/main" val="81260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Rectangle 283">
            <a:extLst>
              <a:ext uri="{FF2B5EF4-FFF2-40B4-BE49-F238E27FC236}">
                <a16:creationId xmlns:a16="http://schemas.microsoft.com/office/drawing/2014/main" id="{AC57504A-944F-DB4D-A72C-50A098B32279}"/>
              </a:ext>
            </a:extLst>
          </p:cNvPr>
          <p:cNvSpPr/>
          <p:nvPr/>
        </p:nvSpPr>
        <p:spPr>
          <a:xfrm>
            <a:off x="6297613" y="5542273"/>
            <a:ext cx="5240671" cy="115563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578203"/>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76873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097629" y="5787498"/>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408549" y="579332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8829677" y="574264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77444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1006704"/>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58" name="Rounded Rectangle 157">
            <a:extLst>
              <a:ext uri="{FF2B5EF4-FFF2-40B4-BE49-F238E27FC236}">
                <a16:creationId xmlns:a16="http://schemas.microsoft.com/office/drawing/2014/main" id="{A480480C-432F-3148-973F-98D147A02B38}"/>
              </a:ext>
            </a:extLst>
          </p:cNvPr>
          <p:cNvSpPr/>
          <p:nvPr/>
        </p:nvSpPr>
        <p:spPr>
          <a:xfrm>
            <a:off x="8750640" y="1017269"/>
            <a:ext cx="1619274"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TextBox 83">
            <a:extLst>
              <a:ext uri="{FF2B5EF4-FFF2-40B4-BE49-F238E27FC236}">
                <a16:creationId xmlns:a16="http://schemas.microsoft.com/office/drawing/2014/main" id="{2C78A21C-2E51-8140-8472-E7B9A7E1FF28}"/>
              </a:ext>
            </a:extLst>
          </p:cNvPr>
          <p:cNvSpPr txBox="1"/>
          <p:nvPr/>
        </p:nvSpPr>
        <p:spPr>
          <a:xfrm>
            <a:off x="1005401" y="1155800"/>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6" name="TextBox 25">
            <a:extLst>
              <a:ext uri="{FF2B5EF4-FFF2-40B4-BE49-F238E27FC236}">
                <a16:creationId xmlns:a16="http://schemas.microsoft.com/office/drawing/2014/main" id="{6C1AA981-FDDF-E74F-9CE2-F3A089693DE8}"/>
              </a:ext>
            </a:extLst>
          </p:cNvPr>
          <p:cNvSpPr txBox="1"/>
          <p:nvPr/>
        </p:nvSpPr>
        <p:spPr>
          <a:xfrm>
            <a:off x="2384013" y="922666"/>
            <a:ext cx="1300454" cy="738664"/>
          </a:xfrm>
          <a:prstGeom prst="rect">
            <a:avLst/>
          </a:prstGeom>
          <a:noFill/>
        </p:spPr>
        <p:txBody>
          <a:bodyPr wrap="square" rtlCol="0">
            <a:spAutoFit/>
          </a:bodyPr>
          <a:lstStyle/>
          <a:p>
            <a:pPr algn="ctr"/>
            <a:r>
              <a:rPr lang="en-US" sz="1400" dirty="0">
                <a:solidFill>
                  <a:schemeClr val="bg1"/>
                </a:solidFill>
              </a:rPr>
              <a:t>6x Tx </a:t>
            </a:r>
          </a:p>
          <a:p>
            <a:pPr algn="ctr"/>
            <a:r>
              <a:rPr lang="en-US" sz="1400" dirty="0">
                <a:solidFill>
                  <a:schemeClr val="bg1"/>
                </a:solidFill>
              </a:rPr>
              <a:t>6x Tx Ref</a:t>
            </a:r>
          </a:p>
          <a:p>
            <a:pPr algn="ctr"/>
            <a:r>
              <a:rPr lang="de-DE" sz="1400" dirty="0">
                <a:solidFill>
                  <a:schemeClr val="bg1"/>
                </a:solidFill>
              </a:rPr>
              <a:t>2x </a:t>
            </a:r>
            <a:r>
              <a:rPr lang="de-DE" sz="1400" dirty="0" err="1">
                <a:solidFill>
                  <a:schemeClr val="bg1"/>
                </a:solidFill>
              </a:rPr>
              <a:t>Eth</a:t>
            </a:r>
            <a:endParaRPr lang="en-US" sz="1400" dirty="0">
              <a:solidFill>
                <a:schemeClr val="bg1"/>
              </a:solidFill>
            </a:endParaRPr>
          </a:p>
        </p:txBody>
      </p:sp>
      <p:sp>
        <p:nvSpPr>
          <p:cNvPr id="75" name="TextBox 74">
            <a:extLst>
              <a:ext uri="{FF2B5EF4-FFF2-40B4-BE49-F238E27FC236}">
                <a16:creationId xmlns:a16="http://schemas.microsoft.com/office/drawing/2014/main" id="{4E8B116A-9045-664C-B315-1595ECB39AB1}"/>
              </a:ext>
            </a:extLst>
          </p:cNvPr>
          <p:cNvSpPr txBox="1"/>
          <p:nvPr/>
        </p:nvSpPr>
        <p:spPr>
          <a:xfrm>
            <a:off x="8882971" y="1006705"/>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79332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a:solidFill>
                  <a:schemeClr val="bg1"/>
                </a:solidFill>
              </a:rPr>
              <a:t>Modman</a:t>
            </a:r>
          </a:p>
          <a:p>
            <a:pPr algn="ctr"/>
            <a:r>
              <a:rPr lang="en-US" sz="1200" dirty="0">
                <a:solidFill>
                  <a:schemeClr val="bg1"/>
                </a:solidFill>
              </a:rPr>
              <a:t>(12)</a:t>
            </a:r>
          </a:p>
        </p:txBody>
      </p:sp>
      <p:sp>
        <p:nvSpPr>
          <p:cNvPr id="37" name="TextBox 36">
            <a:extLst>
              <a:ext uri="{FF2B5EF4-FFF2-40B4-BE49-F238E27FC236}">
                <a16:creationId xmlns:a16="http://schemas.microsoft.com/office/drawing/2014/main" id="{DDFEADD7-39DF-4C4F-BFFE-0B45E3CC5745}"/>
              </a:ext>
            </a:extLst>
          </p:cNvPr>
          <p:cNvSpPr txBox="1"/>
          <p:nvPr/>
        </p:nvSpPr>
        <p:spPr>
          <a:xfrm>
            <a:off x="8806470" y="574922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026836" y="5742641"/>
            <a:ext cx="593305" cy="276999"/>
          </a:xfrm>
          <a:prstGeom prst="rect">
            <a:avLst/>
          </a:prstGeom>
          <a:noFill/>
        </p:spPr>
        <p:txBody>
          <a:bodyPr wrap="square" rtlCol="0">
            <a:spAutoFit/>
          </a:bodyPr>
          <a:lstStyle/>
          <a:p>
            <a:pPr algn="ctr"/>
            <a:r>
              <a:rPr lang="en-US" sz="1200" dirty="0"/>
              <a:t>Tx1</a:t>
            </a:r>
          </a:p>
        </p:txBody>
      </p:sp>
      <p:sp>
        <p:nvSpPr>
          <p:cNvPr id="137" name="TextBox 136">
            <a:extLst>
              <a:ext uri="{FF2B5EF4-FFF2-40B4-BE49-F238E27FC236}">
                <a16:creationId xmlns:a16="http://schemas.microsoft.com/office/drawing/2014/main" id="{EBFD0D86-50C2-0145-8BF3-608577357E70}"/>
              </a:ext>
            </a:extLst>
          </p:cNvPr>
          <p:cNvSpPr txBox="1"/>
          <p:nvPr/>
        </p:nvSpPr>
        <p:spPr>
          <a:xfrm>
            <a:off x="8812266" y="1399095"/>
            <a:ext cx="399148" cy="276999"/>
          </a:xfrm>
          <a:prstGeom prst="rect">
            <a:avLst/>
          </a:prstGeom>
          <a:noFill/>
        </p:spPr>
        <p:txBody>
          <a:bodyPr wrap="none" rtlCol="0">
            <a:spAutoFit/>
          </a:bodyPr>
          <a:lstStyle/>
          <a:p>
            <a:pPr algn="ctr"/>
            <a:r>
              <a:rPr lang="en-US" sz="1200" dirty="0"/>
              <a:t>Tx1</a:t>
            </a:r>
          </a:p>
        </p:txBody>
      </p:sp>
      <p:sp>
        <p:nvSpPr>
          <p:cNvPr id="138" name="TextBox 137">
            <a:extLst>
              <a:ext uri="{FF2B5EF4-FFF2-40B4-BE49-F238E27FC236}">
                <a16:creationId xmlns:a16="http://schemas.microsoft.com/office/drawing/2014/main" id="{9EA32693-0FFE-FF4E-899A-ECFE63AE2166}"/>
              </a:ext>
            </a:extLst>
          </p:cNvPr>
          <p:cNvSpPr txBox="1"/>
          <p:nvPr/>
        </p:nvSpPr>
        <p:spPr>
          <a:xfrm>
            <a:off x="8992798" y="1405461"/>
            <a:ext cx="662624" cy="276999"/>
          </a:xfrm>
          <a:prstGeom prst="rect">
            <a:avLst/>
          </a:prstGeom>
          <a:noFill/>
        </p:spPr>
        <p:txBody>
          <a:bodyPr wrap="square" rtlCol="0">
            <a:spAutoFit/>
          </a:bodyPr>
          <a:lstStyle/>
          <a:p>
            <a:pPr algn="ctr"/>
            <a:r>
              <a:rPr lang="en-US" sz="1200" dirty="0"/>
              <a:t>Rx1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780637"/>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(6)</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4938267" y="579658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188867" y="577780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3" name="TextBox 182">
            <a:extLst>
              <a:ext uri="{FF2B5EF4-FFF2-40B4-BE49-F238E27FC236}">
                <a16:creationId xmlns:a16="http://schemas.microsoft.com/office/drawing/2014/main" id="{32BF7844-9A33-EC45-93FC-343924B71D55}"/>
              </a:ext>
            </a:extLst>
          </p:cNvPr>
          <p:cNvSpPr txBox="1"/>
          <p:nvPr/>
        </p:nvSpPr>
        <p:spPr>
          <a:xfrm>
            <a:off x="3097251" y="5802192"/>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565599" y="580219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840583" y="578341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1" name="TextBox 190">
            <a:extLst>
              <a:ext uri="{FF2B5EF4-FFF2-40B4-BE49-F238E27FC236}">
                <a16:creationId xmlns:a16="http://schemas.microsoft.com/office/drawing/2014/main" id="{9DD970B9-A440-E544-8D83-FD1206E56CC4}"/>
              </a:ext>
            </a:extLst>
          </p:cNvPr>
          <p:cNvSpPr txBox="1"/>
          <p:nvPr/>
        </p:nvSpPr>
        <p:spPr>
          <a:xfrm>
            <a:off x="4358743" y="5789508"/>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404173"/>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a:solidFill>
                  <a:schemeClr val="bg1"/>
                </a:solidFill>
              </a:rPr>
              <a:t>792A v4</a:t>
            </a:r>
            <a:endParaRPr lang="en-US" sz="1400" dirty="0">
              <a:solidFill>
                <a:schemeClr val="bg1"/>
              </a:solidFill>
            </a:endParaRPr>
          </a:p>
        </p:txBody>
      </p:sp>
      <p:sp>
        <p:nvSpPr>
          <p:cNvPr id="268" name="Rounded Rectangle 267">
            <a:extLst>
              <a:ext uri="{FF2B5EF4-FFF2-40B4-BE49-F238E27FC236}">
                <a16:creationId xmlns:a16="http://schemas.microsoft.com/office/drawing/2014/main" id="{14B5B1E3-15C6-374A-B30F-71902A8F2870}"/>
              </a:ext>
            </a:extLst>
          </p:cNvPr>
          <p:cNvSpPr/>
          <p:nvPr/>
        </p:nvSpPr>
        <p:spPr>
          <a:xfrm>
            <a:off x="9697480"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9" name="Rounded Rectangle 268">
            <a:extLst>
              <a:ext uri="{FF2B5EF4-FFF2-40B4-BE49-F238E27FC236}">
                <a16:creationId xmlns:a16="http://schemas.microsoft.com/office/drawing/2014/main" id="{5D2C7EE3-6CEF-E743-B6F7-87F03AF1B793}"/>
              </a:ext>
            </a:extLst>
          </p:cNvPr>
          <p:cNvSpPr/>
          <p:nvPr/>
        </p:nvSpPr>
        <p:spPr>
          <a:xfrm>
            <a:off x="10681314"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4" name="TextBox 273">
            <a:extLst>
              <a:ext uri="{FF2B5EF4-FFF2-40B4-BE49-F238E27FC236}">
                <a16:creationId xmlns:a16="http://schemas.microsoft.com/office/drawing/2014/main" id="{1361DBFF-85A8-434F-95E0-4C49E32C2AC4}"/>
              </a:ext>
            </a:extLst>
          </p:cNvPr>
          <p:cNvSpPr txBox="1"/>
          <p:nvPr/>
        </p:nvSpPr>
        <p:spPr>
          <a:xfrm>
            <a:off x="9728220" y="5742548"/>
            <a:ext cx="413895" cy="276999"/>
          </a:xfrm>
          <a:prstGeom prst="rect">
            <a:avLst/>
          </a:prstGeom>
          <a:noFill/>
        </p:spPr>
        <p:txBody>
          <a:bodyPr wrap="none" rtlCol="0">
            <a:spAutoFit/>
          </a:bodyPr>
          <a:lstStyle/>
          <a:p>
            <a:pPr algn="ctr"/>
            <a:r>
              <a:rPr lang="en-US" sz="1200" dirty="0"/>
              <a:t>Rx1</a:t>
            </a:r>
          </a:p>
        </p:txBody>
      </p:sp>
      <p:sp>
        <p:nvSpPr>
          <p:cNvPr id="275" name="TextBox 274">
            <a:extLst>
              <a:ext uri="{FF2B5EF4-FFF2-40B4-BE49-F238E27FC236}">
                <a16:creationId xmlns:a16="http://schemas.microsoft.com/office/drawing/2014/main" id="{CACCCB8D-50DC-F842-BDB8-4BF78D76A135}"/>
              </a:ext>
            </a:extLst>
          </p:cNvPr>
          <p:cNvSpPr txBox="1"/>
          <p:nvPr/>
        </p:nvSpPr>
        <p:spPr>
          <a:xfrm>
            <a:off x="9990085" y="5735960"/>
            <a:ext cx="593305" cy="276999"/>
          </a:xfrm>
          <a:prstGeom prst="rect">
            <a:avLst/>
          </a:prstGeom>
          <a:noFill/>
        </p:spPr>
        <p:txBody>
          <a:bodyPr wrap="square" rtlCol="0">
            <a:spAutoFit/>
          </a:bodyPr>
          <a:lstStyle/>
          <a:p>
            <a:pPr algn="ctr"/>
            <a:r>
              <a:rPr lang="en-US" sz="1200" dirty="0"/>
              <a:t>Tx1</a:t>
            </a:r>
          </a:p>
        </p:txBody>
      </p:sp>
      <p:sp>
        <p:nvSpPr>
          <p:cNvPr id="280" name="TextBox 279">
            <a:extLst>
              <a:ext uri="{FF2B5EF4-FFF2-40B4-BE49-F238E27FC236}">
                <a16:creationId xmlns:a16="http://schemas.microsoft.com/office/drawing/2014/main" id="{8E8D61C0-8F1D-CE4D-AB8D-E0F13706C1E5}"/>
              </a:ext>
            </a:extLst>
          </p:cNvPr>
          <p:cNvSpPr txBox="1"/>
          <p:nvPr/>
        </p:nvSpPr>
        <p:spPr>
          <a:xfrm>
            <a:off x="10686918" y="5748644"/>
            <a:ext cx="413895" cy="276999"/>
          </a:xfrm>
          <a:prstGeom prst="rect">
            <a:avLst/>
          </a:prstGeom>
          <a:noFill/>
        </p:spPr>
        <p:txBody>
          <a:bodyPr wrap="none" rtlCol="0">
            <a:spAutoFit/>
          </a:bodyPr>
          <a:lstStyle/>
          <a:p>
            <a:pPr algn="ctr"/>
            <a:r>
              <a:rPr lang="en-US" sz="1200" dirty="0"/>
              <a:t>Rx2</a:t>
            </a:r>
          </a:p>
        </p:txBody>
      </p:sp>
      <p:sp>
        <p:nvSpPr>
          <p:cNvPr id="281" name="TextBox 280">
            <a:extLst>
              <a:ext uri="{FF2B5EF4-FFF2-40B4-BE49-F238E27FC236}">
                <a16:creationId xmlns:a16="http://schemas.microsoft.com/office/drawing/2014/main" id="{0F5FB6A3-E288-734D-AEA6-21BA618FD2EC}"/>
              </a:ext>
            </a:extLst>
          </p:cNvPr>
          <p:cNvSpPr txBox="1"/>
          <p:nvPr/>
        </p:nvSpPr>
        <p:spPr>
          <a:xfrm>
            <a:off x="10887439" y="5742056"/>
            <a:ext cx="593305" cy="276999"/>
          </a:xfrm>
          <a:prstGeom prst="rect">
            <a:avLst/>
          </a:prstGeom>
          <a:noFill/>
        </p:spPr>
        <p:txBody>
          <a:bodyPr wrap="square" rtlCol="0">
            <a:spAutoFit/>
          </a:bodyPr>
          <a:lstStyle/>
          <a:p>
            <a:pPr algn="ctr"/>
            <a:r>
              <a:rPr lang="en-US" sz="1200" dirty="0"/>
              <a:t>Tx2</a:t>
            </a:r>
          </a:p>
        </p:txBody>
      </p:sp>
      <p:sp>
        <p:nvSpPr>
          <p:cNvPr id="2" name="TextBox 1">
            <a:extLst>
              <a:ext uri="{FF2B5EF4-FFF2-40B4-BE49-F238E27FC236}">
                <a16:creationId xmlns:a16="http://schemas.microsoft.com/office/drawing/2014/main" id="{A8447578-4B0A-134C-B96E-10E176CDB314}"/>
              </a:ext>
            </a:extLst>
          </p:cNvPr>
          <p:cNvSpPr txBox="1"/>
          <p:nvPr/>
        </p:nvSpPr>
        <p:spPr>
          <a:xfrm>
            <a:off x="8774955" y="5974087"/>
            <a:ext cx="779742" cy="261610"/>
          </a:xfrm>
          <a:prstGeom prst="rect">
            <a:avLst/>
          </a:prstGeom>
          <a:noFill/>
        </p:spPr>
        <p:txBody>
          <a:bodyPr wrap="square" rtlCol="0">
            <a:spAutoFit/>
          </a:bodyPr>
          <a:lstStyle/>
          <a:p>
            <a:pPr algn="ctr"/>
            <a:r>
              <a:rPr lang="en-US" sz="1100" dirty="0"/>
              <a:t>ExRad1</a:t>
            </a:r>
          </a:p>
        </p:txBody>
      </p:sp>
      <p:sp>
        <p:nvSpPr>
          <p:cNvPr id="156" name="TextBox 155">
            <a:extLst>
              <a:ext uri="{FF2B5EF4-FFF2-40B4-BE49-F238E27FC236}">
                <a16:creationId xmlns:a16="http://schemas.microsoft.com/office/drawing/2014/main" id="{FC41FB5B-4EE5-1F4E-AB25-1FE2B2715C76}"/>
              </a:ext>
            </a:extLst>
          </p:cNvPr>
          <p:cNvSpPr txBox="1"/>
          <p:nvPr/>
        </p:nvSpPr>
        <p:spPr>
          <a:xfrm>
            <a:off x="9701045" y="5958080"/>
            <a:ext cx="827548" cy="307777"/>
          </a:xfrm>
          <a:prstGeom prst="rect">
            <a:avLst/>
          </a:prstGeom>
          <a:noFill/>
        </p:spPr>
        <p:txBody>
          <a:bodyPr wrap="square" rtlCol="0">
            <a:spAutoFit/>
          </a:bodyPr>
          <a:lstStyle/>
          <a:p>
            <a:r>
              <a:rPr lang="en-US" sz="1400" dirty="0" err="1"/>
              <a:t>TxMan</a:t>
            </a:r>
            <a:endParaRPr lang="en-US" sz="1400" dirty="0"/>
          </a:p>
        </p:txBody>
      </p:sp>
      <p:sp>
        <p:nvSpPr>
          <p:cNvPr id="157" name="TextBox 156">
            <a:extLst>
              <a:ext uri="{FF2B5EF4-FFF2-40B4-BE49-F238E27FC236}">
                <a16:creationId xmlns:a16="http://schemas.microsoft.com/office/drawing/2014/main" id="{F15C8586-DAB2-1D43-A2AF-DDE83913A64E}"/>
              </a:ext>
            </a:extLst>
          </p:cNvPr>
          <p:cNvSpPr txBox="1"/>
          <p:nvPr/>
        </p:nvSpPr>
        <p:spPr>
          <a:xfrm>
            <a:off x="10612090" y="5936428"/>
            <a:ext cx="880553" cy="307777"/>
          </a:xfrm>
          <a:prstGeom prst="rect">
            <a:avLst/>
          </a:prstGeom>
          <a:noFill/>
        </p:spPr>
        <p:txBody>
          <a:bodyPr wrap="square" rtlCol="0">
            <a:spAutoFit/>
          </a:bodyPr>
          <a:lstStyle/>
          <a:p>
            <a:r>
              <a:rPr lang="en-US" sz="1400" dirty="0" err="1"/>
              <a:t>RxMan</a:t>
            </a:r>
            <a:endParaRPr lang="en-US" sz="1400" dirty="0"/>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sp>
        <p:nvSpPr>
          <p:cNvPr id="169" name="Rectangle 168">
            <a:extLst>
              <a:ext uri="{FF2B5EF4-FFF2-40B4-BE49-F238E27FC236}">
                <a16:creationId xmlns:a16="http://schemas.microsoft.com/office/drawing/2014/main" id="{901FA9A1-3FA2-3546-83F0-13A18CBD77F7}"/>
              </a:ext>
            </a:extLst>
          </p:cNvPr>
          <p:cNvSpPr/>
          <p:nvPr/>
        </p:nvSpPr>
        <p:spPr>
          <a:xfrm>
            <a:off x="195340" y="4284200"/>
            <a:ext cx="11870302" cy="42360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2" name="TextBox 171">
            <a:extLst>
              <a:ext uri="{FF2B5EF4-FFF2-40B4-BE49-F238E27FC236}">
                <a16:creationId xmlns:a16="http://schemas.microsoft.com/office/drawing/2014/main" id="{0C95F8FE-97DF-A64C-B975-BBDA1E338680}"/>
              </a:ext>
            </a:extLst>
          </p:cNvPr>
          <p:cNvSpPr txBox="1"/>
          <p:nvPr/>
        </p:nvSpPr>
        <p:spPr>
          <a:xfrm>
            <a:off x="5056890" y="4347065"/>
            <a:ext cx="1436291" cy="276999"/>
          </a:xfrm>
          <a:prstGeom prst="rect">
            <a:avLst/>
          </a:prstGeom>
          <a:solidFill>
            <a:schemeClr val="tx1"/>
          </a:solidFill>
          <a:ln>
            <a:noFill/>
          </a:ln>
        </p:spPr>
        <p:txBody>
          <a:bodyPr wrap="none" rtlCol="0">
            <a:spAutoFit/>
          </a:bodyPr>
          <a:lstStyle/>
          <a:p>
            <a:pPr algn="ctr"/>
            <a:r>
              <a:rPr lang="en-US" sz="1200" dirty="0">
                <a:solidFill>
                  <a:schemeClr val="bg1"/>
                </a:solidFill>
              </a:rPr>
              <a:t>Modem Patch Panel</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23723" y="1768369"/>
            <a:ext cx="0" cy="319727"/>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901FA9A1-3FA2-3546-83F0-13A18CBD77F7}"/>
              </a:ext>
            </a:extLst>
          </p:cNvPr>
          <p:cNvSpPr/>
          <p:nvPr/>
        </p:nvSpPr>
        <p:spPr>
          <a:xfrm>
            <a:off x="148742" y="3143008"/>
            <a:ext cx="11870302" cy="28569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179859"/>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sp>
        <p:nvSpPr>
          <p:cNvPr id="5" name="TextBox 4"/>
          <p:cNvSpPr txBox="1"/>
          <p:nvPr/>
        </p:nvSpPr>
        <p:spPr>
          <a:xfrm>
            <a:off x="5867618" y="3648294"/>
            <a:ext cx="559769" cy="369332"/>
          </a:xfrm>
          <a:prstGeom prst="rect">
            <a:avLst/>
          </a:prstGeom>
          <a:solidFill>
            <a:schemeClr val="bg1"/>
          </a:solidFill>
        </p:spPr>
        <p:txBody>
          <a:bodyPr wrap="none" rtlCol="0">
            <a:spAutoFit/>
          </a:bodyPr>
          <a:lstStyle/>
          <a:p>
            <a:r>
              <a:rPr lang="de-DE"/>
              <a:t>(24)</a:t>
            </a:r>
            <a:endParaRPr lang="en-US" dirty="0"/>
          </a:p>
        </p:txBody>
      </p:sp>
      <p:sp>
        <p:nvSpPr>
          <p:cNvPr id="251" name="TextBox 250"/>
          <p:cNvSpPr txBox="1"/>
          <p:nvPr/>
        </p:nvSpPr>
        <p:spPr>
          <a:xfrm>
            <a:off x="2103176" y="1770758"/>
            <a:ext cx="2589363" cy="369332"/>
          </a:xfrm>
          <a:prstGeom prst="rect">
            <a:avLst/>
          </a:prstGeom>
          <a:noFill/>
        </p:spPr>
        <p:txBody>
          <a:bodyPr wrap="none" rtlCol="0">
            <a:spAutoFit/>
          </a:bodyPr>
          <a:lstStyle/>
          <a:p>
            <a:r>
              <a:rPr lang="de-DE" dirty="0"/>
              <a:t>Supplier </a:t>
            </a:r>
            <a:r>
              <a:rPr lang="de-DE" dirty="0" err="1"/>
              <a:t>Antenna</a:t>
            </a:r>
            <a:r>
              <a:rPr lang="de-DE" dirty="0"/>
              <a:t> </a:t>
            </a:r>
            <a:r>
              <a:rPr lang="de-DE" dirty="0" err="1"/>
              <a:t>harness</a:t>
            </a:r>
            <a:endParaRPr lang="en-US" dirty="0"/>
          </a:p>
        </p:txBody>
      </p:sp>
      <p:sp>
        <p:nvSpPr>
          <p:cNvPr id="252" name="TextBox 251"/>
          <p:cNvSpPr txBox="1"/>
          <p:nvPr/>
        </p:nvSpPr>
        <p:spPr>
          <a:xfrm>
            <a:off x="7066745" y="4755303"/>
            <a:ext cx="2533066" cy="369332"/>
          </a:xfrm>
          <a:prstGeom prst="rect">
            <a:avLst/>
          </a:prstGeom>
          <a:noFill/>
        </p:spPr>
        <p:txBody>
          <a:bodyPr wrap="none" rtlCol="0">
            <a:spAutoFit/>
          </a:bodyPr>
          <a:lstStyle/>
          <a:p>
            <a:r>
              <a:rPr lang="de-DE" dirty="0"/>
              <a:t>Supplier Modem </a:t>
            </a:r>
            <a:r>
              <a:rPr lang="de-DE" dirty="0" err="1"/>
              <a:t>harness</a:t>
            </a:r>
            <a:endParaRPr lang="en-US" dirty="0"/>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852346" y="1789308"/>
            <a:ext cx="0" cy="1323285"/>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2" y="2073066"/>
            <a:ext cx="7851150"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578203"/>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1006704"/>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256" name="TextBox 255">
            <a:extLst>
              <a:ext uri="{FF2B5EF4-FFF2-40B4-BE49-F238E27FC236}">
                <a16:creationId xmlns:a16="http://schemas.microsoft.com/office/drawing/2014/main" id="{2C78A21C-2E51-8140-8472-E7B9A7E1FF28}"/>
              </a:ext>
            </a:extLst>
          </p:cNvPr>
          <p:cNvSpPr txBox="1"/>
          <p:nvPr/>
        </p:nvSpPr>
        <p:spPr>
          <a:xfrm>
            <a:off x="5253575" y="1155800"/>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57" name="TextBox 256">
            <a:extLst>
              <a:ext uri="{FF2B5EF4-FFF2-40B4-BE49-F238E27FC236}">
                <a16:creationId xmlns:a16="http://schemas.microsoft.com/office/drawing/2014/main" id="{6C1AA981-FDDF-E74F-9CE2-F3A089693DE8}"/>
              </a:ext>
            </a:extLst>
          </p:cNvPr>
          <p:cNvSpPr txBox="1"/>
          <p:nvPr/>
        </p:nvSpPr>
        <p:spPr>
          <a:xfrm>
            <a:off x="6669885" y="1086179"/>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de-DE" sz="1400" dirty="0">
                <a:solidFill>
                  <a:schemeClr val="bg1"/>
                </a:solidFill>
              </a:rPr>
              <a:t>2x </a:t>
            </a:r>
            <a:r>
              <a:rPr lang="de-DE" sz="1400" dirty="0" err="1">
                <a:solidFill>
                  <a:schemeClr val="bg1"/>
                </a:solidFill>
              </a:rPr>
              <a:t>Eth</a:t>
            </a:r>
            <a:endParaRPr lang="en-US" sz="1400" dirty="0">
              <a:solidFill>
                <a:schemeClr val="bg1"/>
              </a:solidFill>
            </a:endParaRPr>
          </a:p>
        </p:txBody>
      </p:sp>
      <p:cxnSp>
        <p:nvCxnSpPr>
          <p:cNvPr id="258" name="Straight Arrow Connector 257">
            <a:extLst>
              <a:ext uri="{FF2B5EF4-FFF2-40B4-BE49-F238E27FC236}">
                <a16:creationId xmlns:a16="http://schemas.microsoft.com/office/drawing/2014/main" id="{9FEA188B-631F-2F46-9903-C653EF162A8A}"/>
              </a:ext>
            </a:extLst>
          </p:cNvPr>
          <p:cNvCxnSpPr>
            <a:cxnSpLocks/>
          </p:cNvCxnSpPr>
          <p:nvPr/>
        </p:nvCxnSpPr>
        <p:spPr>
          <a:xfrm flipV="1">
            <a:off x="9656303" y="1819724"/>
            <a:ext cx="0" cy="268372"/>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3586264" y="3631090"/>
            <a:ext cx="2076402" cy="369332"/>
          </a:xfrm>
          <a:prstGeom prst="rect">
            <a:avLst/>
          </a:prstGeom>
          <a:solidFill>
            <a:schemeClr val="bg1"/>
          </a:solidFill>
        </p:spPr>
        <p:txBody>
          <a:bodyPr wrap="none" rtlCol="0">
            <a:spAutoFit/>
          </a:bodyPr>
          <a:lstStyle/>
          <a:p>
            <a:r>
              <a:rPr lang="de-DE" dirty="0" err="1"/>
              <a:t>Aircraft</a:t>
            </a:r>
            <a:r>
              <a:rPr lang="de-DE" dirty="0"/>
              <a:t> </a:t>
            </a:r>
            <a:r>
              <a:rPr lang="de-DE" dirty="0" err="1"/>
              <a:t>provisioning</a:t>
            </a:r>
            <a:endParaRPr lang="en-US" dirty="0"/>
          </a:p>
        </p:txBody>
      </p: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5213941"/>
            <a:ext cx="0" cy="354493"/>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61" name="TextBox 260"/>
          <p:cNvSpPr txBox="1"/>
          <p:nvPr/>
        </p:nvSpPr>
        <p:spPr>
          <a:xfrm>
            <a:off x="5897316" y="2717503"/>
            <a:ext cx="559769" cy="369332"/>
          </a:xfrm>
          <a:prstGeom prst="rect">
            <a:avLst/>
          </a:prstGeom>
          <a:solidFill>
            <a:schemeClr val="bg1"/>
          </a:solidFill>
        </p:spPr>
        <p:txBody>
          <a:bodyPr wrap="none" rtlCol="0">
            <a:spAutoFit/>
          </a:bodyPr>
          <a:lstStyle/>
          <a:p>
            <a:r>
              <a:rPr lang="de-DE"/>
              <a:t>(24)</a:t>
            </a:r>
            <a:endParaRPr lang="en-US" dirty="0"/>
          </a:p>
        </p:txBody>
      </p:sp>
      <p:cxnSp>
        <p:nvCxnSpPr>
          <p:cNvPr id="263" name="Straight Arrow Connector 262">
            <a:extLst>
              <a:ext uri="{FF2B5EF4-FFF2-40B4-BE49-F238E27FC236}">
                <a16:creationId xmlns:a16="http://schemas.microsoft.com/office/drawing/2014/main" id="{9FEA188B-631F-2F46-9903-C653EF162A8A}"/>
              </a:ext>
            </a:extLst>
          </p:cNvPr>
          <p:cNvCxnSpPr>
            <a:cxnSpLocks/>
          </p:cNvCxnSpPr>
          <p:nvPr/>
        </p:nvCxnSpPr>
        <p:spPr>
          <a:xfrm flipV="1">
            <a:off x="4382721" y="5201587"/>
            <a:ext cx="0" cy="354493"/>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52346" y="3456858"/>
            <a:ext cx="0" cy="827343"/>
          </a:xfrm>
          <a:prstGeom prst="straightConnector1">
            <a:avLst/>
          </a:prstGeom>
          <a:ln w="38100">
            <a:solidFill>
              <a:schemeClr val="accent6">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9FEA188B-631F-2F46-9903-C653EF162A8A}"/>
              </a:ext>
            </a:extLst>
          </p:cNvPr>
          <p:cNvCxnSpPr>
            <a:cxnSpLocks/>
          </p:cNvCxnSpPr>
          <p:nvPr/>
        </p:nvCxnSpPr>
        <p:spPr>
          <a:xfrm flipV="1">
            <a:off x="9187816" y="5201587"/>
            <a:ext cx="0" cy="354493"/>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285" name="Straight Arrow Connector 284">
            <a:extLst>
              <a:ext uri="{FF2B5EF4-FFF2-40B4-BE49-F238E27FC236}">
                <a16:creationId xmlns:a16="http://schemas.microsoft.com/office/drawing/2014/main" id="{9FEA188B-631F-2F46-9903-C653EF162A8A}"/>
              </a:ext>
            </a:extLst>
          </p:cNvPr>
          <p:cNvCxnSpPr>
            <a:cxnSpLocks/>
          </p:cNvCxnSpPr>
          <p:nvPr/>
        </p:nvCxnSpPr>
        <p:spPr>
          <a:xfrm flipV="1">
            <a:off x="5852346" y="4707807"/>
            <a:ext cx="0" cy="506134"/>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286" name="Straight Arrow Connector 285">
            <a:extLst>
              <a:ext uri="{FF2B5EF4-FFF2-40B4-BE49-F238E27FC236}">
                <a16:creationId xmlns:a16="http://schemas.microsoft.com/office/drawing/2014/main" id="{9FEA188B-631F-2F46-9903-C653EF162A8A}"/>
              </a:ext>
            </a:extLst>
          </p:cNvPr>
          <p:cNvCxnSpPr>
            <a:cxnSpLocks/>
          </p:cNvCxnSpPr>
          <p:nvPr/>
        </p:nvCxnSpPr>
        <p:spPr>
          <a:xfrm flipH="1">
            <a:off x="1474490" y="5201587"/>
            <a:ext cx="7736924"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315" name="TextBox 314"/>
          <p:cNvSpPr txBox="1"/>
          <p:nvPr/>
        </p:nvSpPr>
        <p:spPr>
          <a:xfrm>
            <a:off x="5873534" y="4771648"/>
            <a:ext cx="559769" cy="369332"/>
          </a:xfrm>
          <a:prstGeom prst="rect">
            <a:avLst/>
          </a:prstGeom>
          <a:noFill/>
        </p:spPr>
        <p:txBody>
          <a:bodyPr wrap="none" rtlCol="0">
            <a:spAutoFit/>
          </a:bodyPr>
          <a:lstStyle/>
          <a:p>
            <a:r>
              <a:rPr lang="de-DE"/>
              <a:t>(24)</a:t>
            </a:r>
            <a:endParaRPr lang="en-US" dirty="0"/>
          </a:p>
        </p:txBody>
      </p:sp>
      <p:sp>
        <p:nvSpPr>
          <p:cNvPr id="316" name="TextBox 315"/>
          <p:cNvSpPr txBox="1"/>
          <p:nvPr/>
        </p:nvSpPr>
        <p:spPr>
          <a:xfrm>
            <a:off x="9152422" y="5133698"/>
            <a:ext cx="559769" cy="369332"/>
          </a:xfrm>
          <a:prstGeom prst="rect">
            <a:avLst/>
          </a:prstGeom>
          <a:noFill/>
        </p:spPr>
        <p:txBody>
          <a:bodyPr wrap="none" rtlCol="0">
            <a:spAutoFit/>
          </a:bodyPr>
          <a:lstStyle/>
          <a:p>
            <a:r>
              <a:rPr lang="de-DE"/>
              <a:t>(12)</a:t>
            </a:r>
            <a:endParaRPr lang="en-US" dirty="0"/>
          </a:p>
        </p:txBody>
      </p:sp>
      <p:sp>
        <p:nvSpPr>
          <p:cNvPr id="317" name="TextBox 316"/>
          <p:cNvSpPr txBox="1"/>
          <p:nvPr/>
        </p:nvSpPr>
        <p:spPr>
          <a:xfrm>
            <a:off x="4326763" y="5208793"/>
            <a:ext cx="442750" cy="369332"/>
          </a:xfrm>
          <a:prstGeom prst="rect">
            <a:avLst/>
          </a:prstGeom>
          <a:noFill/>
        </p:spPr>
        <p:txBody>
          <a:bodyPr wrap="none" rtlCol="0">
            <a:spAutoFit/>
          </a:bodyPr>
          <a:lstStyle/>
          <a:p>
            <a:r>
              <a:rPr lang="de-DE" dirty="0"/>
              <a:t>(6)</a:t>
            </a:r>
            <a:endParaRPr lang="en-US" dirty="0"/>
          </a:p>
        </p:txBody>
      </p:sp>
      <p:sp>
        <p:nvSpPr>
          <p:cNvPr id="318" name="TextBox 317"/>
          <p:cNvSpPr txBox="1"/>
          <p:nvPr/>
        </p:nvSpPr>
        <p:spPr>
          <a:xfrm>
            <a:off x="997678" y="5237706"/>
            <a:ext cx="442750" cy="369332"/>
          </a:xfrm>
          <a:prstGeom prst="rect">
            <a:avLst/>
          </a:prstGeom>
          <a:noFill/>
        </p:spPr>
        <p:txBody>
          <a:bodyPr wrap="none" rtlCol="0">
            <a:spAutoFit/>
          </a:bodyPr>
          <a:lstStyle/>
          <a:p>
            <a:r>
              <a:rPr lang="de-DE" dirty="0"/>
              <a:t>(6)</a:t>
            </a:r>
            <a:endParaRPr lang="en-US" dirty="0"/>
          </a:p>
        </p:txBody>
      </p:sp>
      <p:sp>
        <p:nvSpPr>
          <p:cNvPr id="319" name="TextBox 318"/>
          <p:cNvSpPr txBox="1"/>
          <p:nvPr/>
        </p:nvSpPr>
        <p:spPr>
          <a:xfrm>
            <a:off x="1151120" y="1776195"/>
            <a:ext cx="559769" cy="369332"/>
          </a:xfrm>
          <a:prstGeom prst="rect">
            <a:avLst/>
          </a:prstGeom>
          <a:noFill/>
        </p:spPr>
        <p:txBody>
          <a:bodyPr wrap="none" rtlCol="0">
            <a:spAutoFit/>
          </a:bodyPr>
          <a:lstStyle/>
          <a:p>
            <a:r>
              <a:rPr lang="de-DE" dirty="0"/>
              <a:t>(14)</a:t>
            </a:r>
            <a:endParaRPr lang="en-US" dirty="0"/>
          </a:p>
        </p:txBody>
      </p:sp>
      <p:sp>
        <p:nvSpPr>
          <p:cNvPr id="320" name="TextBox 319"/>
          <p:cNvSpPr txBox="1"/>
          <p:nvPr/>
        </p:nvSpPr>
        <p:spPr>
          <a:xfrm>
            <a:off x="5439075" y="1700619"/>
            <a:ext cx="442750" cy="369332"/>
          </a:xfrm>
          <a:prstGeom prst="rect">
            <a:avLst/>
          </a:prstGeom>
          <a:noFill/>
        </p:spPr>
        <p:txBody>
          <a:bodyPr wrap="none" rtlCol="0">
            <a:spAutoFit/>
          </a:bodyPr>
          <a:lstStyle/>
          <a:p>
            <a:r>
              <a:rPr lang="de-DE" dirty="0"/>
              <a:t>(8)</a:t>
            </a:r>
            <a:endParaRPr lang="en-US" dirty="0"/>
          </a:p>
        </p:txBody>
      </p:sp>
      <p:sp>
        <p:nvSpPr>
          <p:cNvPr id="321" name="TextBox 320"/>
          <p:cNvSpPr txBox="1"/>
          <p:nvPr/>
        </p:nvSpPr>
        <p:spPr>
          <a:xfrm>
            <a:off x="9685931" y="1774812"/>
            <a:ext cx="442750" cy="369332"/>
          </a:xfrm>
          <a:prstGeom prst="rect">
            <a:avLst/>
          </a:prstGeom>
          <a:noFill/>
        </p:spPr>
        <p:txBody>
          <a:bodyPr wrap="none" rtlCol="0">
            <a:spAutoFit/>
          </a:bodyPr>
          <a:lstStyle/>
          <a:p>
            <a:r>
              <a:rPr lang="de-DE" dirty="0"/>
              <a:t>(2)</a:t>
            </a:r>
            <a:endParaRPr lang="en-US" dirty="0"/>
          </a:p>
        </p:txBody>
      </p:sp>
      <p:sp>
        <p:nvSpPr>
          <p:cNvPr id="3" name="Rounded Rectangle 2">
            <a:extLst>
              <a:ext uri="{FF2B5EF4-FFF2-40B4-BE49-F238E27FC236}">
                <a16:creationId xmlns:a16="http://schemas.microsoft.com/office/drawing/2014/main" id="{0EE7BD8D-15D3-0743-9897-DAE568192C67}"/>
              </a:ext>
            </a:extLst>
          </p:cNvPr>
          <p:cNvSpPr/>
          <p:nvPr/>
        </p:nvSpPr>
        <p:spPr>
          <a:xfrm>
            <a:off x="195340" y="2281105"/>
            <a:ext cx="11934770"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 name="Rectangle 3">
            <a:extLst>
              <a:ext uri="{FF2B5EF4-FFF2-40B4-BE49-F238E27FC236}">
                <a16:creationId xmlns:a16="http://schemas.microsoft.com/office/drawing/2014/main" id="{5B91C965-6630-CD4A-AC5F-A2F6750B6C9B}"/>
              </a:ext>
            </a:extLst>
          </p:cNvPr>
          <p:cNvSpPr/>
          <p:nvPr/>
        </p:nvSpPr>
        <p:spPr>
          <a:xfrm>
            <a:off x="4014829" y="2352011"/>
            <a:ext cx="3704965" cy="281430"/>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24  </a:t>
            </a:r>
            <a:r>
              <a:rPr lang="en-US" sz="1400" dirty="0"/>
              <a:t>fiber pass through</a:t>
            </a:r>
          </a:p>
        </p:txBody>
      </p:sp>
    </p:spTree>
    <p:extLst>
      <p:ext uri="{BB962C8B-B14F-4D97-AF65-F5344CB8AC3E}">
        <p14:creationId xmlns:p14="http://schemas.microsoft.com/office/powerpoint/2010/main" val="170148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849380" y="3306380"/>
            <a:ext cx="2121602" cy="976573"/>
          </a:xfrm>
          <a:prstGeom prst="ellipse">
            <a:avLst/>
          </a:prstGeom>
          <a:gradFill flip="none" rotWithShape="1">
            <a:gsLst>
              <a:gs pos="0">
                <a:schemeClr val="accent1">
                  <a:tint val="66000"/>
                  <a:satMod val="160000"/>
                </a:schemeClr>
              </a:gs>
              <a:gs pos="69000">
                <a:srgbClr val="DDEAFB"/>
              </a:gs>
              <a:gs pos="10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9FEA188B-631F-2F46-9903-C653EF162A8A}"/>
              </a:ext>
            </a:extLst>
          </p:cNvPr>
          <p:cNvCxnSpPr>
            <a:cxnSpLocks/>
          </p:cNvCxnSpPr>
          <p:nvPr/>
        </p:nvCxnSpPr>
        <p:spPr>
          <a:xfrm flipV="1">
            <a:off x="5822064" y="3456858"/>
            <a:ext cx="0" cy="82734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C57504A-944F-DB4D-A72C-50A098B32279}"/>
              </a:ext>
            </a:extLst>
          </p:cNvPr>
          <p:cNvSpPr/>
          <p:nvPr/>
        </p:nvSpPr>
        <p:spPr>
          <a:xfrm>
            <a:off x="6297613" y="5542273"/>
            <a:ext cx="5832497" cy="115563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79" cy="276999"/>
          </a:xfrm>
          <a:prstGeom prst="rect">
            <a:avLst/>
          </a:prstGeom>
          <a:solidFill>
            <a:schemeClr val="tx1"/>
          </a:solidFill>
          <a:ln>
            <a:noFill/>
          </a:ln>
        </p:spPr>
        <p:txBody>
          <a:bodyPr wrap="none" rtlCol="0">
            <a:spAutoFit/>
          </a:bodyPr>
          <a:lstStyle/>
          <a:p>
            <a:pPr algn="ctr"/>
            <a:r>
              <a:rPr lang="en-US" sz="1200" dirty="0">
                <a:solidFill>
                  <a:schemeClr val="bg1"/>
                </a:solidFill>
              </a:rPr>
              <a:t>AMU 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276999"/>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08533"/>
            <a:ext cx="619079" cy="276999"/>
          </a:xfrm>
          <a:prstGeom prst="rect">
            <a:avLst/>
          </a:prstGeom>
          <a:solidFill>
            <a:schemeClr val="tx1"/>
          </a:solidFill>
          <a:ln>
            <a:noFill/>
          </a:ln>
        </p:spPr>
        <p:txBody>
          <a:bodyPr wrap="none" rtlCol="0">
            <a:spAutoFit/>
          </a:bodyPr>
          <a:lstStyle/>
          <a:p>
            <a:pPr algn="ctr"/>
            <a:r>
              <a:rPr lang="en-US" sz="1200" dirty="0">
                <a:solidFill>
                  <a:schemeClr val="bg1"/>
                </a:solidFill>
              </a:rPr>
              <a:t>AMU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v3</a:t>
            </a:r>
          </a:p>
        </p:txBody>
      </p:sp>
      <p:sp>
        <p:nvSpPr>
          <p:cNvPr id="169" name="Rectangle 168">
            <a:extLst>
              <a:ext uri="{FF2B5EF4-FFF2-40B4-BE49-F238E27FC236}">
                <a16:creationId xmlns:a16="http://schemas.microsoft.com/office/drawing/2014/main" id="{901FA9A1-3FA2-3546-83F0-13A18CBD77F7}"/>
              </a:ext>
            </a:extLst>
          </p:cNvPr>
          <p:cNvSpPr/>
          <p:nvPr/>
        </p:nvSpPr>
        <p:spPr>
          <a:xfrm>
            <a:off x="4769513" y="4284200"/>
            <a:ext cx="2159746" cy="4236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 name="TextBox 4"/>
          <p:cNvSpPr txBox="1"/>
          <p:nvPr/>
        </p:nvSpPr>
        <p:spPr>
          <a:xfrm>
            <a:off x="5961398" y="3323440"/>
            <a:ext cx="1120820" cy="369332"/>
          </a:xfrm>
          <a:prstGeom prst="rect">
            <a:avLst/>
          </a:prstGeom>
          <a:noFill/>
        </p:spPr>
        <p:txBody>
          <a:bodyPr wrap="none" rtlCol="0">
            <a:spAutoFit/>
          </a:bodyPr>
          <a:lstStyle/>
          <a:p>
            <a:r>
              <a:rPr lang="en-US" dirty="0"/>
              <a:t>(24). 2x12</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2498413"/>
            <a:ext cx="0" cy="478119"/>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3856462" y="3394474"/>
            <a:ext cx="1494401" cy="646331"/>
          </a:xfrm>
          <a:prstGeom prst="rect">
            <a:avLst/>
          </a:prstGeom>
          <a:noFill/>
        </p:spPr>
        <p:txBody>
          <a:bodyPr wrap="square" rtlCol="0">
            <a:spAutoFit/>
          </a:bodyPr>
          <a:lstStyle/>
          <a:p>
            <a:r>
              <a:rPr lang="en-US" dirty="0"/>
              <a:t>Aircraft provisioning</a:t>
            </a:r>
          </a:p>
        </p:txBody>
      </p: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263" name="Straight Arrow Connector 262">
            <a:extLst>
              <a:ext uri="{FF2B5EF4-FFF2-40B4-BE49-F238E27FC236}">
                <a16:creationId xmlns:a16="http://schemas.microsoft.com/office/drawing/2014/main" id="{9FEA188B-631F-2F46-9903-C653EF162A8A}"/>
              </a:ext>
            </a:extLst>
          </p:cNvPr>
          <p:cNvCxnSpPr>
            <a:cxnSpLocks/>
          </p:cNvCxnSpPr>
          <p:nvPr/>
        </p:nvCxnSpPr>
        <p:spPr>
          <a:xfrm flipV="1">
            <a:off x="4382721" y="5201587"/>
            <a:ext cx="0" cy="354493"/>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84430" y="3456858"/>
            <a:ext cx="0" cy="82734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85" name="Straight Arrow Connector 284">
            <a:extLst>
              <a:ext uri="{FF2B5EF4-FFF2-40B4-BE49-F238E27FC236}">
                <a16:creationId xmlns:a16="http://schemas.microsoft.com/office/drawing/2014/main" id="{9FEA188B-631F-2F46-9903-C653EF162A8A}"/>
              </a:ext>
            </a:extLst>
          </p:cNvPr>
          <p:cNvCxnSpPr>
            <a:cxnSpLocks/>
          </p:cNvCxnSpPr>
          <p:nvPr/>
        </p:nvCxnSpPr>
        <p:spPr>
          <a:xfrm flipV="1">
            <a:off x="6306371" y="4707807"/>
            <a:ext cx="0" cy="506134"/>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286" name="Straight Arrow Connector 285">
            <a:extLst>
              <a:ext uri="{FF2B5EF4-FFF2-40B4-BE49-F238E27FC236}">
                <a16:creationId xmlns:a16="http://schemas.microsoft.com/office/drawing/2014/main" id="{9FEA188B-631F-2F46-9903-C653EF162A8A}"/>
              </a:ext>
            </a:extLst>
          </p:cNvPr>
          <p:cNvCxnSpPr>
            <a:cxnSpLocks/>
          </p:cNvCxnSpPr>
          <p:nvPr/>
        </p:nvCxnSpPr>
        <p:spPr>
          <a:xfrm flipH="1">
            <a:off x="4399484" y="5201587"/>
            <a:ext cx="1279566" cy="0"/>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1" y="4908160"/>
            <a:ext cx="3530253" cy="0"/>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9FEA188B-631F-2F46-9903-C653EF162A8A}"/>
              </a:ext>
            </a:extLst>
          </p:cNvPr>
          <p:cNvCxnSpPr>
            <a:cxnSpLocks/>
          </p:cNvCxnSpPr>
          <p:nvPr/>
        </p:nvCxnSpPr>
        <p:spPr>
          <a:xfrm flipV="1">
            <a:off x="5004744" y="4707807"/>
            <a:ext cx="0" cy="200353"/>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FEA188B-631F-2F46-9903-C653EF162A8A}"/>
              </a:ext>
            </a:extLst>
          </p:cNvPr>
          <p:cNvCxnSpPr>
            <a:cxnSpLocks/>
          </p:cNvCxnSpPr>
          <p:nvPr/>
        </p:nvCxnSpPr>
        <p:spPr>
          <a:xfrm flipV="1">
            <a:off x="5679050" y="4707807"/>
            <a:ext cx="0" cy="493780"/>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6297613" y="5201587"/>
            <a:ext cx="1325636" cy="0"/>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7616973" y="5201587"/>
            <a:ext cx="0" cy="354493"/>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p:cNvCxnSpPr>
          <p:nvPr/>
        </p:nvCxnSpPr>
        <p:spPr>
          <a:xfrm flipV="1">
            <a:off x="6427387" y="2427232"/>
            <a:ext cx="0" cy="549300"/>
          </a:xfrm>
          <a:prstGeom prst="straightConnector1">
            <a:avLst/>
          </a:prstGeom>
          <a:ln w="38100">
            <a:solidFill>
              <a:srgbClr val="7030A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rot="5400000">
            <a:off x="5785011" y="411119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5102184" y="2938171"/>
            <a:ext cx="1494401" cy="369332"/>
          </a:xfrm>
          <a:prstGeom prst="rect">
            <a:avLst/>
          </a:prstGeom>
          <a:noFill/>
        </p:spPr>
        <p:txBody>
          <a:bodyPr wrap="square" rtlCol="0">
            <a:spAutoFit/>
          </a:bodyPr>
          <a:lstStyle/>
          <a:p>
            <a:r>
              <a:rPr lang="en-US" dirty="0"/>
              <a:t>Space &amp; Stow</a:t>
            </a:r>
          </a:p>
        </p:txBody>
      </p:sp>
      <p:sp>
        <p:nvSpPr>
          <p:cNvPr id="144" name="TextBox 143"/>
          <p:cNvSpPr txBox="1"/>
          <p:nvPr/>
        </p:nvSpPr>
        <p:spPr>
          <a:xfrm>
            <a:off x="7524927" y="3946534"/>
            <a:ext cx="2025240" cy="646331"/>
          </a:xfrm>
          <a:prstGeom prst="rect">
            <a:avLst/>
          </a:prstGeom>
          <a:noFill/>
        </p:spPr>
        <p:txBody>
          <a:bodyPr wrap="square" rtlCol="0">
            <a:spAutoFit/>
          </a:bodyPr>
          <a:lstStyle/>
          <a:p>
            <a:r>
              <a:rPr lang="en-US" dirty="0"/>
              <a:t>EN4165 module?  EN4644?</a:t>
            </a:r>
          </a:p>
        </p:txBody>
      </p:sp>
      <p:cxnSp>
        <p:nvCxnSpPr>
          <p:cNvPr id="230" name="Straight Connector 229"/>
          <p:cNvCxnSpPr>
            <a:endCxn id="144" idx="1"/>
          </p:cNvCxnSpPr>
          <p:nvPr/>
        </p:nvCxnSpPr>
        <p:spPr>
          <a:xfrm>
            <a:off x="6024592" y="4201704"/>
            <a:ext cx="1500335" cy="67996"/>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6"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79584"/>
            <a:ext cx="1421415" cy="2408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79584"/>
            <a:ext cx="1452089" cy="11020"/>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59397" y="3494918"/>
            <a:ext cx="2025240" cy="369332"/>
          </a:xfrm>
          <a:prstGeom prst="rect">
            <a:avLst/>
          </a:prstGeom>
          <a:noFill/>
        </p:spPr>
        <p:txBody>
          <a:bodyPr wrap="square" rtlCol="0">
            <a:spAutoFit/>
          </a:bodyPr>
          <a:lstStyle/>
          <a:p>
            <a:r>
              <a:rPr lang="de-DE" dirty="0" err="1"/>
              <a:t>Interconnects</a:t>
            </a:r>
            <a:endParaRPr lang="en-US" dirty="0"/>
          </a:p>
        </p:txBody>
      </p:sp>
      <p:sp>
        <p:nvSpPr>
          <p:cNvPr id="130" name="TextBox 129"/>
          <p:cNvSpPr txBox="1"/>
          <p:nvPr/>
        </p:nvSpPr>
        <p:spPr>
          <a:xfrm>
            <a:off x="5075081" y="2137670"/>
            <a:ext cx="1494401" cy="369332"/>
          </a:xfrm>
          <a:prstGeom prst="rect">
            <a:avLst/>
          </a:prstGeom>
          <a:noFill/>
        </p:spPr>
        <p:txBody>
          <a:bodyPr wrap="square" rtlCol="0">
            <a:spAutoFit/>
          </a:bodyPr>
          <a:lstStyle/>
          <a:p>
            <a:r>
              <a:rPr lang="en-US" dirty="0"/>
              <a:t>Cutout</a:t>
            </a:r>
          </a:p>
        </p:txBody>
      </p:sp>
      <p:sp>
        <p:nvSpPr>
          <p:cNvPr id="161" name="TextBox 160"/>
          <p:cNvSpPr txBox="1"/>
          <p:nvPr/>
        </p:nvSpPr>
        <p:spPr>
          <a:xfrm>
            <a:off x="5527783" y="2505612"/>
            <a:ext cx="828240" cy="369332"/>
          </a:xfrm>
          <a:prstGeom prst="rect">
            <a:avLst/>
          </a:prstGeom>
          <a:noFill/>
        </p:spPr>
        <p:txBody>
          <a:bodyPr wrap="none" rtlCol="0">
            <a:spAutoFit/>
          </a:bodyPr>
          <a:lstStyle/>
          <a:p>
            <a:r>
              <a:rPr lang="en-US" dirty="0"/>
              <a:t>Routes</a:t>
            </a:r>
          </a:p>
        </p:txBody>
      </p:sp>
      <p:cxnSp>
        <p:nvCxnSpPr>
          <p:cNvPr id="20" name="Straight Connector 19"/>
          <p:cNvCxnSpPr/>
          <p:nvPr/>
        </p:nvCxnSpPr>
        <p:spPr>
          <a:xfrm>
            <a:off x="5136855" y="3287457"/>
            <a:ext cx="16104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5102184" y="4282552"/>
            <a:ext cx="16104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5188867" y="4295249"/>
            <a:ext cx="1494401" cy="369332"/>
          </a:xfrm>
          <a:prstGeom prst="rect">
            <a:avLst/>
          </a:prstGeom>
          <a:noFill/>
        </p:spPr>
        <p:txBody>
          <a:bodyPr wrap="square" rtlCol="0">
            <a:spAutoFit/>
          </a:bodyPr>
          <a:lstStyle/>
          <a:p>
            <a:r>
              <a:rPr lang="en-US" dirty="0"/>
              <a:t>Space &amp; Stow</a:t>
            </a:r>
          </a:p>
        </p:txBody>
      </p:sp>
      <p:sp>
        <p:nvSpPr>
          <p:cNvPr id="166" name="TextBox 165"/>
          <p:cNvSpPr txBox="1"/>
          <p:nvPr/>
        </p:nvSpPr>
        <p:spPr>
          <a:xfrm>
            <a:off x="805663" y="5596435"/>
            <a:ext cx="1494401" cy="369332"/>
          </a:xfrm>
          <a:prstGeom prst="rect">
            <a:avLst/>
          </a:prstGeom>
          <a:noFill/>
        </p:spPr>
        <p:txBody>
          <a:bodyPr wrap="square" rtlCol="0">
            <a:spAutoFit/>
          </a:bodyPr>
          <a:lstStyle/>
          <a:p>
            <a:r>
              <a:rPr lang="en-US" dirty="0"/>
              <a:t>Space</a:t>
            </a:r>
          </a:p>
        </p:txBody>
      </p:sp>
      <p:sp>
        <p:nvSpPr>
          <p:cNvPr id="168" name="TextBox 167"/>
          <p:cNvSpPr txBox="1"/>
          <p:nvPr/>
        </p:nvSpPr>
        <p:spPr>
          <a:xfrm>
            <a:off x="3607783" y="5596435"/>
            <a:ext cx="1494401" cy="369332"/>
          </a:xfrm>
          <a:prstGeom prst="rect">
            <a:avLst/>
          </a:prstGeom>
          <a:noFill/>
        </p:spPr>
        <p:txBody>
          <a:bodyPr wrap="square" rtlCol="0">
            <a:spAutoFit/>
          </a:bodyPr>
          <a:lstStyle/>
          <a:p>
            <a:r>
              <a:rPr lang="en-US" dirty="0"/>
              <a:t>Space</a:t>
            </a:r>
          </a:p>
        </p:txBody>
      </p:sp>
      <p:sp>
        <p:nvSpPr>
          <p:cNvPr id="171" name="TextBox 170"/>
          <p:cNvSpPr txBox="1"/>
          <p:nvPr/>
        </p:nvSpPr>
        <p:spPr>
          <a:xfrm>
            <a:off x="7737218" y="5596435"/>
            <a:ext cx="1494401" cy="369332"/>
          </a:xfrm>
          <a:prstGeom prst="rect">
            <a:avLst/>
          </a:prstGeom>
          <a:noFill/>
        </p:spPr>
        <p:txBody>
          <a:bodyPr wrap="square" rtlCol="0">
            <a:spAutoFit/>
          </a:bodyPr>
          <a:lstStyle/>
          <a:p>
            <a:r>
              <a:rPr lang="en-US" dirty="0"/>
              <a:t>Space</a:t>
            </a:r>
          </a:p>
        </p:txBody>
      </p:sp>
      <p:sp>
        <p:nvSpPr>
          <p:cNvPr id="178" name="TextBox 177"/>
          <p:cNvSpPr txBox="1"/>
          <p:nvPr/>
        </p:nvSpPr>
        <p:spPr>
          <a:xfrm>
            <a:off x="4343107" y="4848577"/>
            <a:ext cx="828240" cy="369332"/>
          </a:xfrm>
          <a:prstGeom prst="rect">
            <a:avLst/>
          </a:prstGeom>
          <a:noFill/>
        </p:spPr>
        <p:txBody>
          <a:bodyPr wrap="none" rtlCol="0">
            <a:spAutoFit/>
          </a:bodyPr>
          <a:lstStyle/>
          <a:p>
            <a:r>
              <a:rPr lang="en-US" dirty="0"/>
              <a:t>Routes</a:t>
            </a:r>
          </a:p>
        </p:txBody>
      </p:sp>
      <p:sp>
        <p:nvSpPr>
          <p:cNvPr id="184" name="TextBox 183"/>
          <p:cNvSpPr txBox="1"/>
          <p:nvPr/>
        </p:nvSpPr>
        <p:spPr>
          <a:xfrm>
            <a:off x="3239617" y="770252"/>
            <a:ext cx="2612729" cy="369332"/>
          </a:xfrm>
          <a:prstGeom prst="rect">
            <a:avLst/>
          </a:prstGeom>
          <a:noFill/>
        </p:spPr>
        <p:txBody>
          <a:bodyPr wrap="square" rtlCol="0">
            <a:spAutoFit/>
          </a:bodyPr>
          <a:lstStyle/>
          <a:p>
            <a:r>
              <a:rPr lang="de-DE" dirty="0" err="1"/>
              <a:t>Aircraft</a:t>
            </a:r>
            <a:r>
              <a:rPr lang="de-DE" dirty="0"/>
              <a:t> </a:t>
            </a:r>
            <a:r>
              <a:rPr lang="de-DE" dirty="0" err="1"/>
              <a:t>Provisioning</a:t>
            </a:r>
            <a:endParaRPr lang="en-US" dirty="0"/>
          </a:p>
        </p:txBody>
      </p:sp>
      <p:sp>
        <p:nvSpPr>
          <p:cNvPr id="185" name="TextBox 184"/>
          <p:cNvSpPr txBox="1"/>
          <p:nvPr/>
        </p:nvSpPr>
        <p:spPr>
          <a:xfrm>
            <a:off x="6960431" y="1937165"/>
            <a:ext cx="1279517" cy="646331"/>
          </a:xfrm>
          <a:prstGeom prst="rect">
            <a:avLst/>
          </a:prstGeom>
          <a:noFill/>
        </p:spPr>
        <p:txBody>
          <a:bodyPr wrap="none" rtlCol="0">
            <a:spAutoFit/>
          </a:bodyPr>
          <a:lstStyle/>
          <a:p>
            <a:r>
              <a:rPr lang="en-US" dirty="0"/>
              <a:t>No bonding</a:t>
            </a:r>
          </a:p>
          <a:p>
            <a:r>
              <a:rPr lang="de-DE" dirty="0" err="1"/>
              <a:t>provision</a:t>
            </a:r>
            <a:endParaRPr lang="en-US" dirty="0"/>
          </a:p>
        </p:txBody>
      </p:sp>
    </p:spTree>
    <p:extLst>
      <p:ext uri="{BB962C8B-B14F-4D97-AF65-F5344CB8AC3E}">
        <p14:creationId xmlns:p14="http://schemas.microsoft.com/office/powerpoint/2010/main" val="72394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7" name="Straight Arrow Connector 196">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C57504A-944F-DB4D-A72C-50A098B32279}"/>
              </a:ext>
            </a:extLst>
          </p:cNvPr>
          <p:cNvSpPr/>
          <p:nvPr/>
        </p:nvSpPr>
        <p:spPr>
          <a:xfrm>
            <a:off x="6297613" y="5556080"/>
            <a:ext cx="5062679" cy="114183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76873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097629" y="5787498"/>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408549" y="579332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8829677" y="574264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77444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8" name="Rounded Rectangle 157">
            <a:extLst>
              <a:ext uri="{FF2B5EF4-FFF2-40B4-BE49-F238E27FC236}">
                <a16:creationId xmlns:a16="http://schemas.microsoft.com/office/drawing/2014/main" id="{A480480C-432F-3148-973F-98D147A02B38}"/>
              </a:ext>
            </a:extLst>
          </p:cNvPr>
          <p:cNvSpPr/>
          <p:nvPr/>
        </p:nvSpPr>
        <p:spPr>
          <a:xfrm>
            <a:off x="8367866" y="860857"/>
            <a:ext cx="1619274"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4" name="TextBox 83">
            <a:extLst>
              <a:ext uri="{FF2B5EF4-FFF2-40B4-BE49-F238E27FC236}">
                <a16:creationId xmlns:a16="http://schemas.microsoft.com/office/drawing/2014/main" id="{2C78A21C-2E51-8140-8472-E7B9A7E1FF28}"/>
              </a:ext>
            </a:extLst>
          </p:cNvPr>
          <p:cNvSpPr txBox="1"/>
          <p:nvPr/>
        </p:nvSpPr>
        <p:spPr>
          <a:xfrm>
            <a:off x="1005401"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6" name="TextBox 25">
            <a:extLst>
              <a:ext uri="{FF2B5EF4-FFF2-40B4-BE49-F238E27FC236}">
                <a16:creationId xmlns:a16="http://schemas.microsoft.com/office/drawing/2014/main" id="{6C1AA981-FDDF-E74F-9CE2-F3A089693DE8}"/>
              </a:ext>
            </a:extLst>
          </p:cNvPr>
          <p:cNvSpPr txBox="1"/>
          <p:nvPr/>
        </p:nvSpPr>
        <p:spPr>
          <a:xfrm>
            <a:off x="2384013" y="766254"/>
            <a:ext cx="1300454" cy="738664"/>
          </a:xfrm>
          <a:prstGeom prst="rect">
            <a:avLst/>
          </a:prstGeom>
          <a:noFill/>
        </p:spPr>
        <p:txBody>
          <a:bodyPr wrap="square" rtlCol="0">
            <a:spAutoFit/>
          </a:bodyPr>
          <a:lstStyle/>
          <a:p>
            <a:pPr algn="ctr"/>
            <a:r>
              <a:rPr lang="en-US" sz="1400" dirty="0">
                <a:solidFill>
                  <a:schemeClr val="bg1"/>
                </a:solidFill>
              </a:rPr>
              <a:t>6x Tx </a:t>
            </a:r>
          </a:p>
          <a:p>
            <a:pPr algn="ctr"/>
            <a:r>
              <a:rPr lang="en-US" sz="1400" dirty="0">
                <a:solidFill>
                  <a:schemeClr val="bg1"/>
                </a:solidFill>
              </a:rPr>
              <a:t>6x Tx Ref</a:t>
            </a:r>
          </a:p>
          <a:p>
            <a:pPr algn="ctr"/>
            <a:r>
              <a:rPr lang="en-US" sz="1400" dirty="0">
                <a:solidFill>
                  <a:schemeClr val="bg1"/>
                </a:solidFill>
              </a:rPr>
              <a:t>2x Eth</a:t>
            </a:r>
          </a:p>
        </p:txBody>
      </p:sp>
      <p:sp>
        <p:nvSpPr>
          <p:cNvPr id="75" name="TextBox 74">
            <a:extLst>
              <a:ext uri="{FF2B5EF4-FFF2-40B4-BE49-F238E27FC236}">
                <a16:creationId xmlns:a16="http://schemas.microsoft.com/office/drawing/2014/main" id="{4E8B116A-9045-664C-B315-1595ECB39AB1}"/>
              </a:ext>
            </a:extLst>
          </p:cNvPr>
          <p:cNvSpPr txBox="1"/>
          <p:nvPr/>
        </p:nvSpPr>
        <p:spPr>
          <a:xfrm>
            <a:off x="8500197" y="850293"/>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79332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(12)</a:t>
            </a:r>
          </a:p>
        </p:txBody>
      </p:sp>
      <p:sp>
        <p:nvSpPr>
          <p:cNvPr id="37" name="TextBox 36">
            <a:extLst>
              <a:ext uri="{FF2B5EF4-FFF2-40B4-BE49-F238E27FC236}">
                <a16:creationId xmlns:a16="http://schemas.microsoft.com/office/drawing/2014/main" id="{DDFEADD7-39DF-4C4F-BFFE-0B45E3CC5745}"/>
              </a:ext>
            </a:extLst>
          </p:cNvPr>
          <p:cNvSpPr txBox="1"/>
          <p:nvPr/>
        </p:nvSpPr>
        <p:spPr>
          <a:xfrm>
            <a:off x="8806470" y="574922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026836" y="5742641"/>
            <a:ext cx="593305" cy="276999"/>
          </a:xfrm>
          <a:prstGeom prst="rect">
            <a:avLst/>
          </a:prstGeom>
          <a:noFill/>
        </p:spPr>
        <p:txBody>
          <a:bodyPr wrap="square" rtlCol="0">
            <a:spAutoFit/>
          </a:bodyPr>
          <a:lstStyle/>
          <a:p>
            <a:pPr algn="ctr"/>
            <a:r>
              <a:rPr lang="en-US" sz="1200" dirty="0"/>
              <a:t>Tx1</a:t>
            </a:r>
          </a:p>
        </p:txBody>
      </p:sp>
      <p:sp>
        <p:nvSpPr>
          <p:cNvPr id="137" name="TextBox 136">
            <a:extLst>
              <a:ext uri="{FF2B5EF4-FFF2-40B4-BE49-F238E27FC236}">
                <a16:creationId xmlns:a16="http://schemas.microsoft.com/office/drawing/2014/main" id="{EBFD0D86-50C2-0145-8BF3-608577357E70}"/>
              </a:ext>
            </a:extLst>
          </p:cNvPr>
          <p:cNvSpPr txBox="1"/>
          <p:nvPr/>
        </p:nvSpPr>
        <p:spPr>
          <a:xfrm>
            <a:off x="8429492" y="1242683"/>
            <a:ext cx="399148" cy="276999"/>
          </a:xfrm>
          <a:prstGeom prst="rect">
            <a:avLst/>
          </a:prstGeom>
          <a:noFill/>
        </p:spPr>
        <p:txBody>
          <a:bodyPr wrap="none" rtlCol="0">
            <a:spAutoFit/>
          </a:bodyPr>
          <a:lstStyle/>
          <a:p>
            <a:pPr algn="ctr"/>
            <a:r>
              <a:rPr lang="en-US" sz="1200" dirty="0"/>
              <a:t>Tx1</a:t>
            </a:r>
          </a:p>
        </p:txBody>
      </p:sp>
      <p:sp>
        <p:nvSpPr>
          <p:cNvPr id="138" name="TextBox 137">
            <a:extLst>
              <a:ext uri="{FF2B5EF4-FFF2-40B4-BE49-F238E27FC236}">
                <a16:creationId xmlns:a16="http://schemas.microsoft.com/office/drawing/2014/main" id="{9EA32693-0FFE-FF4E-899A-ECFE63AE2166}"/>
              </a:ext>
            </a:extLst>
          </p:cNvPr>
          <p:cNvSpPr txBox="1"/>
          <p:nvPr/>
        </p:nvSpPr>
        <p:spPr>
          <a:xfrm>
            <a:off x="8610024" y="1249049"/>
            <a:ext cx="662624" cy="276999"/>
          </a:xfrm>
          <a:prstGeom prst="rect">
            <a:avLst/>
          </a:prstGeom>
          <a:noFill/>
        </p:spPr>
        <p:txBody>
          <a:bodyPr wrap="square" rtlCol="0">
            <a:spAutoFit/>
          </a:bodyPr>
          <a:lstStyle/>
          <a:p>
            <a:pPr algn="ctr"/>
            <a:r>
              <a:rPr lang="en-US" sz="1200" dirty="0"/>
              <a:t>Rx1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780637"/>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(6)</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4938267" y="579658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188867" y="577780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3" name="TextBox 182">
            <a:extLst>
              <a:ext uri="{FF2B5EF4-FFF2-40B4-BE49-F238E27FC236}">
                <a16:creationId xmlns:a16="http://schemas.microsoft.com/office/drawing/2014/main" id="{32BF7844-9A33-EC45-93FC-343924B71D55}"/>
              </a:ext>
            </a:extLst>
          </p:cNvPr>
          <p:cNvSpPr txBox="1"/>
          <p:nvPr/>
        </p:nvSpPr>
        <p:spPr>
          <a:xfrm>
            <a:off x="3097251" y="5802192"/>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565599" y="580219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840583" y="578341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1" name="TextBox 190">
            <a:extLst>
              <a:ext uri="{FF2B5EF4-FFF2-40B4-BE49-F238E27FC236}">
                <a16:creationId xmlns:a16="http://schemas.microsoft.com/office/drawing/2014/main" id="{9DD970B9-A440-E544-8D83-FD1206E56CC4}"/>
              </a:ext>
            </a:extLst>
          </p:cNvPr>
          <p:cNvSpPr txBox="1"/>
          <p:nvPr/>
        </p:nvSpPr>
        <p:spPr>
          <a:xfrm>
            <a:off x="4358743" y="5789508"/>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v3</a:t>
            </a:r>
          </a:p>
        </p:txBody>
      </p:sp>
      <p:sp>
        <p:nvSpPr>
          <p:cNvPr id="268" name="Rounded Rectangle 267">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69" name="Rounded Rectangle 268">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4" name="TextBox 273">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275" name="TextBox 274">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280" name="TextBox 279">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281" name="TextBox 280">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2" name="TextBox 1">
            <a:extLst>
              <a:ext uri="{FF2B5EF4-FFF2-40B4-BE49-F238E27FC236}">
                <a16:creationId xmlns:a16="http://schemas.microsoft.com/office/drawing/2014/main" id="{A8447578-4B0A-134C-B96E-10E176CDB314}"/>
              </a:ext>
            </a:extLst>
          </p:cNvPr>
          <p:cNvSpPr txBox="1"/>
          <p:nvPr/>
        </p:nvSpPr>
        <p:spPr>
          <a:xfrm>
            <a:off x="8774955" y="5974087"/>
            <a:ext cx="779742" cy="261610"/>
          </a:xfrm>
          <a:prstGeom prst="rect">
            <a:avLst/>
          </a:prstGeom>
          <a:noFill/>
        </p:spPr>
        <p:txBody>
          <a:bodyPr wrap="square" rtlCol="0">
            <a:spAutoFit/>
          </a:bodyPr>
          <a:lstStyle/>
          <a:p>
            <a:pPr algn="ctr"/>
            <a:r>
              <a:rPr lang="en-US" sz="1100" dirty="0"/>
              <a:t>ExRad1</a:t>
            </a:r>
          </a:p>
        </p:txBody>
      </p:sp>
      <p:sp>
        <p:nvSpPr>
          <p:cNvPr id="156" name="TextBox 155">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157" name="TextBox 156">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sp>
        <p:nvSpPr>
          <p:cNvPr id="169" name="Rectangle 168">
            <a:extLst>
              <a:ext uri="{FF2B5EF4-FFF2-40B4-BE49-F238E27FC236}">
                <a16:creationId xmlns:a16="http://schemas.microsoft.com/office/drawing/2014/main" id="{901FA9A1-3FA2-3546-83F0-13A18CBD77F7}"/>
              </a:ext>
            </a:extLst>
          </p:cNvPr>
          <p:cNvSpPr/>
          <p:nvPr/>
        </p:nvSpPr>
        <p:spPr>
          <a:xfrm>
            <a:off x="4769513" y="4284200"/>
            <a:ext cx="2159746" cy="42360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2" name="TextBox 171">
            <a:extLst>
              <a:ext uri="{FF2B5EF4-FFF2-40B4-BE49-F238E27FC236}">
                <a16:creationId xmlns:a16="http://schemas.microsoft.com/office/drawing/2014/main" id="{0C95F8FE-97DF-A64C-B975-BBDA1E338680}"/>
              </a:ext>
            </a:extLst>
          </p:cNvPr>
          <p:cNvSpPr txBox="1"/>
          <p:nvPr/>
        </p:nvSpPr>
        <p:spPr>
          <a:xfrm>
            <a:off x="5056890" y="4347065"/>
            <a:ext cx="1436291" cy="276999"/>
          </a:xfrm>
          <a:prstGeom prst="rect">
            <a:avLst/>
          </a:prstGeom>
          <a:solidFill>
            <a:schemeClr val="tx1"/>
          </a:solidFill>
          <a:ln>
            <a:noFill/>
          </a:ln>
        </p:spPr>
        <p:txBody>
          <a:bodyPr wrap="none" rtlCol="0">
            <a:spAutoFit/>
          </a:bodyPr>
          <a:lstStyle/>
          <a:p>
            <a:pPr algn="ctr"/>
            <a:r>
              <a:rPr lang="en-US" sz="1200" dirty="0">
                <a:solidFill>
                  <a:schemeClr val="bg1"/>
                </a:solidFill>
              </a:rPr>
              <a:t>Modem Patch Panel</a:t>
            </a:r>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7"/>
            <a:ext cx="0" cy="31972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4" name="TextBox 313">
            <a:extLst>
              <a:ext uri="{FF2B5EF4-FFF2-40B4-BE49-F238E27FC236}">
                <a16:creationId xmlns:a16="http://schemas.microsoft.com/office/drawing/2014/main" id="{0C95F8FE-97DF-A64C-B975-BBDA1E338680}"/>
              </a:ext>
            </a:extLst>
          </p:cNvPr>
          <p:cNvSpPr txBox="1"/>
          <p:nvPr/>
        </p:nvSpPr>
        <p:spPr>
          <a:xfrm>
            <a:off x="5097796" y="3023447"/>
            <a:ext cx="1471686" cy="276999"/>
          </a:xfrm>
          <a:prstGeom prst="rect">
            <a:avLst/>
          </a:prstGeom>
          <a:solidFill>
            <a:schemeClr val="tx1"/>
          </a:solidFill>
          <a:ln>
            <a:noFill/>
          </a:ln>
        </p:spPr>
        <p:txBody>
          <a:bodyPr wrap="none" rtlCol="0">
            <a:spAutoFit/>
          </a:bodyPr>
          <a:lstStyle/>
          <a:p>
            <a:pPr algn="ctr"/>
            <a:r>
              <a:rPr lang="en-US" sz="1200" dirty="0">
                <a:solidFill>
                  <a:schemeClr val="bg1"/>
                </a:solidFill>
              </a:rPr>
              <a:t>Antenna Patch Panel</a:t>
            </a:r>
          </a:p>
        </p:txBody>
      </p:sp>
      <p:sp>
        <p:nvSpPr>
          <p:cNvPr id="5" name="TextBox 4"/>
          <p:cNvSpPr txBox="1"/>
          <p:nvPr/>
        </p:nvSpPr>
        <p:spPr>
          <a:xfrm>
            <a:off x="5961398" y="3323440"/>
            <a:ext cx="1458348" cy="369332"/>
          </a:xfrm>
          <a:prstGeom prst="rect">
            <a:avLst/>
          </a:prstGeom>
          <a:noFill/>
        </p:spPr>
        <p:txBody>
          <a:bodyPr wrap="none" rtlCol="0">
            <a:spAutoFit/>
          </a:bodyPr>
          <a:lstStyle/>
          <a:p>
            <a:r>
              <a:rPr lang="en-US" dirty="0"/>
              <a:t>(24) e.g. 2x12</a:t>
            </a:r>
          </a:p>
        </p:txBody>
      </p:sp>
      <p:sp>
        <p:nvSpPr>
          <p:cNvPr id="251" name="TextBox 250"/>
          <p:cNvSpPr txBox="1"/>
          <p:nvPr/>
        </p:nvSpPr>
        <p:spPr>
          <a:xfrm>
            <a:off x="2103176" y="1614346"/>
            <a:ext cx="2589363" cy="369332"/>
          </a:xfrm>
          <a:prstGeom prst="rect">
            <a:avLst/>
          </a:prstGeom>
          <a:noFill/>
        </p:spPr>
        <p:txBody>
          <a:bodyPr wrap="none" rtlCol="0">
            <a:spAutoFit/>
          </a:bodyPr>
          <a:lstStyle/>
          <a:p>
            <a:r>
              <a:rPr lang="en-US" dirty="0"/>
              <a:t>Supplier Antenna harness</a:t>
            </a:r>
          </a:p>
        </p:txBody>
      </p:sp>
      <p:sp>
        <p:nvSpPr>
          <p:cNvPr id="252" name="TextBox 251"/>
          <p:cNvSpPr txBox="1"/>
          <p:nvPr/>
        </p:nvSpPr>
        <p:spPr>
          <a:xfrm>
            <a:off x="1836561" y="5112496"/>
            <a:ext cx="2390078" cy="369332"/>
          </a:xfrm>
          <a:prstGeom prst="rect">
            <a:avLst/>
          </a:prstGeom>
          <a:noFill/>
        </p:spPr>
        <p:txBody>
          <a:bodyPr wrap="none" rtlCol="0">
            <a:spAutoFit/>
          </a:bodyPr>
          <a:lstStyle/>
          <a:p>
            <a:r>
              <a:rPr lang="en-US" dirty="0"/>
              <a:t>Supplier Modem cables</a:t>
            </a:r>
          </a:p>
        </p:txBody>
      </p:sp>
      <p:cxnSp>
        <p:nvCxnSpPr>
          <p:cNvPr id="249" name="Straight Arrow Connector 248">
            <a:extLst>
              <a:ext uri="{FF2B5EF4-FFF2-40B4-BE49-F238E27FC236}">
                <a16:creationId xmlns:a16="http://schemas.microsoft.com/office/drawing/2014/main" id="{9FEA188B-631F-2F46-9903-C653EF162A8A}"/>
              </a:ext>
            </a:extLst>
          </p:cNvPr>
          <p:cNvCxnSpPr>
            <a:cxnSpLocks/>
          </p:cNvCxnSpPr>
          <p:nvPr/>
        </p:nvCxnSpPr>
        <p:spPr>
          <a:xfrm flipV="1">
            <a:off x="5456419" y="1913540"/>
            <a:ext cx="0" cy="106299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2" y="1916654"/>
            <a:ext cx="3681247"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6" name="TextBox 255">
            <a:extLst>
              <a:ext uri="{FF2B5EF4-FFF2-40B4-BE49-F238E27FC236}">
                <a16:creationId xmlns:a16="http://schemas.microsoft.com/office/drawing/2014/main" id="{2C78A21C-2E51-8140-8472-E7B9A7E1FF28}"/>
              </a:ext>
            </a:extLst>
          </p:cNvPr>
          <p:cNvSpPr txBox="1"/>
          <p:nvPr/>
        </p:nvSpPr>
        <p:spPr>
          <a:xfrm>
            <a:off x="5253575"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57" name="TextBox 256">
            <a:extLst>
              <a:ext uri="{FF2B5EF4-FFF2-40B4-BE49-F238E27FC236}">
                <a16:creationId xmlns:a16="http://schemas.microsoft.com/office/drawing/2014/main" id="{6C1AA981-FDDF-E74F-9CE2-F3A089693DE8}"/>
              </a:ext>
            </a:extLst>
          </p:cNvPr>
          <p:cNvSpPr txBox="1"/>
          <p:nvPr/>
        </p:nvSpPr>
        <p:spPr>
          <a:xfrm>
            <a:off x="6669885" y="929767"/>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en-US" sz="1400" dirty="0">
                <a:solidFill>
                  <a:schemeClr val="bg1"/>
                </a:solidFill>
              </a:rPr>
              <a:t>2x Eth</a:t>
            </a:r>
          </a:p>
        </p:txBody>
      </p:sp>
      <p:cxnSp>
        <p:nvCxnSpPr>
          <p:cNvPr id="258" name="Straight Arrow Connector 257">
            <a:extLst>
              <a:ext uri="{FF2B5EF4-FFF2-40B4-BE49-F238E27FC236}">
                <a16:creationId xmlns:a16="http://schemas.microsoft.com/office/drawing/2014/main" id="{9FEA188B-631F-2F46-9903-C653EF162A8A}"/>
              </a:ext>
            </a:extLst>
          </p:cNvPr>
          <p:cNvCxnSpPr>
            <a:cxnSpLocks/>
          </p:cNvCxnSpPr>
          <p:nvPr/>
        </p:nvCxnSpPr>
        <p:spPr>
          <a:xfrm flipV="1">
            <a:off x="9273529" y="1618400"/>
            <a:ext cx="0" cy="31328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4457513" y="3465297"/>
            <a:ext cx="1494401" cy="646331"/>
          </a:xfrm>
          <a:prstGeom prst="rect">
            <a:avLst/>
          </a:prstGeom>
          <a:noFill/>
        </p:spPr>
        <p:txBody>
          <a:bodyPr wrap="square" rtlCol="0">
            <a:spAutoFit/>
          </a:bodyPr>
          <a:lstStyle/>
          <a:p>
            <a:r>
              <a:rPr lang="en-US" dirty="0"/>
              <a:t>Aircraft provisioning</a:t>
            </a:r>
          </a:p>
        </p:txBody>
      </p: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3" name="Straight Arrow Connector 262">
            <a:extLst>
              <a:ext uri="{FF2B5EF4-FFF2-40B4-BE49-F238E27FC236}">
                <a16:creationId xmlns:a16="http://schemas.microsoft.com/office/drawing/2014/main" id="{9FEA188B-631F-2F46-9903-C653EF162A8A}"/>
              </a:ext>
            </a:extLst>
          </p:cNvPr>
          <p:cNvCxnSpPr>
            <a:cxnSpLocks/>
          </p:cNvCxnSpPr>
          <p:nvPr/>
        </p:nvCxnSpPr>
        <p:spPr>
          <a:xfrm flipV="1">
            <a:off x="4382721"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52346" y="3456858"/>
            <a:ext cx="0" cy="82734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85" name="Straight Arrow Connector 284">
            <a:extLst>
              <a:ext uri="{FF2B5EF4-FFF2-40B4-BE49-F238E27FC236}">
                <a16:creationId xmlns:a16="http://schemas.microsoft.com/office/drawing/2014/main" id="{9FEA188B-631F-2F46-9903-C653EF162A8A}"/>
              </a:ext>
            </a:extLst>
          </p:cNvPr>
          <p:cNvCxnSpPr>
            <a:cxnSpLocks/>
          </p:cNvCxnSpPr>
          <p:nvPr/>
        </p:nvCxnSpPr>
        <p:spPr>
          <a:xfrm flipV="1">
            <a:off x="6223826" y="4707807"/>
            <a:ext cx="0" cy="50613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86" name="Straight Arrow Connector 285">
            <a:extLst>
              <a:ext uri="{FF2B5EF4-FFF2-40B4-BE49-F238E27FC236}">
                <a16:creationId xmlns:a16="http://schemas.microsoft.com/office/drawing/2014/main" id="{9FEA188B-631F-2F46-9903-C653EF162A8A}"/>
              </a:ext>
            </a:extLst>
          </p:cNvPr>
          <p:cNvCxnSpPr>
            <a:cxnSpLocks/>
          </p:cNvCxnSpPr>
          <p:nvPr/>
        </p:nvCxnSpPr>
        <p:spPr>
          <a:xfrm flipH="1">
            <a:off x="4370908" y="5201587"/>
            <a:ext cx="1358412"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883912" y="5130571"/>
            <a:ext cx="418704" cy="369332"/>
          </a:xfrm>
          <a:prstGeom prst="rect">
            <a:avLst/>
          </a:prstGeom>
          <a:noFill/>
        </p:spPr>
        <p:txBody>
          <a:bodyPr wrap="none" rtlCol="0">
            <a:spAutoFit/>
          </a:bodyPr>
          <a:lstStyle/>
          <a:p>
            <a:r>
              <a:rPr lang="en-US" dirty="0"/>
              <a:t>12</a:t>
            </a:r>
          </a:p>
        </p:txBody>
      </p:sp>
      <p:sp>
        <p:nvSpPr>
          <p:cNvPr id="317" name="TextBox 316"/>
          <p:cNvSpPr txBox="1"/>
          <p:nvPr/>
        </p:nvSpPr>
        <p:spPr>
          <a:xfrm>
            <a:off x="4431693" y="5208793"/>
            <a:ext cx="418704" cy="369332"/>
          </a:xfrm>
          <a:prstGeom prst="rect">
            <a:avLst/>
          </a:prstGeom>
          <a:noFill/>
        </p:spPr>
        <p:txBody>
          <a:bodyPr wrap="none" rtlCol="0">
            <a:spAutoFit/>
          </a:bodyPr>
          <a:lstStyle/>
          <a:p>
            <a:r>
              <a:rPr lang="en-US" dirty="0"/>
              <a:t>12</a:t>
            </a:r>
          </a:p>
        </p:txBody>
      </p:sp>
      <p:sp>
        <p:nvSpPr>
          <p:cNvPr id="318" name="TextBox 317"/>
          <p:cNvSpPr txBox="1"/>
          <p:nvPr/>
        </p:nvSpPr>
        <p:spPr>
          <a:xfrm>
            <a:off x="1772563" y="4863189"/>
            <a:ext cx="418704" cy="369332"/>
          </a:xfrm>
          <a:prstGeom prst="rect">
            <a:avLst/>
          </a:prstGeom>
          <a:noFill/>
        </p:spPr>
        <p:txBody>
          <a:bodyPr wrap="none" rtlCol="0">
            <a:spAutoFit/>
          </a:bodyPr>
          <a:lstStyle/>
          <a:p>
            <a:r>
              <a:rPr lang="en-US" dirty="0"/>
              <a:t>12</a:t>
            </a:r>
          </a:p>
        </p:txBody>
      </p:sp>
      <p:sp>
        <p:nvSpPr>
          <p:cNvPr id="319" name="TextBox 318"/>
          <p:cNvSpPr txBox="1"/>
          <p:nvPr/>
        </p:nvSpPr>
        <p:spPr>
          <a:xfrm>
            <a:off x="2530676" y="1875876"/>
            <a:ext cx="635110" cy="369332"/>
          </a:xfrm>
          <a:prstGeom prst="rect">
            <a:avLst/>
          </a:prstGeom>
          <a:noFill/>
        </p:spPr>
        <p:txBody>
          <a:bodyPr wrap="none" rtlCol="0">
            <a:spAutoFit/>
          </a:bodyPr>
          <a:lstStyle/>
          <a:p>
            <a:r>
              <a:rPr lang="en-US" dirty="0"/>
              <a:t>2x12</a:t>
            </a:r>
          </a:p>
        </p:txBody>
      </p:sp>
      <p:sp>
        <p:nvSpPr>
          <p:cNvPr id="320" name="TextBox 319"/>
          <p:cNvSpPr txBox="1"/>
          <p:nvPr/>
        </p:nvSpPr>
        <p:spPr>
          <a:xfrm>
            <a:off x="5961353" y="1585535"/>
            <a:ext cx="418704" cy="369332"/>
          </a:xfrm>
          <a:prstGeom prst="rect">
            <a:avLst/>
          </a:prstGeom>
          <a:noFill/>
        </p:spPr>
        <p:txBody>
          <a:bodyPr wrap="none" rtlCol="0">
            <a:spAutoFit/>
          </a:bodyPr>
          <a:lstStyle/>
          <a:p>
            <a:r>
              <a:rPr lang="en-US" dirty="0"/>
              <a:t>12</a:t>
            </a:r>
          </a:p>
        </p:txBody>
      </p:sp>
      <p:sp>
        <p:nvSpPr>
          <p:cNvPr id="321" name="TextBox 320"/>
          <p:cNvSpPr txBox="1"/>
          <p:nvPr/>
        </p:nvSpPr>
        <p:spPr>
          <a:xfrm>
            <a:off x="9347743" y="1604053"/>
            <a:ext cx="418704" cy="369332"/>
          </a:xfrm>
          <a:prstGeom prst="rect">
            <a:avLst/>
          </a:prstGeom>
          <a:noFill/>
        </p:spPr>
        <p:txBody>
          <a:bodyPr wrap="none" rtlCol="0">
            <a:spAutoFit/>
          </a:bodyPr>
          <a:lstStyle/>
          <a:p>
            <a:r>
              <a:rPr lang="en-US" dirty="0"/>
              <a:t>12</a:t>
            </a:r>
          </a:p>
        </p:txBody>
      </p: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2" y="4908160"/>
            <a:ext cx="3899024"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9FEA188B-631F-2F46-9903-C653EF162A8A}"/>
              </a:ext>
            </a:extLst>
          </p:cNvPr>
          <p:cNvCxnSpPr>
            <a:cxnSpLocks/>
          </p:cNvCxnSpPr>
          <p:nvPr/>
        </p:nvCxnSpPr>
        <p:spPr>
          <a:xfrm flipV="1">
            <a:off x="5376224" y="4707807"/>
            <a:ext cx="0" cy="20035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FEA188B-631F-2F46-9903-C653EF162A8A}"/>
              </a:ext>
            </a:extLst>
          </p:cNvPr>
          <p:cNvCxnSpPr>
            <a:cxnSpLocks/>
          </p:cNvCxnSpPr>
          <p:nvPr/>
        </p:nvCxnSpPr>
        <p:spPr>
          <a:xfrm flipV="1">
            <a:off x="5721914" y="4707807"/>
            <a:ext cx="0" cy="49378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6223826" y="5201587"/>
            <a:ext cx="592005"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FEA188B-631F-2F46-9903-C653EF162A8A}"/>
              </a:ext>
            </a:extLst>
          </p:cNvPr>
          <p:cNvCxnSpPr>
            <a:cxnSpLocks/>
          </p:cNvCxnSpPr>
          <p:nvPr/>
        </p:nvCxnSpPr>
        <p:spPr>
          <a:xfrm flipV="1">
            <a:off x="6427387" y="1618400"/>
            <a:ext cx="0" cy="1358132"/>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9FEA188B-631F-2F46-9903-C653EF162A8A}"/>
              </a:ext>
            </a:extLst>
          </p:cNvPr>
          <p:cNvCxnSpPr>
            <a:cxnSpLocks/>
          </p:cNvCxnSpPr>
          <p:nvPr/>
        </p:nvCxnSpPr>
        <p:spPr>
          <a:xfrm flipH="1">
            <a:off x="6425332" y="1913540"/>
            <a:ext cx="2847316" cy="311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425331" y="2592183"/>
            <a:ext cx="635110" cy="369332"/>
          </a:xfrm>
          <a:prstGeom prst="rect">
            <a:avLst/>
          </a:prstGeom>
          <a:noFill/>
        </p:spPr>
        <p:txBody>
          <a:bodyPr wrap="none" rtlCol="0">
            <a:spAutoFit/>
          </a:bodyPr>
          <a:lstStyle/>
          <a:p>
            <a:r>
              <a:rPr lang="en-US" dirty="0"/>
              <a:t>2x12</a:t>
            </a:r>
          </a:p>
        </p:txBody>
      </p:sp>
      <p:sp>
        <p:nvSpPr>
          <p:cNvPr id="126" name="TextBox 125"/>
          <p:cNvSpPr txBox="1"/>
          <p:nvPr/>
        </p:nvSpPr>
        <p:spPr>
          <a:xfrm>
            <a:off x="4699971" y="2592183"/>
            <a:ext cx="635110" cy="369332"/>
          </a:xfrm>
          <a:prstGeom prst="rect">
            <a:avLst/>
          </a:prstGeom>
          <a:noFill/>
        </p:spPr>
        <p:txBody>
          <a:bodyPr wrap="none" rtlCol="0">
            <a:spAutoFit/>
          </a:bodyPr>
          <a:lstStyle/>
          <a:p>
            <a:r>
              <a:rPr lang="en-US" dirty="0"/>
              <a:t>2x12</a:t>
            </a:r>
          </a:p>
        </p:txBody>
      </p:sp>
      <p:sp>
        <p:nvSpPr>
          <p:cNvPr id="131" name="Rectangle 130"/>
          <p:cNvSpPr/>
          <p:nvPr/>
        </p:nvSpPr>
        <p:spPr>
          <a:xfrm rot="5400000">
            <a:off x="5785011" y="411119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132"/>
          <p:cNvSpPr/>
          <p:nvPr/>
        </p:nvSpPr>
        <p:spPr>
          <a:xfrm rot="5400000">
            <a:off x="6370262" y="281170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5396714" y="280630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rot="5400000">
            <a:off x="6156610" y="467305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rot="5400000">
            <a:off x="5651175" y="467305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p:cNvSpPr/>
          <p:nvPr/>
        </p:nvSpPr>
        <p:spPr>
          <a:xfrm rot="5400000">
            <a:off x="5309142" y="467306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3969313" y="2938474"/>
            <a:ext cx="1494401" cy="369332"/>
          </a:xfrm>
          <a:prstGeom prst="rect">
            <a:avLst/>
          </a:prstGeom>
          <a:noFill/>
        </p:spPr>
        <p:txBody>
          <a:bodyPr wrap="square" rtlCol="0">
            <a:spAutoFit/>
          </a:bodyPr>
          <a:lstStyle/>
          <a:p>
            <a:r>
              <a:rPr lang="en-US" dirty="0"/>
              <a:t>A836A </a:t>
            </a:r>
          </a:p>
        </p:txBody>
      </p:sp>
      <p:sp>
        <p:nvSpPr>
          <p:cNvPr id="143" name="TextBox 142"/>
          <p:cNvSpPr txBox="1"/>
          <p:nvPr/>
        </p:nvSpPr>
        <p:spPr>
          <a:xfrm>
            <a:off x="3969313" y="4325323"/>
            <a:ext cx="1494401" cy="369332"/>
          </a:xfrm>
          <a:prstGeom prst="rect">
            <a:avLst/>
          </a:prstGeom>
          <a:noFill/>
        </p:spPr>
        <p:txBody>
          <a:bodyPr wrap="square" rtlCol="0">
            <a:spAutoFit/>
          </a:bodyPr>
          <a:lstStyle/>
          <a:p>
            <a:r>
              <a:rPr lang="en-US" dirty="0"/>
              <a:t>A836A </a:t>
            </a:r>
          </a:p>
        </p:txBody>
      </p:sp>
      <p:sp>
        <p:nvSpPr>
          <p:cNvPr id="144" name="TextBox 143"/>
          <p:cNvSpPr txBox="1"/>
          <p:nvPr/>
        </p:nvSpPr>
        <p:spPr>
          <a:xfrm>
            <a:off x="7566650" y="3918143"/>
            <a:ext cx="2025240" cy="338554"/>
          </a:xfrm>
          <a:prstGeom prst="rect">
            <a:avLst/>
          </a:prstGeom>
          <a:noFill/>
        </p:spPr>
        <p:txBody>
          <a:bodyPr wrap="square" rtlCol="0">
            <a:spAutoFit/>
          </a:bodyPr>
          <a:lstStyle/>
          <a:p>
            <a:r>
              <a:rPr lang="en-US" sz="1600" dirty="0"/>
              <a:t>EN4165 module</a:t>
            </a:r>
          </a:p>
        </p:txBody>
      </p:sp>
      <p:cxnSp>
        <p:nvCxnSpPr>
          <p:cNvPr id="230" name="Straight Connector 229"/>
          <p:cNvCxnSpPr>
            <a:endCxn id="144" idx="1"/>
          </p:cNvCxnSpPr>
          <p:nvPr/>
        </p:nvCxnSpPr>
        <p:spPr>
          <a:xfrm flipV="1">
            <a:off x="6066315" y="4087420"/>
            <a:ext cx="1500335" cy="85893"/>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Connector 126"/>
          <p:cNvCxnSpPr>
            <a:endCxn id="129"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endCxn id="129"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sp>
        <p:nvSpPr>
          <p:cNvPr id="146" name="TextBox 145"/>
          <p:cNvSpPr txBox="1"/>
          <p:nvPr/>
        </p:nvSpPr>
        <p:spPr>
          <a:xfrm>
            <a:off x="191663" y="2130160"/>
            <a:ext cx="2251700" cy="1200329"/>
          </a:xfrm>
          <a:prstGeom prst="rect">
            <a:avLst/>
          </a:prstGeom>
          <a:noFill/>
        </p:spPr>
        <p:txBody>
          <a:bodyPr wrap="square" rtlCol="0">
            <a:spAutoFit/>
          </a:bodyPr>
          <a:lstStyle/>
          <a:p>
            <a:r>
              <a:rPr lang="en-US" dirty="0"/>
              <a:t>A836A </a:t>
            </a:r>
            <a:r>
              <a:rPr lang="en-US" dirty="0" err="1"/>
              <a:t>MiniMRP</a:t>
            </a:r>
            <a:r>
              <a:rPr lang="en-US" dirty="0"/>
              <a:t> patch panels and point-to-point</a:t>
            </a:r>
          </a:p>
          <a:p>
            <a:r>
              <a:rPr lang="de-DE" dirty="0"/>
              <a:t>Cables</a:t>
            </a:r>
          </a:p>
        </p:txBody>
      </p:sp>
      <p:sp>
        <p:nvSpPr>
          <p:cNvPr id="147" name="Rectangle 146"/>
          <p:cNvSpPr/>
          <p:nvPr/>
        </p:nvSpPr>
        <p:spPr>
          <a:xfrm rot="5400000">
            <a:off x="1419696" y="54052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p:cNvSpPr/>
          <p:nvPr/>
        </p:nvSpPr>
        <p:spPr>
          <a:xfrm rot="5400000">
            <a:off x="4320357" y="54052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rot="5400000">
            <a:off x="6741972"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6370216" y="155667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rot="5400000">
            <a:off x="9208274" y="1567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1733794" y="15778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6370216" y="1556680"/>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rot="5400000">
            <a:off x="1733794" y="15778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rot="5400000">
            <a:off x="9208274" y="156742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rot="5400000">
            <a:off x="6370216" y="155668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rot="5400000">
            <a:off x="1733794" y="15778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rot="5400000">
            <a:off x="1419696" y="54052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rot="5400000">
            <a:off x="9208274" y="156742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rot="5400000">
            <a:off x="6370216" y="155668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rot="5400000">
            <a:off x="1733794" y="15778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p:cNvSpPr/>
          <p:nvPr/>
        </p:nvSpPr>
        <p:spPr>
          <a:xfrm rot="5400000">
            <a:off x="4320357" y="54052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rot="5400000">
            <a:off x="1419696" y="540528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Rectangle 175"/>
          <p:cNvSpPr/>
          <p:nvPr/>
        </p:nvSpPr>
        <p:spPr>
          <a:xfrm rot="5400000">
            <a:off x="9208274" y="156742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p:cNvSpPr/>
          <p:nvPr/>
        </p:nvSpPr>
        <p:spPr>
          <a:xfrm rot="5400000">
            <a:off x="6370216" y="155668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1733794" y="157788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p:cNvSpPr/>
          <p:nvPr/>
        </p:nvSpPr>
        <p:spPr>
          <a:xfrm rot="5400000">
            <a:off x="4320357"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rot="5400000">
            <a:off x="1419696"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p:cNvSpPr/>
          <p:nvPr/>
        </p:nvSpPr>
        <p:spPr>
          <a:xfrm rot="5400000">
            <a:off x="9208274" y="156742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rot="5400000">
            <a:off x="6370216" y="15566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rot="5400000">
            <a:off x="1733794" y="157788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TextBox 193"/>
          <p:cNvSpPr txBox="1"/>
          <p:nvPr/>
        </p:nvSpPr>
        <p:spPr>
          <a:xfrm>
            <a:off x="132929" y="3653186"/>
            <a:ext cx="2397748" cy="646331"/>
          </a:xfrm>
          <a:prstGeom prst="rect">
            <a:avLst/>
          </a:prstGeom>
          <a:noFill/>
        </p:spPr>
        <p:txBody>
          <a:bodyPr wrap="square" rtlCol="0">
            <a:spAutoFit/>
          </a:bodyPr>
          <a:lstStyle/>
          <a:p>
            <a:r>
              <a:rPr lang="de-DE" sz="1200" dirty="0"/>
              <a:t>Note: </a:t>
            </a:r>
            <a:r>
              <a:rPr lang="de-DE" sz="1200" dirty="0" err="1"/>
              <a:t>Less</a:t>
            </a:r>
            <a:r>
              <a:rPr lang="de-DE" sz="1200" dirty="0"/>
              <a:t> </a:t>
            </a:r>
            <a:r>
              <a:rPr lang="de-DE" sz="1200" dirty="0" err="1"/>
              <a:t>complex</a:t>
            </a:r>
            <a:r>
              <a:rPr lang="de-DE" sz="1200" dirty="0"/>
              <a:t> </a:t>
            </a:r>
            <a:r>
              <a:rPr lang="de-DE" sz="1200" dirty="0" err="1"/>
              <a:t>systems</a:t>
            </a:r>
            <a:r>
              <a:rPr lang="de-DE" sz="1200" dirty="0"/>
              <a:t> </a:t>
            </a:r>
            <a:r>
              <a:rPr lang="de-DE" sz="1200" dirty="0" err="1"/>
              <a:t>could</a:t>
            </a:r>
            <a:r>
              <a:rPr lang="de-DE" sz="1200" dirty="0"/>
              <a:t> </a:t>
            </a:r>
            <a:r>
              <a:rPr lang="de-DE" sz="1200" dirty="0" err="1"/>
              <a:t>activate</a:t>
            </a:r>
            <a:r>
              <a:rPr lang="de-DE" sz="1200" dirty="0"/>
              <a:t> </a:t>
            </a:r>
            <a:r>
              <a:rPr lang="de-DE" sz="1200" dirty="0" err="1"/>
              <a:t>unused</a:t>
            </a:r>
            <a:r>
              <a:rPr lang="de-DE" sz="1200" dirty="0"/>
              <a:t> AC </a:t>
            </a:r>
            <a:r>
              <a:rPr lang="de-DE" sz="1200" dirty="0" err="1"/>
              <a:t>fibers</a:t>
            </a:r>
            <a:r>
              <a:rPr lang="de-DE" sz="1200" dirty="0"/>
              <a:t> </a:t>
            </a:r>
            <a:r>
              <a:rPr lang="de-DE" sz="1200" dirty="0" err="1"/>
              <a:t>with</a:t>
            </a:r>
            <a:r>
              <a:rPr lang="de-DE" sz="1200" dirty="0"/>
              <a:t> </a:t>
            </a:r>
            <a:r>
              <a:rPr lang="de-DE" sz="1200" dirty="0" err="1"/>
              <a:t>matching</a:t>
            </a:r>
            <a:r>
              <a:rPr lang="de-DE" sz="1200" dirty="0"/>
              <a:t> pair </a:t>
            </a:r>
            <a:r>
              <a:rPr lang="de-DE" sz="1200" dirty="0" err="1"/>
              <a:t>of</a:t>
            </a:r>
            <a:r>
              <a:rPr lang="de-DE" sz="1200" dirty="0"/>
              <a:t> Patch-Panels</a:t>
            </a:r>
            <a:endParaRPr lang="en-US" sz="1200" dirty="0"/>
          </a:p>
        </p:txBody>
      </p: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25" name="Cloud 24"/>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Tree>
    <p:extLst>
      <p:ext uri="{BB962C8B-B14F-4D97-AF65-F5344CB8AC3E}">
        <p14:creationId xmlns:p14="http://schemas.microsoft.com/office/powerpoint/2010/main" val="71716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Rectangle 312">
            <a:extLst>
              <a:ext uri="{FF2B5EF4-FFF2-40B4-BE49-F238E27FC236}">
                <a16:creationId xmlns:a16="http://schemas.microsoft.com/office/drawing/2014/main" id="{901FA9A1-3FA2-3546-83F0-13A18CBD77F7}"/>
              </a:ext>
            </a:extLst>
          </p:cNvPr>
          <p:cNvSpPr/>
          <p:nvPr/>
        </p:nvSpPr>
        <p:spPr>
          <a:xfrm>
            <a:off x="4769513" y="2986596"/>
            <a:ext cx="2159746" cy="3249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34" name="Straight Arrow Connector 133">
            <a:extLst>
              <a:ext uri="{FF2B5EF4-FFF2-40B4-BE49-F238E27FC236}">
                <a16:creationId xmlns:a16="http://schemas.microsoft.com/office/drawing/2014/main" id="{9FEA188B-631F-2F46-9903-C653EF162A8A}"/>
              </a:ext>
            </a:extLst>
          </p:cNvPr>
          <p:cNvCxnSpPr>
            <a:cxnSpLocks/>
          </p:cNvCxnSpPr>
          <p:nvPr/>
        </p:nvCxnSpPr>
        <p:spPr>
          <a:xfrm flipV="1">
            <a:off x="5862990" y="1911920"/>
            <a:ext cx="0" cy="125485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C57504A-944F-DB4D-A72C-50A098B32279}"/>
              </a:ext>
            </a:extLst>
          </p:cNvPr>
          <p:cNvSpPr/>
          <p:nvPr/>
        </p:nvSpPr>
        <p:spPr>
          <a:xfrm>
            <a:off x="6297613" y="5542273"/>
            <a:ext cx="5062679" cy="115563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ectangle 22">
            <a:extLst>
              <a:ext uri="{FF2B5EF4-FFF2-40B4-BE49-F238E27FC236}">
                <a16:creationId xmlns:a16="http://schemas.microsoft.com/office/drawing/2014/main" id="{F0AC24F0-6878-9C49-A5C3-4D36691E346F}"/>
              </a:ext>
            </a:extLst>
          </p:cNvPr>
          <p:cNvSpPr/>
          <p:nvPr/>
        </p:nvSpPr>
        <p:spPr>
          <a:xfrm>
            <a:off x="37676"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901FA9A1-3FA2-3546-83F0-13A18CBD77F7}"/>
              </a:ext>
            </a:extLst>
          </p:cNvPr>
          <p:cNvSpPr/>
          <p:nvPr/>
        </p:nvSpPr>
        <p:spPr>
          <a:xfrm>
            <a:off x="142052" y="5574155"/>
            <a:ext cx="2671695" cy="113605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9" name="Rectangle 178">
            <a:extLst>
              <a:ext uri="{FF2B5EF4-FFF2-40B4-BE49-F238E27FC236}">
                <a16:creationId xmlns:a16="http://schemas.microsoft.com/office/drawing/2014/main" id="{7C8724E2-11B4-9E4C-91E5-51B51D286031}"/>
              </a:ext>
            </a:extLst>
          </p:cNvPr>
          <p:cNvSpPr/>
          <p:nvPr/>
        </p:nvSpPr>
        <p:spPr>
          <a:xfrm>
            <a:off x="3045817" y="5583024"/>
            <a:ext cx="2653235" cy="113060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0" name="Rounded Rectangle 239">
            <a:extLst>
              <a:ext uri="{FF2B5EF4-FFF2-40B4-BE49-F238E27FC236}">
                <a16:creationId xmlns:a16="http://schemas.microsoft.com/office/drawing/2014/main" id="{E68ACBBC-832F-B24E-B3E5-009EF7A6353A}"/>
              </a:ext>
            </a:extLst>
          </p:cNvPr>
          <p:cNvSpPr/>
          <p:nvPr/>
        </p:nvSpPr>
        <p:spPr>
          <a:xfrm>
            <a:off x="1554847" y="576873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1" name="Rounded Rectangle 240">
            <a:extLst>
              <a:ext uri="{FF2B5EF4-FFF2-40B4-BE49-F238E27FC236}">
                <a16:creationId xmlns:a16="http://schemas.microsoft.com/office/drawing/2014/main" id="{2E25BFCE-B406-D24F-B331-AA0C63F9BA24}"/>
              </a:ext>
            </a:extLst>
          </p:cNvPr>
          <p:cNvSpPr/>
          <p:nvPr/>
        </p:nvSpPr>
        <p:spPr>
          <a:xfrm>
            <a:off x="3097629" y="5787498"/>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2" name="Rounded Rectangle 241">
            <a:extLst>
              <a:ext uri="{FF2B5EF4-FFF2-40B4-BE49-F238E27FC236}">
                <a16:creationId xmlns:a16="http://schemas.microsoft.com/office/drawing/2014/main" id="{F8CBD01D-73F9-1442-B2E7-955183691E4D}"/>
              </a:ext>
            </a:extLst>
          </p:cNvPr>
          <p:cNvSpPr/>
          <p:nvPr/>
        </p:nvSpPr>
        <p:spPr>
          <a:xfrm>
            <a:off x="4408549" y="5793321"/>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3" name="Rounded Rectangle 242">
            <a:extLst>
              <a:ext uri="{FF2B5EF4-FFF2-40B4-BE49-F238E27FC236}">
                <a16:creationId xmlns:a16="http://schemas.microsoft.com/office/drawing/2014/main" id="{F9887C77-841A-064C-9D86-7CD38C5169FC}"/>
              </a:ext>
            </a:extLst>
          </p:cNvPr>
          <p:cNvSpPr/>
          <p:nvPr/>
        </p:nvSpPr>
        <p:spPr>
          <a:xfrm>
            <a:off x="6301894" y="5748487"/>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4" name="Rounded Rectangle 243">
            <a:extLst>
              <a:ext uri="{FF2B5EF4-FFF2-40B4-BE49-F238E27FC236}">
                <a16:creationId xmlns:a16="http://schemas.microsoft.com/office/drawing/2014/main" id="{AC64CDA9-DB5E-C74F-A286-97865FA583DA}"/>
              </a:ext>
            </a:extLst>
          </p:cNvPr>
          <p:cNvSpPr/>
          <p:nvPr/>
        </p:nvSpPr>
        <p:spPr>
          <a:xfrm>
            <a:off x="7544524" y="5757660"/>
            <a:ext cx="1111165"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5" name="Rounded Rectangle 244">
            <a:extLst>
              <a:ext uri="{FF2B5EF4-FFF2-40B4-BE49-F238E27FC236}">
                <a16:creationId xmlns:a16="http://schemas.microsoft.com/office/drawing/2014/main" id="{760B7A87-A03B-E54A-9BF0-EA3442DD1B3F}"/>
              </a:ext>
            </a:extLst>
          </p:cNvPr>
          <p:cNvSpPr/>
          <p:nvPr/>
        </p:nvSpPr>
        <p:spPr>
          <a:xfrm>
            <a:off x="8829677" y="5742641"/>
            <a:ext cx="645491" cy="5847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9" name="Rounded Rectangle 238">
            <a:extLst>
              <a:ext uri="{FF2B5EF4-FFF2-40B4-BE49-F238E27FC236}">
                <a16:creationId xmlns:a16="http://schemas.microsoft.com/office/drawing/2014/main" id="{EEBFDEF6-3D3C-084C-8170-B9067720E175}"/>
              </a:ext>
            </a:extLst>
          </p:cNvPr>
          <p:cNvSpPr/>
          <p:nvPr/>
        </p:nvSpPr>
        <p:spPr>
          <a:xfrm>
            <a:off x="195340" y="5774442"/>
            <a:ext cx="1222281" cy="3419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55" name="Rounded Rectangle 154">
            <a:extLst>
              <a:ext uri="{FF2B5EF4-FFF2-40B4-BE49-F238E27FC236}">
                <a16:creationId xmlns:a16="http://schemas.microsoft.com/office/drawing/2014/main" id="{8674B5F4-21B0-5949-B989-7DBBFFC88428}"/>
              </a:ext>
            </a:extLst>
          </p:cNvPr>
          <p:cNvSpPr/>
          <p:nvPr/>
        </p:nvSpPr>
        <p:spPr>
          <a:xfrm>
            <a:off x="140376"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84" name="TextBox 83">
            <a:extLst>
              <a:ext uri="{FF2B5EF4-FFF2-40B4-BE49-F238E27FC236}">
                <a16:creationId xmlns:a16="http://schemas.microsoft.com/office/drawing/2014/main" id="{2C78A21C-2E51-8140-8472-E7B9A7E1FF28}"/>
              </a:ext>
            </a:extLst>
          </p:cNvPr>
          <p:cNvSpPr txBox="1"/>
          <p:nvPr/>
        </p:nvSpPr>
        <p:spPr>
          <a:xfrm>
            <a:off x="1005401" y="999388"/>
            <a:ext cx="1266180" cy="338554"/>
          </a:xfrm>
          <a:prstGeom prst="rect">
            <a:avLst/>
          </a:prstGeom>
          <a:noFill/>
        </p:spPr>
        <p:txBody>
          <a:bodyPr wrap="none" rtlCol="0">
            <a:spAutoFit/>
          </a:bodyPr>
          <a:lstStyle/>
          <a:p>
            <a:pPr algn="ctr"/>
            <a:r>
              <a:rPr lang="en-US" sz="1600" dirty="0">
                <a:solidFill>
                  <a:schemeClr val="bg1"/>
                </a:solidFill>
              </a:rPr>
              <a:t>Tx </a:t>
            </a:r>
            <a:r>
              <a:rPr lang="en-US" sz="1600" dirty="0" err="1">
                <a:solidFill>
                  <a:schemeClr val="bg1"/>
                </a:solidFill>
              </a:rPr>
              <a:t>Apperture</a:t>
            </a:r>
            <a:endParaRPr lang="en-US" sz="1600" dirty="0">
              <a:solidFill>
                <a:schemeClr val="bg1"/>
              </a:solidFill>
            </a:endParaRPr>
          </a:p>
        </p:txBody>
      </p:sp>
      <p:sp>
        <p:nvSpPr>
          <p:cNvPr id="26" name="TextBox 25">
            <a:extLst>
              <a:ext uri="{FF2B5EF4-FFF2-40B4-BE49-F238E27FC236}">
                <a16:creationId xmlns:a16="http://schemas.microsoft.com/office/drawing/2014/main" id="{6C1AA981-FDDF-E74F-9CE2-F3A089693DE8}"/>
              </a:ext>
            </a:extLst>
          </p:cNvPr>
          <p:cNvSpPr txBox="1"/>
          <p:nvPr/>
        </p:nvSpPr>
        <p:spPr>
          <a:xfrm>
            <a:off x="2384013" y="766254"/>
            <a:ext cx="1300454" cy="738664"/>
          </a:xfrm>
          <a:prstGeom prst="rect">
            <a:avLst/>
          </a:prstGeom>
          <a:noFill/>
        </p:spPr>
        <p:txBody>
          <a:bodyPr wrap="square" rtlCol="0">
            <a:spAutoFit/>
          </a:bodyPr>
          <a:lstStyle/>
          <a:p>
            <a:pPr algn="ctr"/>
            <a:r>
              <a:rPr lang="en-US" sz="1400" dirty="0">
                <a:solidFill>
                  <a:schemeClr val="bg1"/>
                </a:solidFill>
              </a:rPr>
              <a:t>6x Tx </a:t>
            </a:r>
          </a:p>
          <a:p>
            <a:pPr algn="ctr"/>
            <a:r>
              <a:rPr lang="en-US" sz="1400" dirty="0">
                <a:solidFill>
                  <a:schemeClr val="bg1"/>
                </a:solidFill>
              </a:rPr>
              <a:t>6x Tx Ref</a:t>
            </a:r>
          </a:p>
          <a:p>
            <a:pPr algn="ctr"/>
            <a:r>
              <a:rPr lang="en-US" sz="1400" dirty="0">
                <a:solidFill>
                  <a:schemeClr val="bg1"/>
                </a:solidFill>
              </a:rPr>
              <a:t>2x Eth</a:t>
            </a:r>
          </a:p>
        </p:txBody>
      </p:sp>
      <p:sp>
        <p:nvSpPr>
          <p:cNvPr id="12" name="TextBox 11">
            <a:extLst>
              <a:ext uri="{FF2B5EF4-FFF2-40B4-BE49-F238E27FC236}">
                <a16:creationId xmlns:a16="http://schemas.microsoft.com/office/drawing/2014/main" id="{B181F8C3-E5E4-0648-A722-7BA77D8C5FC6}"/>
              </a:ext>
            </a:extLst>
          </p:cNvPr>
          <p:cNvSpPr txBox="1"/>
          <p:nvPr/>
        </p:nvSpPr>
        <p:spPr>
          <a:xfrm>
            <a:off x="1138898" y="6116008"/>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1</a:t>
            </a:r>
          </a:p>
          <a:p>
            <a:pPr algn="ctr"/>
            <a:r>
              <a:rPr lang="en-US" sz="1200" dirty="0">
                <a:solidFill>
                  <a:schemeClr val="bg1"/>
                </a:solidFill>
              </a:rPr>
              <a:t>(6)</a:t>
            </a:r>
          </a:p>
        </p:txBody>
      </p:sp>
      <p:sp>
        <p:nvSpPr>
          <p:cNvPr id="13" name="TextBox 12">
            <a:extLst>
              <a:ext uri="{FF2B5EF4-FFF2-40B4-BE49-F238E27FC236}">
                <a16:creationId xmlns:a16="http://schemas.microsoft.com/office/drawing/2014/main" id="{6600902E-9766-454A-8E02-E0C737BB355E}"/>
              </a:ext>
            </a:extLst>
          </p:cNvPr>
          <p:cNvSpPr txBox="1"/>
          <p:nvPr/>
        </p:nvSpPr>
        <p:spPr>
          <a:xfrm>
            <a:off x="2052962" y="5787717"/>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4" name="TextBox 13">
            <a:extLst>
              <a:ext uri="{FF2B5EF4-FFF2-40B4-BE49-F238E27FC236}">
                <a16:creationId xmlns:a16="http://schemas.microsoft.com/office/drawing/2014/main" id="{D6185D82-F974-F543-9220-B2B58ECAD788}"/>
              </a:ext>
            </a:extLst>
          </p:cNvPr>
          <p:cNvSpPr txBox="1"/>
          <p:nvPr/>
        </p:nvSpPr>
        <p:spPr>
          <a:xfrm>
            <a:off x="2303562" y="5781129"/>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5" name="TextBox 14">
            <a:extLst>
              <a:ext uri="{FF2B5EF4-FFF2-40B4-BE49-F238E27FC236}">
                <a16:creationId xmlns:a16="http://schemas.microsoft.com/office/drawing/2014/main" id="{1E079482-DA19-BF48-91FD-33620BBA875B}"/>
              </a:ext>
            </a:extLst>
          </p:cNvPr>
          <p:cNvSpPr txBox="1"/>
          <p:nvPr/>
        </p:nvSpPr>
        <p:spPr>
          <a:xfrm>
            <a:off x="211946" y="5793321"/>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36" name="TextBox 35">
            <a:extLst>
              <a:ext uri="{FF2B5EF4-FFF2-40B4-BE49-F238E27FC236}">
                <a16:creationId xmlns:a16="http://schemas.microsoft.com/office/drawing/2014/main" id="{58050A4E-3108-7445-941E-5E50BD5BA98D}"/>
              </a:ext>
            </a:extLst>
          </p:cNvPr>
          <p:cNvSpPr txBox="1"/>
          <p:nvPr/>
        </p:nvSpPr>
        <p:spPr>
          <a:xfrm>
            <a:off x="7738748" y="6116007"/>
            <a:ext cx="755335" cy="461665"/>
          </a:xfrm>
          <a:prstGeom prst="rect">
            <a:avLst/>
          </a:prstGeom>
          <a:solidFill>
            <a:schemeClr val="tx1"/>
          </a:solidFill>
          <a:ln>
            <a:noFill/>
          </a:ln>
        </p:spPr>
        <p:txBody>
          <a:bodyPr wrap="none" rtlCol="0">
            <a:spAutoFit/>
          </a:bodyPr>
          <a:lstStyle/>
          <a:p>
            <a:pPr algn="ctr"/>
            <a:r>
              <a:rPr lang="en-US" sz="1200" dirty="0" err="1">
                <a:solidFill>
                  <a:schemeClr val="bg1"/>
                </a:solidFill>
              </a:rPr>
              <a:t>Modman</a:t>
            </a:r>
            <a:endParaRPr lang="en-US" sz="1200" dirty="0">
              <a:solidFill>
                <a:schemeClr val="bg1"/>
              </a:solidFill>
            </a:endParaRPr>
          </a:p>
          <a:p>
            <a:pPr algn="ctr"/>
            <a:r>
              <a:rPr lang="en-US" sz="1200" dirty="0">
                <a:solidFill>
                  <a:schemeClr val="bg1"/>
                </a:solidFill>
              </a:rPr>
              <a:t>(12)</a:t>
            </a:r>
          </a:p>
        </p:txBody>
      </p:sp>
      <p:sp>
        <p:nvSpPr>
          <p:cNvPr id="37" name="TextBox 36">
            <a:extLst>
              <a:ext uri="{FF2B5EF4-FFF2-40B4-BE49-F238E27FC236}">
                <a16:creationId xmlns:a16="http://schemas.microsoft.com/office/drawing/2014/main" id="{DDFEADD7-39DF-4C4F-BFFE-0B45E3CC5745}"/>
              </a:ext>
            </a:extLst>
          </p:cNvPr>
          <p:cNvSpPr txBox="1"/>
          <p:nvPr/>
        </p:nvSpPr>
        <p:spPr>
          <a:xfrm>
            <a:off x="8806470" y="5749229"/>
            <a:ext cx="413895" cy="276999"/>
          </a:xfrm>
          <a:prstGeom prst="rect">
            <a:avLst/>
          </a:prstGeom>
          <a:noFill/>
        </p:spPr>
        <p:txBody>
          <a:bodyPr wrap="none" rtlCol="0">
            <a:spAutoFit/>
          </a:bodyPr>
          <a:lstStyle/>
          <a:p>
            <a:pPr algn="ctr"/>
            <a:r>
              <a:rPr lang="en-US" sz="1200" dirty="0"/>
              <a:t>Rx1</a:t>
            </a:r>
          </a:p>
        </p:txBody>
      </p:sp>
      <p:sp>
        <p:nvSpPr>
          <p:cNvPr id="38" name="TextBox 37">
            <a:extLst>
              <a:ext uri="{FF2B5EF4-FFF2-40B4-BE49-F238E27FC236}">
                <a16:creationId xmlns:a16="http://schemas.microsoft.com/office/drawing/2014/main" id="{57C1BDB7-9CFC-8341-B014-D5857FF68816}"/>
              </a:ext>
            </a:extLst>
          </p:cNvPr>
          <p:cNvSpPr txBox="1"/>
          <p:nvPr/>
        </p:nvSpPr>
        <p:spPr>
          <a:xfrm>
            <a:off x="9026836" y="5742641"/>
            <a:ext cx="593305" cy="276999"/>
          </a:xfrm>
          <a:prstGeom prst="rect">
            <a:avLst/>
          </a:prstGeom>
          <a:noFill/>
        </p:spPr>
        <p:txBody>
          <a:bodyPr wrap="square" rtlCol="0">
            <a:spAutoFit/>
          </a:bodyPr>
          <a:lstStyle/>
          <a:p>
            <a:pPr algn="ctr"/>
            <a:r>
              <a:rPr lang="en-US" sz="1200" dirty="0"/>
              <a:t>Tx1</a:t>
            </a:r>
          </a:p>
        </p:txBody>
      </p:sp>
      <p:sp>
        <p:nvSpPr>
          <p:cNvPr id="87" name="TextBox 86">
            <a:extLst>
              <a:ext uri="{FF2B5EF4-FFF2-40B4-BE49-F238E27FC236}">
                <a16:creationId xmlns:a16="http://schemas.microsoft.com/office/drawing/2014/main" id="{EC09890A-E586-024D-BC26-8D0644D93D9E}"/>
              </a:ext>
            </a:extLst>
          </p:cNvPr>
          <p:cNvSpPr txBox="1"/>
          <p:nvPr/>
        </p:nvSpPr>
        <p:spPr>
          <a:xfrm>
            <a:off x="2310218" y="54813"/>
            <a:ext cx="2238370" cy="276999"/>
          </a:xfrm>
          <a:prstGeom prst="rect">
            <a:avLst/>
          </a:prstGeom>
          <a:solidFill>
            <a:srgbClr val="FF0000"/>
          </a:solidFill>
        </p:spPr>
        <p:txBody>
          <a:bodyPr wrap="none" rtlCol="0" anchor="ctr">
            <a:spAutoFit/>
          </a:bodyPr>
          <a:lstStyle/>
          <a:p>
            <a:pPr algn="ctr"/>
            <a:r>
              <a:rPr lang="en-US" sz="1200" dirty="0">
                <a:solidFill>
                  <a:schemeClr val="bg1"/>
                </a:solidFill>
              </a:rPr>
              <a:t>Example: Two antenna apertures</a:t>
            </a:r>
          </a:p>
        </p:txBody>
      </p:sp>
      <p:sp>
        <p:nvSpPr>
          <p:cNvPr id="164" name="TextBox 163">
            <a:extLst>
              <a:ext uri="{FF2B5EF4-FFF2-40B4-BE49-F238E27FC236}">
                <a16:creationId xmlns:a16="http://schemas.microsoft.com/office/drawing/2014/main" id="{73F08BE4-8225-9841-8AE6-6F551482F4EC}"/>
              </a:ext>
            </a:extLst>
          </p:cNvPr>
          <p:cNvSpPr txBox="1"/>
          <p:nvPr/>
        </p:nvSpPr>
        <p:spPr>
          <a:xfrm>
            <a:off x="680294" y="5793321"/>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65" name="TextBox 164">
            <a:extLst>
              <a:ext uri="{FF2B5EF4-FFF2-40B4-BE49-F238E27FC236}">
                <a16:creationId xmlns:a16="http://schemas.microsoft.com/office/drawing/2014/main" id="{B8D06762-5E6C-6F49-98DD-120533BD5D6F}"/>
              </a:ext>
            </a:extLst>
          </p:cNvPr>
          <p:cNvSpPr txBox="1"/>
          <p:nvPr/>
        </p:nvSpPr>
        <p:spPr>
          <a:xfrm>
            <a:off x="955278" y="5774541"/>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67" name="TextBox 166">
            <a:extLst>
              <a:ext uri="{FF2B5EF4-FFF2-40B4-BE49-F238E27FC236}">
                <a16:creationId xmlns:a16="http://schemas.microsoft.com/office/drawing/2014/main" id="{43535AAF-E8E9-AA4C-8CB0-E9C85BAC7B22}"/>
              </a:ext>
            </a:extLst>
          </p:cNvPr>
          <p:cNvSpPr txBox="1"/>
          <p:nvPr/>
        </p:nvSpPr>
        <p:spPr>
          <a:xfrm>
            <a:off x="1473438" y="5780637"/>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80" name="TextBox 179">
            <a:extLst>
              <a:ext uri="{FF2B5EF4-FFF2-40B4-BE49-F238E27FC236}">
                <a16:creationId xmlns:a16="http://schemas.microsoft.com/office/drawing/2014/main" id="{0C95F8FE-97DF-A64C-B975-BBDA1E338680}"/>
              </a:ext>
            </a:extLst>
          </p:cNvPr>
          <p:cNvSpPr txBox="1"/>
          <p:nvPr/>
        </p:nvSpPr>
        <p:spPr>
          <a:xfrm>
            <a:off x="4010370" y="6108533"/>
            <a:ext cx="619080" cy="461665"/>
          </a:xfrm>
          <a:prstGeom prst="rect">
            <a:avLst/>
          </a:prstGeom>
          <a:solidFill>
            <a:schemeClr val="tx1"/>
          </a:solidFill>
          <a:ln>
            <a:noFill/>
          </a:ln>
        </p:spPr>
        <p:txBody>
          <a:bodyPr wrap="none" rtlCol="0">
            <a:spAutoFit/>
          </a:bodyPr>
          <a:lstStyle/>
          <a:p>
            <a:pPr algn="ctr"/>
            <a:r>
              <a:rPr lang="en-US" sz="1200" dirty="0">
                <a:solidFill>
                  <a:schemeClr val="bg1"/>
                </a:solidFill>
              </a:rPr>
              <a:t>AMU 2</a:t>
            </a:r>
          </a:p>
          <a:p>
            <a:pPr algn="ctr"/>
            <a:r>
              <a:rPr lang="en-US" sz="1200" dirty="0">
                <a:solidFill>
                  <a:schemeClr val="bg1"/>
                </a:solidFill>
              </a:rPr>
              <a:t>(6)</a:t>
            </a:r>
          </a:p>
        </p:txBody>
      </p:sp>
      <p:sp>
        <p:nvSpPr>
          <p:cNvPr id="181" name="TextBox 180">
            <a:extLst>
              <a:ext uri="{FF2B5EF4-FFF2-40B4-BE49-F238E27FC236}">
                <a16:creationId xmlns:a16="http://schemas.microsoft.com/office/drawing/2014/main" id="{51A98483-54E0-CC45-B769-A483561FB280}"/>
              </a:ext>
            </a:extLst>
          </p:cNvPr>
          <p:cNvSpPr txBox="1"/>
          <p:nvPr/>
        </p:nvSpPr>
        <p:spPr>
          <a:xfrm>
            <a:off x="4938267" y="5796588"/>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182" name="TextBox 181">
            <a:extLst>
              <a:ext uri="{FF2B5EF4-FFF2-40B4-BE49-F238E27FC236}">
                <a16:creationId xmlns:a16="http://schemas.microsoft.com/office/drawing/2014/main" id="{31695243-5FFB-674D-86C9-80B27E81156B}"/>
              </a:ext>
            </a:extLst>
          </p:cNvPr>
          <p:cNvSpPr txBox="1"/>
          <p:nvPr/>
        </p:nvSpPr>
        <p:spPr>
          <a:xfrm>
            <a:off x="5188867" y="577780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183" name="TextBox 182">
            <a:extLst>
              <a:ext uri="{FF2B5EF4-FFF2-40B4-BE49-F238E27FC236}">
                <a16:creationId xmlns:a16="http://schemas.microsoft.com/office/drawing/2014/main" id="{32BF7844-9A33-EC45-93FC-343924B71D55}"/>
              </a:ext>
            </a:extLst>
          </p:cNvPr>
          <p:cNvSpPr txBox="1"/>
          <p:nvPr/>
        </p:nvSpPr>
        <p:spPr>
          <a:xfrm>
            <a:off x="3097251" y="5802192"/>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188" name="TextBox 187">
            <a:extLst>
              <a:ext uri="{FF2B5EF4-FFF2-40B4-BE49-F238E27FC236}">
                <a16:creationId xmlns:a16="http://schemas.microsoft.com/office/drawing/2014/main" id="{8BA83793-1B2B-5347-B246-919BCE435C30}"/>
              </a:ext>
            </a:extLst>
          </p:cNvPr>
          <p:cNvSpPr txBox="1"/>
          <p:nvPr/>
        </p:nvSpPr>
        <p:spPr>
          <a:xfrm>
            <a:off x="3565599" y="5802192"/>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189" name="TextBox 188">
            <a:extLst>
              <a:ext uri="{FF2B5EF4-FFF2-40B4-BE49-F238E27FC236}">
                <a16:creationId xmlns:a16="http://schemas.microsoft.com/office/drawing/2014/main" id="{014B7E85-C9FE-3F4F-BD48-2084A816CF3D}"/>
              </a:ext>
            </a:extLst>
          </p:cNvPr>
          <p:cNvSpPr txBox="1"/>
          <p:nvPr/>
        </p:nvSpPr>
        <p:spPr>
          <a:xfrm>
            <a:off x="3840583" y="5783412"/>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191" name="TextBox 190">
            <a:extLst>
              <a:ext uri="{FF2B5EF4-FFF2-40B4-BE49-F238E27FC236}">
                <a16:creationId xmlns:a16="http://schemas.microsoft.com/office/drawing/2014/main" id="{9DD970B9-A440-E544-8D83-FD1206E56CC4}"/>
              </a:ext>
            </a:extLst>
          </p:cNvPr>
          <p:cNvSpPr txBox="1"/>
          <p:nvPr/>
        </p:nvSpPr>
        <p:spPr>
          <a:xfrm>
            <a:off x="4358743" y="5789508"/>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199" name="TextBox 198">
            <a:extLst>
              <a:ext uri="{FF2B5EF4-FFF2-40B4-BE49-F238E27FC236}">
                <a16:creationId xmlns:a16="http://schemas.microsoft.com/office/drawing/2014/main" id="{A11C2A13-F74B-2C4F-98E5-0082A1406CFE}"/>
              </a:ext>
            </a:extLst>
          </p:cNvPr>
          <p:cNvSpPr txBox="1"/>
          <p:nvPr/>
        </p:nvSpPr>
        <p:spPr>
          <a:xfrm>
            <a:off x="8189682" y="1247761"/>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3" name="TextBox 202">
            <a:extLst>
              <a:ext uri="{FF2B5EF4-FFF2-40B4-BE49-F238E27FC236}">
                <a16:creationId xmlns:a16="http://schemas.microsoft.com/office/drawing/2014/main" id="{F6540D16-E066-2C43-B9FE-30C000899E3E}"/>
              </a:ext>
            </a:extLst>
          </p:cNvPr>
          <p:cNvSpPr txBox="1"/>
          <p:nvPr/>
        </p:nvSpPr>
        <p:spPr>
          <a:xfrm>
            <a:off x="7952753" y="5765434"/>
            <a:ext cx="399148" cy="276999"/>
          </a:xfrm>
          <a:prstGeom prst="rect">
            <a:avLst/>
          </a:prstGeom>
          <a:noFill/>
        </p:spPr>
        <p:txBody>
          <a:bodyPr wrap="none" rtlCol="0">
            <a:spAutoFit/>
          </a:bodyPr>
          <a:lstStyle/>
          <a:p>
            <a:pPr algn="ctr"/>
            <a:r>
              <a:rPr lang="en-US" sz="1200" dirty="0">
                <a:solidFill>
                  <a:schemeClr val="bg1"/>
                </a:solidFill>
              </a:rPr>
              <a:t>Tx2</a:t>
            </a:r>
          </a:p>
        </p:txBody>
      </p:sp>
      <p:sp>
        <p:nvSpPr>
          <p:cNvPr id="204" name="TextBox 203">
            <a:extLst>
              <a:ext uri="{FF2B5EF4-FFF2-40B4-BE49-F238E27FC236}">
                <a16:creationId xmlns:a16="http://schemas.microsoft.com/office/drawing/2014/main" id="{AB47C900-F413-EF4C-B5BE-E6908036CA20}"/>
              </a:ext>
            </a:extLst>
          </p:cNvPr>
          <p:cNvSpPr txBox="1"/>
          <p:nvPr/>
        </p:nvSpPr>
        <p:spPr>
          <a:xfrm>
            <a:off x="8187856" y="5771038"/>
            <a:ext cx="593305" cy="276999"/>
          </a:xfrm>
          <a:prstGeom prst="rect">
            <a:avLst/>
          </a:prstGeom>
          <a:noFill/>
        </p:spPr>
        <p:txBody>
          <a:bodyPr wrap="square" rtlCol="0">
            <a:spAutoFit/>
          </a:bodyPr>
          <a:lstStyle/>
          <a:p>
            <a:pPr algn="ctr"/>
            <a:r>
              <a:rPr lang="en-US" sz="1200" dirty="0">
                <a:solidFill>
                  <a:schemeClr val="bg1"/>
                </a:solidFill>
              </a:rPr>
              <a:t>Rx2</a:t>
            </a:r>
          </a:p>
        </p:txBody>
      </p:sp>
      <p:sp>
        <p:nvSpPr>
          <p:cNvPr id="205" name="TextBox 204">
            <a:extLst>
              <a:ext uri="{FF2B5EF4-FFF2-40B4-BE49-F238E27FC236}">
                <a16:creationId xmlns:a16="http://schemas.microsoft.com/office/drawing/2014/main" id="{4C41D390-BB78-1744-85DB-53267A015082}"/>
              </a:ext>
            </a:extLst>
          </p:cNvPr>
          <p:cNvSpPr txBox="1"/>
          <p:nvPr/>
        </p:nvSpPr>
        <p:spPr>
          <a:xfrm>
            <a:off x="6297718" y="5771038"/>
            <a:ext cx="465961" cy="276999"/>
          </a:xfrm>
          <a:prstGeom prst="rect">
            <a:avLst/>
          </a:prstGeom>
          <a:noFill/>
        </p:spPr>
        <p:txBody>
          <a:bodyPr wrap="none" rtlCol="0">
            <a:spAutoFit/>
          </a:bodyPr>
          <a:lstStyle/>
          <a:p>
            <a:pPr algn="ctr"/>
            <a:r>
              <a:rPr lang="en-US" sz="1200" dirty="0">
                <a:solidFill>
                  <a:schemeClr val="bg1"/>
                </a:solidFill>
              </a:rPr>
              <a:t>Ref1</a:t>
            </a:r>
          </a:p>
        </p:txBody>
      </p:sp>
      <p:sp>
        <p:nvSpPr>
          <p:cNvPr id="210" name="TextBox 209">
            <a:extLst>
              <a:ext uri="{FF2B5EF4-FFF2-40B4-BE49-F238E27FC236}">
                <a16:creationId xmlns:a16="http://schemas.microsoft.com/office/drawing/2014/main" id="{80A00C68-6EE7-E243-930D-BB666E204D01}"/>
              </a:ext>
            </a:extLst>
          </p:cNvPr>
          <p:cNvSpPr txBox="1"/>
          <p:nvPr/>
        </p:nvSpPr>
        <p:spPr>
          <a:xfrm>
            <a:off x="6688576" y="5771038"/>
            <a:ext cx="399148" cy="276999"/>
          </a:xfrm>
          <a:prstGeom prst="rect">
            <a:avLst/>
          </a:prstGeom>
          <a:noFill/>
        </p:spPr>
        <p:txBody>
          <a:bodyPr wrap="none" rtlCol="0">
            <a:spAutoFit/>
          </a:bodyPr>
          <a:lstStyle/>
          <a:p>
            <a:pPr algn="ctr"/>
            <a:r>
              <a:rPr lang="en-US" sz="1200" dirty="0">
                <a:solidFill>
                  <a:schemeClr val="bg1"/>
                </a:solidFill>
              </a:rPr>
              <a:t>Tx1</a:t>
            </a:r>
          </a:p>
        </p:txBody>
      </p:sp>
      <p:sp>
        <p:nvSpPr>
          <p:cNvPr id="211" name="TextBox 210">
            <a:extLst>
              <a:ext uri="{FF2B5EF4-FFF2-40B4-BE49-F238E27FC236}">
                <a16:creationId xmlns:a16="http://schemas.microsoft.com/office/drawing/2014/main" id="{64E3D3BA-DC94-4749-AE19-F1CD1F3A9F2D}"/>
              </a:ext>
            </a:extLst>
          </p:cNvPr>
          <p:cNvSpPr txBox="1"/>
          <p:nvPr/>
        </p:nvSpPr>
        <p:spPr>
          <a:xfrm>
            <a:off x="6929258" y="5764450"/>
            <a:ext cx="593305" cy="276999"/>
          </a:xfrm>
          <a:prstGeom prst="rect">
            <a:avLst/>
          </a:prstGeom>
          <a:noFill/>
        </p:spPr>
        <p:txBody>
          <a:bodyPr wrap="square" rtlCol="0">
            <a:spAutoFit/>
          </a:bodyPr>
          <a:lstStyle/>
          <a:p>
            <a:pPr algn="ctr"/>
            <a:r>
              <a:rPr lang="en-US" sz="1200" dirty="0">
                <a:solidFill>
                  <a:schemeClr val="bg1"/>
                </a:solidFill>
              </a:rPr>
              <a:t>Rx1</a:t>
            </a:r>
          </a:p>
        </p:txBody>
      </p:sp>
      <p:sp>
        <p:nvSpPr>
          <p:cNvPr id="213" name="TextBox 212">
            <a:extLst>
              <a:ext uri="{FF2B5EF4-FFF2-40B4-BE49-F238E27FC236}">
                <a16:creationId xmlns:a16="http://schemas.microsoft.com/office/drawing/2014/main" id="{E4BC2B1F-68CF-0A4C-8B2C-CF38AD329106}"/>
              </a:ext>
            </a:extLst>
          </p:cNvPr>
          <p:cNvSpPr txBox="1"/>
          <p:nvPr/>
        </p:nvSpPr>
        <p:spPr>
          <a:xfrm>
            <a:off x="7419728" y="5770546"/>
            <a:ext cx="661666" cy="276999"/>
          </a:xfrm>
          <a:prstGeom prst="rect">
            <a:avLst/>
          </a:prstGeom>
          <a:noFill/>
        </p:spPr>
        <p:txBody>
          <a:bodyPr wrap="square" rtlCol="0">
            <a:spAutoFit/>
          </a:bodyPr>
          <a:lstStyle/>
          <a:p>
            <a:pPr algn="ctr"/>
            <a:r>
              <a:rPr lang="en-US" sz="1200" dirty="0">
                <a:solidFill>
                  <a:schemeClr val="bg1"/>
                </a:solidFill>
              </a:rPr>
              <a:t>Ref 2</a:t>
            </a:r>
          </a:p>
        </p:txBody>
      </p:sp>
      <p:sp>
        <p:nvSpPr>
          <p:cNvPr id="267" name="TextBox 266">
            <a:extLst>
              <a:ext uri="{FF2B5EF4-FFF2-40B4-BE49-F238E27FC236}">
                <a16:creationId xmlns:a16="http://schemas.microsoft.com/office/drawing/2014/main" id="{BDC82CB7-7BA9-2A4E-8605-9F2438CF8432}"/>
              </a:ext>
            </a:extLst>
          </p:cNvPr>
          <p:cNvSpPr txBox="1"/>
          <p:nvPr/>
        </p:nvSpPr>
        <p:spPr>
          <a:xfrm>
            <a:off x="-5996" y="8796"/>
            <a:ext cx="776175" cy="307777"/>
          </a:xfrm>
          <a:prstGeom prst="rect">
            <a:avLst/>
          </a:prstGeom>
          <a:solidFill>
            <a:srgbClr val="00B0F0"/>
          </a:solidFill>
          <a:ln>
            <a:noFill/>
          </a:ln>
        </p:spPr>
        <p:txBody>
          <a:bodyPr wrap="none" rtlCol="0" anchor="ctr">
            <a:spAutoFit/>
          </a:bodyPr>
          <a:lstStyle/>
          <a:p>
            <a:r>
              <a:rPr lang="en-US" sz="1400" dirty="0">
                <a:solidFill>
                  <a:schemeClr val="bg1"/>
                </a:solidFill>
              </a:rPr>
              <a:t>792A v3</a:t>
            </a:r>
          </a:p>
        </p:txBody>
      </p:sp>
      <p:sp>
        <p:nvSpPr>
          <p:cNvPr id="2" name="TextBox 1">
            <a:extLst>
              <a:ext uri="{FF2B5EF4-FFF2-40B4-BE49-F238E27FC236}">
                <a16:creationId xmlns:a16="http://schemas.microsoft.com/office/drawing/2014/main" id="{A8447578-4B0A-134C-B96E-10E176CDB314}"/>
              </a:ext>
            </a:extLst>
          </p:cNvPr>
          <p:cNvSpPr txBox="1"/>
          <p:nvPr/>
        </p:nvSpPr>
        <p:spPr>
          <a:xfrm>
            <a:off x="8774955" y="5974087"/>
            <a:ext cx="779742" cy="261610"/>
          </a:xfrm>
          <a:prstGeom prst="rect">
            <a:avLst/>
          </a:prstGeom>
          <a:noFill/>
        </p:spPr>
        <p:txBody>
          <a:bodyPr wrap="square" rtlCol="0">
            <a:spAutoFit/>
          </a:bodyPr>
          <a:lstStyle/>
          <a:p>
            <a:pPr algn="ctr"/>
            <a:r>
              <a:rPr lang="en-US" sz="1100" dirty="0"/>
              <a:t>ExRad1</a:t>
            </a:r>
          </a:p>
        </p:txBody>
      </p:sp>
      <p:sp>
        <p:nvSpPr>
          <p:cNvPr id="170" name="TextBox 169">
            <a:extLst>
              <a:ext uri="{FF2B5EF4-FFF2-40B4-BE49-F238E27FC236}">
                <a16:creationId xmlns:a16="http://schemas.microsoft.com/office/drawing/2014/main" id="{9EDF7EDB-4EEA-5745-A6ED-1C1D912B58F6}"/>
              </a:ext>
            </a:extLst>
          </p:cNvPr>
          <p:cNvSpPr txBox="1"/>
          <p:nvPr/>
        </p:nvSpPr>
        <p:spPr>
          <a:xfrm>
            <a:off x="10492867" y="24205"/>
            <a:ext cx="1430455" cy="276999"/>
          </a:xfrm>
          <a:prstGeom prst="rect">
            <a:avLst/>
          </a:prstGeom>
          <a:solidFill>
            <a:schemeClr val="bg1">
              <a:lumMod val="85000"/>
            </a:schemeClr>
          </a:solidFill>
        </p:spPr>
        <p:txBody>
          <a:bodyPr wrap="none" rtlCol="0" anchor="ctr">
            <a:spAutoFit/>
          </a:bodyPr>
          <a:lstStyle/>
          <a:p>
            <a:pPr algn="ctr"/>
            <a:r>
              <a:rPr lang="en-US" sz="1200" dirty="0"/>
              <a:t>Tx and Rx:  Ethernet</a:t>
            </a:r>
          </a:p>
        </p:txBody>
      </p:sp>
      <p:sp>
        <p:nvSpPr>
          <p:cNvPr id="169" name="Rectangle 168">
            <a:extLst>
              <a:ext uri="{FF2B5EF4-FFF2-40B4-BE49-F238E27FC236}">
                <a16:creationId xmlns:a16="http://schemas.microsoft.com/office/drawing/2014/main" id="{901FA9A1-3FA2-3546-83F0-13A18CBD77F7}"/>
              </a:ext>
            </a:extLst>
          </p:cNvPr>
          <p:cNvSpPr/>
          <p:nvPr/>
        </p:nvSpPr>
        <p:spPr>
          <a:xfrm>
            <a:off x="4769513" y="4284200"/>
            <a:ext cx="2159746" cy="4236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301" name="Straight Arrow Connector 300">
            <a:extLst>
              <a:ext uri="{FF2B5EF4-FFF2-40B4-BE49-F238E27FC236}">
                <a16:creationId xmlns:a16="http://schemas.microsoft.com/office/drawing/2014/main" id="{9FEA188B-631F-2F46-9903-C653EF162A8A}"/>
              </a:ext>
            </a:extLst>
          </p:cNvPr>
          <p:cNvCxnSpPr>
            <a:cxnSpLocks/>
          </p:cNvCxnSpPr>
          <p:nvPr/>
        </p:nvCxnSpPr>
        <p:spPr>
          <a:xfrm flipV="1">
            <a:off x="1808733" y="1611957"/>
            <a:ext cx="0" cy="319727"/>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961398" y="3323440"/>
            <a:ext cx="1458348" cy="369332"/>
          </a:xfrm>
          <a:prstGeom prst="rect">
            <a:avLst/>
          </a:prstGeom>
          <a:noFill/>
        </p:spPr>
        <p:txBody>
          <a:bodyPr wrap="none" rtlCol="0">
            <a:spAutoFit/>
          </a:bodyPr>
          <a:lstStyle/>
          <a:p>
            <a:r>
              <a:rPr lang="en-US" dirty="0"/>
              <a:t>(24) e.g. 2x12</a:t>
            </a:r>
          </a:p>
        </p:txBody>
      </p:sp>
      <p:sp>
        <p:nvSpPr>
          <p:cNvPr id="251" name="TextBox 250"/>
          <p:cNvSpPr txBox="1"/>
          <p:nvPr/>
        </p:nvSpPr>
        <p:spPr>
          <a:xfrm>
            <a:off x="2103176" y="1614346"/>
            <a:ext cx="2589363" cy="369332"/>
          </a:xfrm>
          <a:prstGeom prst="rect">
            <a:avLst/>
          </a:prstGeom>
          <a:noFill/>
        </p:spPr>
        <p:txBody>
          <a:bodyPr wrap="none" rtlCol="0">
            <a:spAutoFit/>
          </a:bodyPr>
          <a:lstStyle/>
          <a:p>
            <a:r>
              <a:rPr lang="en-US" dirty="0"/>
              <a:t>Supplier Antenna harness</a:t>
            </a:r>
          </a:p>
        </p:txBody>
      </p:sp>
      <p:sp>
        <p:nvSpPr>
          <p:cNvPr id="252" name="TextBox 251"/>
          <p:cNvSpPr txBox="1"/>
          <p:nvPr/>
        </p:nvSpPr>
        <p:spPr>
          <a:xfrm>
            <a:off x="1510006" y="5112496"/>
            <a:ext cx="2585964" cy="369332"/>
          </a:xfrm>
          <a:prstGeom prst="rect">
            <a:avLst/>
          </a:prstGeom>
          <a:noFill/>
        </p:spPr>
        <p:txBody>
          <a:bodyPr wrap="none" rtlCol="0">
            <a:spAutoFit/>
          </a:bodyPr>
          <a:lstStyle/>
          <a:p>
            <a:r>
              <a:rPr lang="en-US" dirty="0"/>
              <a:t>Supplier Modem harness</a:t>
            </a:r>
          </a:p>
        </p:txBody>
      </p:sp>
      <p:cxnSp>
        <p:nvCxnSpPr>
          <p:cNvPr id="253" name="Straight Arrow Connector 252">
            <a:extLst>
              <a:ext uri="{FF2B5EF4-FFF2-40B4-BE49-F238E27FC236}">
                <a16:creationId xmlns:a16="http://schemas.microsoft.com/office/drawing/2014/main" id="{9FEA188B-631F-2F46-9903-C653EF162A8A}"/>
              </a:ext>
            </a:extLst>
          </p:cNvPr>
          <p:cNvCxnSpPr>
            <a:cxnSpLocks/>
          </p:cNvCxnSpPr>
          <p:nvPr/>
        </p:nvCxnSpPr>
        <p:spPr>
          <a:xfrm flipH="1">
            <a:off x="1804273" y="1916654"/>
            <a:ext cx="4630363"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254" name="Rectangle 253">
            <a:extLst>
              <a:ext uri="{FF2B5EF4-FFF2-40B4-BE49-F238E27FC236}">
                <a16:creationId xmlns:a16="http://schemas.microsoft.com/office/drawing/2014/main" id="{F0AC24F0-6878-9C49-A5C3-4D36691E346F}"/>
              </a:ext>
            </a:extLst>
          </p:cNvPr>
          <p:cNvSpPr/>
          <p:nvPr/>
        </p:nvSpPr>
        <p:spPr>
          <a:xfrm>
            <a:off x="4296783" y="421791"/>
            <a:ext cx="3848388" cy="1197824"/>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5" name="Rounded Rectangle 254">
            <a:extLst>
              <a:ext uri="{FF2B5EF4-FFF2-40B4-BE49-F238E27FC236}">
                <a16:creationId xmlns:a16="http://schemas.microsoft.com/office/drawing/2014/main" id="{8674B5F4-21B0-5949-B989-7DBBFFC88428}"/>
              </a:ext>
            </a:extLst>
          </p:cNvPr>
          <p:cNvSpPr/>
          <p:nvPr/>
        </p:nvSpPr>
        <p:spPr>
          <a:xfrm>
            <a:off x="4399483" y="850292"/>
            <a:ext cx="3636635" cy="75958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6" name="TextBox 255">
            <a:extLst>
              <a:ext uri="{FF2B5EF4-FFF2-40B4-BE49-F238E27FC236}">
                <a16:creationId xmlns:a16="http://schemas.microsoft.com/office/drawing/2014/main" id="{2C78A21C-2E51-8140-8472-E7B9A7E1FF28}"/>
              </a:ext>
            </a:extLst>
          </p:cNvPr>
          <p:cNvSpPr txBox="1"/>
          <p:nvPr/>
        </p:nvSpPr>
        <p:spPr>
          <a:xfrm>
            <a:off x="5253575" y="999388"/>
            <a:ext cx="1288046" cy="338554"/>
          </a:xfrm>
          <a:prstGeom prst="rect">
            <a:avLst/>
          </a:prstGeom>
          <a:noFill/>
        </p:spPr>
        <p:txBody>
          <a:bodyPr wrap="none" rtlCol="0">
            <a:spAutoFit/>
          </a:bodyPr>
          <a:lstStyle/>
          <a:p>
            <a:pPr algn="ctr"/>
            <a:r>
              <a:rPr lang="en-US" sz="1600" dirty="0">
                <a:solidFill>
                  <a:schemeClr val="bg1"/>
                </a:solidFill>
              </a:rPr>
              <a:t>Rx </a:t>
            </a:r>
            <a:r>
              <a:rPr lang="en-US" sz="1600" dirty="0" err="1">
                <a:solidFill>
                  <a:schemeClr val="bg1"/>
                </a:solidFill>
              </a:rPr>
              <a:t>Apperture</a:t>
            </a:r>
            <a:endParaRPr lang="en-US" sz="1600" dirty="0">
              <a:solidFill>
                <a:schemeClr val="bg1"/>
              </a:solidFill>
            </a:endParaRPr>
          </a:p>
        </p:txBody>
      </p:sp>
      <p:sp>
        <p:nvSpPr>
          <p:cNvPr id="257" name="TextBox 256">
            <a:extLst>
              <a:ext uri="{FF2B5EF4-FFF2-40B4-BE49-F238E27FC236}">
                <a16:creationId xmlns:a16="http://schemas.microsoft.com/office/drawing/2014/main" id="{6C1AA981-FDDF-E74F-9CE2-F3A089693DE8}"/>
              </a:ext>
            </a:extLst>
          </p:cNvPr>
          <p:cNvSpPr txBox="1"/>
          <p:nvPr/>
        </p:nvSpPr>
        <p:spPr>
          <a:xfrm>
            <a:off x="6669885" y="929767"/>
            <a:ext cx="1300454" cy="523220"/>
          </a:xfrm>
          <a:prstGeom prst="rect">
            <a:avLst/>
          </a:prstGeom>
          <a:noFill/>
        </p:spPr>
        <p:txBody>
          <a:bodyPr wrap="square" rtlCol="0">
            <a:spAutoFit/>
          </a:bodyPr>
          <a:lstStyle/>
          <a:p>
            <a:pPr algn="ctr"/>
            <a:r>
              <a:rPr lang="en-US" sz="1400" dirty="0">
                <a:solidFill>
                  <a:schemeClr val="bg1"/>
                </a:solidFill>
              </a:rPr>
              <a:t>6x Rx </a:t>
            </a:r>
          </a:p>
          <a:p>
            <a:pPr algn="ctr"/>
            <a:r>
              <a:rPr lang="en-US" sz="1400" dirty="0">
                <a:solidFill>
                  <a:schemeClr val="bg1"/>
                </a:solidFill>
              </a:rPr>
              <a:t>2x Eth</a:t>
            </a:r>
          </a:p>
        </p:txBody>
      </p:sp>
      <p:sp>
        <p:nvSpPr>
          <p:cNvPr id="259" name="TextBox 258"/>
          <p:cNvSpPr txBox="1"/>
          <p:nvPr/>
        </p:nvSpPr>
        <p:spPr>
          <a:xfrm>
            <a:off x="4457513" y="3465297"/>
            <a:ext cx="1494401" cy="646331"/>
          </a:xfrm>
          <a:prstGeom prst="rect">
            <a:avLst/>
          </a:prstGeom>
          <a:noFill/>
        </p:spPr>
        <p:txBody>
          <a:bodyPr wrap="square" rtlCol="0">
            <a:spAutoFit/>
          </a:bodyPr>
          <a:lstStyle/>
          <a:p>
            <a:r>
              <a:rPr lang="en-US" dirty="0"/>
              <a:t>Aircraft provisioning</a:t>
            </a:r>
          </a:p>
        </p:txBody>
      </p:sp>
      <p:cxnSp>
        <p:nvCxnSpPr>
          <p:cNvPr id="260" name="Straight Arrow Connector 259">
            <a:extLst>
              <a:ext uri="{FF2B5EF4-FFF2-40B4-BE49-F238E27FC236}">
                <a16:creationId xmlns:a16="http://schemas.microsoft.com/office/drawing/2014/main" id="{9FEA188B-631F-2F46-9903-C653EF162A8A}"/>
              </a:ext>
            </a:extLst>
          </p:cNvPr>
          <p:cNvCxnSpPr>
            <a:cxnSpLocks/>
          </p:cNvCxnSpPr>
          <p:nvPr/>
        </p:nvCxnSpPr>
        <p:spPr>
          <a:xfrm flipV="1">
            <a:off x="1484071" y="4908160"/>
            <a:ext cx="0" cy="660275"/>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3" name="Straight Arrow Connector 262">
            <a:extLst>
              <a:ext uri="{FF2B5EF4-FFF2-40B4-BE49-F238E27FC236}">
                <a16:creationId xmlns:a16="http://schemas.microsoft.com/office/drawing/2014/main" id="{9FEA188B-631F-2F46-9903-C653EF162A8A}"/>
              </a:ext>
            </a:extLst>
          </p:cNvPr>
          <p:cNvCxnSpPr>
            <a:cxnSpLocks/>
          </p:cNvCxnSpPr>
          <p:nvPr/>
        </p:nvCxnSpPr>
        <p:spPr>
          <a:xfrm flipV="1">
            <a:off x="4382721"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9FEA188B-631F-2F46-9903-C653EF162A8A}"/>
              </a:ext>
            </a:extLst>
          </p:cNvPr>
          <p:cNvCxnSpPr>
            <a:cxnSpLocks/>
          </p:cNvCxnSpPr>
          <p:nvPr/>
        </p:nvCxnSpPr>
        <p:spPr>
          <a:xfrm flipV="1">
            <a:off x="5852346" y="3456858"/>
            <a:ext cx="0" cy="82734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286" name="Straight Arrow Connector 285">
            <a:extLst>
              <a:ext uri="{FF2B5EF4-FFF2-40B4-BE49-F238E27FC236}">
                <a16:creationId xmlns:a16="http://schemas.microsoft.com/office/drawing/2014/main" id="{9FEA188B-631F-2F46-9903-C653EF162A8A}"/>
              </a:ext>
            </a:extLst>
          </p:cNvPr>
          <p:cNvCxnSpPr>
            <a:cxnSpLocks/>
          </p:cNvCxnSpPr>
          <p:nvPr/>
        </p:nvCxnSpPr>
        <p:spPr>
          <a:xfrm flipH="1">
            <a:off x="4370908" y="5201587"/>
            <a:ext cx="1478477"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316" name="TextBox 315"/>
          <p:cNvSpPr txBox="1"/>
          <p:nvPr/>
        </p:nvSpPr>
        <p:spPr>
          <a:xfrm>
            <a:off x="6883912" y="5130571"/>
            <a:ext cx="418704" cy="369332"/>
          </a:xfrm>
          <a:prstGeom prst="rect">
            <a:avLst/>
          </a:prstGeom>
          <a:noFill/>
        </p:spPr>
        <p:txBody>
          <a:bodyPr wrap="none" rtlCol="0">
            <a:spAutoFit/>
          </a:bodyPr>
          <a:lstStyle/>
          <a:p>
            <a:r>
              <a:rPr lang="en-US" dirty="0"/>
              <a:t>12</a:t>
            </a:r>
          </a:p>
        </p:txBody>
      </p:sp>
      <p:sp>
        <p:nvSpPr>
          <p:cNvPr id="317" name="TextBox 316"/>
          <p:cNvSpPr txBox="1"/>
          <p:nvPr/>
        </p:nvSpPr>
        <p:spPr>
          <a:xfrm>
            <a:off x="4431693" y="5208793"/>
            <a:ext cx="418704" cy="369332"/>
          </a:xfrm>
          <a:prstGeom prst="rect">
            <a:avLst/>
          </a:prstGeom>
          <a:noFill/>
        </p:spPr>
        <p:txBody>
          <a:bodyPr wrap="none" rtlCol="0">
            <a:spAutoFit/>
          </a:bodyPr>
          <a:lstStyle/>
          <a:p>
            <a:r>
              <a:rPr lang="en-US" dirty="0"/>
              <a:t>12</a:t>
            </a:r>
          </a:p>
        </p:txBody>
      </p:sp>
      <p:sp>
        <p:nvSpPr>
          <p:cNvPr id="318" name="TextBox 317"/>
          <p:cNvSpPr txBox="1"/>
          <p:nvPr/>
        </p:nvSpPr>
        <p:spPr>
          <a:xfrm>
            <a:off x="1772563" y="4863189"/>
            <a:ext cx="418704" cy="369332"/>
          </a:xfrm>
          <a:prstGeom prst="rect">
            <a:avLst/>
          </a:prstGeom>
          <a:noFill/>
        </p:spPr>
        <p:txBody>
          <a:bodyPr wrap="none" rtlCol="0">
            <a:spAutoFit/>
          </a:bodyPr>
          <a:lstStyle/>
          <a:p>
            <a:r>
              <a:rPr lang="en-US" dirty="0"/>
              <a:t>12</a:t>
            </a:r>
          </a:p>
        </p:txBody>
      </p:sp>
      <p:sp>
        <p:nvSpPr>
          <p:cNvPr id="319" name="TextBox 318"/>
          <p:cNvSpPr txBox="1"/>
          <p:nvPr/>
        </p:nvSpPr>
        <p:spPr>
          <a:xfrm>
            <a:off x="2530676" y="1875876"/>
            <a:ext cx="635110" cy="369332"/>
          </a:xfrm>
          <a:prstGeom prst="rect">
            <a:avLst/>
          </a:prstGeom>
          <a:noFill/>
        </p:spPr>
        <p:txBody>
          <a:bodyPr wrap="none" rtlCol="0">
            <a:spAutoFit/>
          </a:bodyPr>
          <a:lstStyle/>
          <a:p>
            <a:r>
              <a:rPr lang="en-US" dirty="0"/>
              <a:t>2x12</a:t>
            </a:r>
          </a:p>
        </p:txBody>
      </p:sp>
      <p:sp>
        <p:nvSpPr>
          <p:cNvPr id="320" name="TextBox 319"/>
          <p:cNvSpPr txBox="1"/>
          <p:nvPr/>
        </p:nvSpPr>
        <p:spPr>
          <a:xfrm>
            <a:off x="6438413" y="1604053"/>
            <a:ext cx="418704" cy="369332"/>
          </a:xfrm>
          <a:prstGeom prst="rect">
            <a:avLst/>
          </a:prstGeom>
          <a:noFill/>
        </p:spPr>
        <p:txBody>
          <a:bodyPr wrap="none" rtlCol="0">
            <a:spAutoFit/>
          </a:bodyPr>
          <a:lstStyle/>
          <a:p>
            <a:r>
              <a:rPr lang="en-US" dirty="0"/>
              <a:t>12</a:t>
            </a:r>
          </a:p>
        </p:txBody>
      </p:sp>
      <p:cxnSp>
        <p:nvCxnSpPr>
          <p:cNvPr id="100" name="Straight Arrow Connector 99">
            <a:extLst>
              <a:ext uri="{FF2B5EF4-FFF2-40B4-BE49-F238E27FC236}">
                <a16:creationId xmlns:a16="http://schemas.microsoft.com/office/drawing/2014/main" id="{9FEA188B-631F-2F46-9903-C653EF162A8A}"/>
              </a:ext>
            </a:extLst>
          </p:cNvPr>
          <p:cNvCxnSpPr>
            <a:cxnSpLocks/>
          </p:cNvCxnSpPr>
          <p:nvPr/>
        </p:nvCxnSpPr>
        <p:spPr>
          <a:xfrm flipH="1">
            <a:off x="1474492" y="4908160"/>
            <a:ext cx="4374986"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FEA188B-631F-2F46-9903-C653EF162A8A}"/>
              </a:ext>
            </a:extLst>
          </p:cNvPr>
          <p:cNvCxnSpPr>
            <a:cxnSpLocks/>
          </p:cNvCxnSpPr>
          <p:nvPr/>
        </p:nvCxnSpPr>
        <p:spPr>
          <a:xfrm flipV="1">
            <a:off x="5849478" y="4431921"/>
            <a:ext cx="0" cy="769666"/>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EA188B-631F-2F46-9903-C653EF162A8A}"/>
              </a:ext>
            </a:extLst>
          </p:cNvPr>
          <p:cNvCxnSpPr>
            <a:cxnSpLocks/>
          </p:cNvCxnSpPr>
          <p:nvPr/>
        </p:nvCxnSpPr>
        <p:spPr>
          <a:xfrm flipH="1">
            <a:off x="5742401" y="5201587"/>
            <a:ext cx="1073431" cy="0"/>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9FEA188B-631F-2F46-9903-C653EF162A8A}"/>
              </a:ext>
            </a:extLst>
          </p:cNvPr>
          <p:cNvCxnSpPr>
            <a:cxnSpLocks/>
          </p:cNvCxnSpPr>
          <p:nvPr/>
        </p:nvCxnSpPr>
        <p:spPr>
          <a:xfrm flipV="1">
            <a:off x="6802579" y="5201587"/>
            <a:ext cx="0" cy="354493"/>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5257290" y="2833312"/>
            <a:ext cx="635110" cy="369332"/>
          </a:xfrm>
          <a:prstGeom prst="rect">
            <a:avLst/>
          </a:prstGeom>
          <a:noFill/>
        </p:spPr>
        <p:txBody>
          <a:bodyPr wrap="none" rtlCol="0">
            <a:spAutoFit/>
          </a:bodyPr>
          <a:lstStyle/>
          <a:p>
            <a:r>
              <a:rPr lang="en-US" dirty="0"/>
              <a:t>2x12</a:t>
            </a:r>
          </a:p>
        </p:txBody>
      </p:sp>
      <p:sp>
        <p:nvSpPr>
          <p:cNvPr id="131" name="Rectangle 130"/>
          <p:cNvSpPr/>
          <p:nvPr/>
        </p:nvSpPr>
        <p:spPr>
          <a:xfrm rot="5400000">
            <a:off x="5785011" y="4111193"/>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5400000">
            <a:off x="5800506" y="327342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5794625" y="3124161"/>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rot="5400000">
            <a:off x="5787924" y="426056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a:extLst>
              <a:ext uri="{FF2B5EF4-FFF2-40B4-BE49-F238E27FC236}">
                <a16:creationId xmlns:a16="http://schemas.microsoft.com/office/drawing/2014/main" id="{0EE7BD8D-15D3-0743-9897-DAE568192C67}"/>
              </a:ext>
            </a:extLst>
          </p:cNvPr>
          <p:cNvSpPr/>
          <p:nvPr/>
        </p:nvSpPr>
        <p:spPr>
          <a:xfrm>
            <a:off x="4769513"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5B91C965-6630-CD4A-AC5F-A2F6750B6C9B}"/>
              </a:ext>
            </a:extLst>
          </p:cNvPr>
          <p:cNvSpPr/>
          <p:nvPr/>
        </p:nvSpPr>
        <p:spPr>
          <a:xfrm>
            <a:off x="5114972"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pass through</a:t>
            </a:r>
          </a:p>
        </p:txBody>
      </p:sp>
      <p:sp>
        <p:nvSpPr>
          <p:cNvPr id="122" name="Rectangle 121"/>
          <p:cNvSpPr/>
          <p:nvPr/>
        </p:nvSpPr>
        <p:spPr>
          <a:xfrm rot="5400000">
            <a:off x="5785011" y="355814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p:cNvSpPr/>
          <p:nvPr/>
        </p:nvSpPr>
        <p:spPr>
          <a:xfrm rot="5400000">
            <a:off x="5785011" y="3835022"/>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p:cNvSpPr txBox="1"/>
          <p:nvPr/>
        </p:nvSpPr>
        <p:spPr>
          <a:xfrm>
            <a:off x="6985061" y="2147153"/>
            <a:ext cx="2378343" cy="584775"/>
          </a:xfrm>
          <a:prstGeom prst="rect">
            <a:avLst/>
          </a:prstGeom>
          <a:noFill/>
        </p:spPr>
        <p:txBody>
          <a:bodyPr wrap="none" rtlCol="0">
            <a:spAutoFit/>
          </a:bodyPr>
          <a:lstStyle/>
          <a:p>
            <a:r>
              <a:rPr lang="en-US" sz="1600" dirty="0"/>
              <a:t>FIBER ONLY pass-through, </a:t>
            </a:r>
          </a:p>
          <a:p>
            <a:r>
              <a:rPr lang="en-US" sz="1600" dirty="0"/>
              <a:t>no bonding to AC</a:t>
            </a:r>
          </a:p>
        </p:txBody>
      </p:sp>
      <p:cxnSp>
        <p:nvCxnSpPr>
          <p:cNvPr id="130" name="Straight Arrow Connector 129">
            <a:extLst>
              <a:ext uri="{FF2B5EF4-FFF2-40B4-BE49-F238E27FC236}">
                <a16:creationId xmlns:a16="http://schemas.microsoft.com/office/drawing/2014/main" id="{9FEA188B-631F-2F46-9903-C653EF162A8A}"/>
              </a:ext>
            </a:extLst>
          </p:cNvPr>
          <p:cNvCxnSpPr>
            <a:cxnSpLocks/>
          </p:cNvCxnSpPr>
          <p:nvPr/>
        </p:nvCxnSpPr>
        <p:spPr>
          <a:xfrm flipV="1">
            <a:off x="6423863" y="1600071"/>
            <a:ext cx="1468" cy="33758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5136855" y="3299409"/>
            <a:ext cx="16104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5136855" y="4282552"/>
            <a:ext cx="16104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236981" y="2220477"/>
            <a:ext cx="2072522" cy="1200329"/>
          </a:xfrm>
          <a:prstGeom prst="rect">
            <a:avLst/>
          </a:prstGeom>
          <a:noFill/>
        </p:spPr>
        <p:txBody>
          <a:bodyPr wrap="square" rtlCol="0">
            <a:spAutoFit/>
          </a:bodyPr>
          <a:lstStyle/>
          <a:p>
            <a:r>
              <a:rPr lang="de-DE" dirty="0" err="1"/>
              <a:t>Comlpex</a:t>
            </a:r>
            <a:r>
              <a:rPr lang="de-DE" dirty="0"/>
              <a:t> break-out </a:t>
            </a:r>
            <a:r>
              <a:rPr lang="de-DE" dirty="0" err="1"/>
              <a:t>cables</a:t>
            </a:r>
            <a:r>
              <a:rPr lang="de-DE" dirty="0"/>
              <a:t> </a:t>
            </a:r>
            <a:r>
              <a:rPr lang="de-DE" dirty="0" err="1"/>
              <a:t>with</a:t>
            </a:r>
            <a:r>
              <a:rPr lang="de-DE" dirty="0"/>
              <a:t> </a:t>
            </a:r>
            <a:r>
              <a:rPr lang="de-DE" dirty="0" err="1"/>
              <a:t>installation</a:t>
            </a:r>
            <a:r>
              <a:rPr lang="de-DE" dirty="0"/>
              <a:t> </a:t>
            </a:r>
            <a:r>
              <a:rPr lang="de-DE" dirty="0" err="1"/>
              <a:t>specific</a:t>
            </a:r>
            <a:r>
              <a:rPr lang="de-DE" dirty="0"/>
              <a:t> </a:t>
            </a:r>
            <a:r>
              <a:rPr lang="de-DE" dirty="0" err="1"/>
              <a:t>branch</a:t>
            </a:r>
            <a:r>
              <a:rPr lang="de-DE" dirty="0"/>
              <a:t> </a:t>
            </a:r>
            <a:r>
              <a:rPr lang="de-DE" dirty="0" err="1"/>
              <a:t>length</a:t>
            </a:r>
            <a:endParaRPr lang="en-US" dirty="0"/>
          </a:p>
        </p:txBody>
      </p:sp>
      <p:sp>
        <p:nvSpPr>
          <p:cNvPr id="148" name="TextBox 147"/>
          <p:cNvSpPr txBox="1"/>
          <p:nvPr/>
        </p:nvSpPr>
        <p:spPr>
          <a:xfrm>
            <a:off x="5926806" y="4236077"/>
            <a:ext cx="635110" cy="369332"/>
          </a:xfrm>
          <a:prstGeom prst="rect">
            <a:avLst/>
          </a:prstGeom>
          <a:noFill/>
        </p:spPr>
        <p:txBody>
          <a:bodyPr wrap="none" rtlCol="0">
            <a:spAutoFit/>
          </a:bodyPr>
          <a:lstStyle/>
          <a:p>
            <a:r>
              <a:rPr lang="en-US" dirty="0"/>
              <a:t>2x12</a:t>
            </a:r>
          </a:p>
        </p:txBody>
      </p:sp>
      <p:sp>
        <p:nvSpPr>
          <p:cNvPr id="149" name="Rectangle 148"/>
          <p:cNvSpPr/>
          <p:nvPr/>
        </p:nvSpPr>
        <p:spPr>
          <a:xfrm rot="5400000">
            <a:off x="6741972" y="540528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p:cNvSpPr/>
          <p:nvPr/>
        </p:nvSpPr>
        <p:spPr>
          <a:xfrm rot="5400000">
            <a:off x="4320357"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rot="5400000">
            <a:off x="1419696" y="540528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rot="5400000">
            <a:off x="6370216" y="1556684"/>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rot="5400000">
            <a:off x="1733794" y="157788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TextBox 159"/>
          <p:cNvSpPr txBox="1"/>
          <p:nvPr/>
        </p:nvSpPr>
        <p:spPr>
          <a:xfrm>
            <a:off x="2346746" y="2964861"/>
            <a:ext cx="2072522" cy="923330"/>
          </a:xfrm>
          <a:prstGeom prst="rect">
            <a:avLst/>
          </a:prstGeom>
          <a:solidFill>
            <a:schemeClr val="accent4">
              <a:lumMod val="40000"/>
              <a:lumOff val="60000"/>
            </a:schemeClr>
          </a:solidFill>
        </p:spPr>
        <p:txBody>
          <a:bodyPr wrap="square" rtlCol="0">
            <a:spAutoFit/>
          </a:bodyPr>
          <a:lstStyle/>
          <a:p>
            <a:r>
              <a:rPr lang="de-DE" dirty="0"/>
              <a:t>ALTERNATIVE </a:t>
            </a:r>
            <a:r>
              <a:rPr lang="de-DE" dirty="0" err="1"/>
              <a:t>without</a:t>
            </a:r>
            <a:r>
              <a:rPr lang="de-DE" dirty="0"/>
              <a:t> Patch Panels</a:t>
            </a:r>
            <a:endParaRPr lang="en-US" dirty="0"/>
          </a:p>
        </p:txBody>
      </p:sp>
      <p:sp>
        <p:nvSpPr>
          <p:cNvPr id="161" name="TextBox 160"/>
          <p:cNvSpPr txBox="1"/>
          <p:nvPr/>
        </p:nvSpPr>
        <p:spPr>
          <a:xfrm>
            <a:off x="284616" y="3885179"/>
            <a:ext cx="2138239" cy="830997"/>
          </a:xfrm>
          <a:prstGeom prst="rect">
            <a:avLst/>
          </a:prstGeom>
          <a:noFill/>
        </p:spPr>
        <p:txBody>
          <a:bodyPr wrap="square" rtlCol="0">
            <a:spAutoFit/>
          </a:bodyPr>
          <a:lstStyle/>
          <a:p>
            <a:r>
              <a:rPr lang="de-DE" sz="1200" dirty="0"/>
              <a:t>Note: </a:t>
            </a:r>
            <a:r>
              <a:rPr lang="de-DE" sz="1200" dirty="0" err="1"/>
              <a:t>Less</a:t>
            </a:r>
            <a:r>
              <a:rPr lang="de-DE" sz="1200" dirty="0"/>
              <a:t> </a:t>
            </a:r>
            <a:r>
              <a:rPr lang="de-DE" sz="1200" dirty="0" err="1"/>
              <a:t>complex</a:t>
            </a:r>
            <a:r>
              <a:rPr lang="de-DE" sz="1200" dirty="0"/>
              <a:t> </a:t>
            </a:r>
            <a:r>
              <a:rPr lang="de-DE" sz="1200" dirty="0" err="1"/>
              <a:t>systems</a:t>
            </a:r>
            <a:r>
              <a:rPr lang="de-DE" sz="1200" dirty="0"/>
              <a:t> </a:t>
            </a:r>
            <a:r>
              <a:rPr lang="de-DE" sz="1200" dirty="0" err="1"/>
              <a:t>simplify</a:t>
            </a:r>
            <a:r>
              <a:rPr lang="de-DE" sz="1200" dirty="0"/>
              <a:t> </a:t>
            </a:r>
            <a:r>
              <a:rPr lang="de-DE" sz="1200" dirty="0" err="1"/>
              <a:t>the</a:t>
            </a:r>
            <a:r>
              <a:rPr lang="de-DE" sz="1200" dirty="0"/>
              <a:t> </a:t>
            </a:r>
            <a:r>
              <a:rPr lang="de-DE" sz="1200" dirty="0" err="1"/>
              <a:t>custom</a:t>
            </a:r>
            <a:r>
              <a:rPr lang="de-DE" sz="1200" dirty="0"/>
              <a:t> </a:t>
            </a:r>
            <a:r>
              <a:rPr lang="de-DE" sz="1200" dirty="0" err="1"/>
              <a:t>harnesses</a:t>
            </a:r>
            <a:r>
              <a:rPr lang="de-DE" sz="1200" dirty="0"/>
              <a:t>, e.g. </a:t>
            </a:r>
            <a:r>
              <a:rPr lang="de-DE" sz="1200" dirty="0" err="1"/>
              <a:t>no</a:t>
            </a:r>
            <a:r>
              <a:rPr lang="de-DE" sz="1200" dirty="0"/>
              <a:t> AMUs = </a:t>
            </a:r>
            <a:r>
              <a:rPr lang="de-DE" sz="1200" dirty="0" err="1"/>
              <a:t>point</a:t>
            </a:r>
            <a:r>
              <a:rPr lang="de-DE" sz="1200" dirty="0"/>
              <a:t>-</a:t>
            </a:r>
            <a:r>
              <a:rPr lang="de-DE" sz="1200" dirty="0" err="1"/>
              <a:t>to</a:t>
            </a:r>
            <a:r>
              <a:rPr lang="de-DE" sz="1200" dirty="0"/>
              <a:t>-point </a:t>
            </a:r>
            <a:r>
              <a:rPr lang="de-DE" sz="1200" dirty="0" err="1"/>
              <a:t>cable</a:t>
            </a:r>
            <a:r>
              <a:rPr lang="de-DE" sz="1200" dirty="0"/>
              <a:t>.</a:t>
            </a:r>
            <a:endParaRPr lang="en-US" sz="1200" dirty="0"/>
          </a:p>
        </p:txBody>
      </p:sp>
      <p:sp>
        <p:nvSpPr>
          <p:cNvPr id="162" name="Rounded Rectangle 161">
            <a:extLst>
              <a:ext uri="{FF2B5EF4-FFF2-40B4-BE49-F238E27FC236}">
                <a16:creationId xmlns:a16="http://schemas.microsoft.com/office/drawing/2014/main" id="{A480480C-432F-3148-973F-98D147A02B38}"/>
              </a:ext>
            </a:extLst>
          </p:cNvPr>
          <p:cNvSpPr/>
          <p:nvPr/>
        </p:nvSpPr>
        <p:spPr>
          <a:xfrm>
            <a:off x="8367866" y="860857"/>
            <a:ext cx="1619274" cy="7595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3" name="TextBox 162">
            <a:extLst>
              <a:ext uri="{FF2B5EF4-FFF2-40B4-BE49-F238E27FC236}">
                <a16:creationId xmlns:a16="http://schemas.microsoft.com/office/drawing/2014/main" id="{4E8B116A-9045-664C-B315-1595ECB39AB1}"/>
              </a:ext>
            </a:extLst>
          </p:cNvPr>
          <p:cNvSpPr txBox="1"/>
          <p:nvPr/>
        </p:nvSpPr>
        <p:spPr>
          <a:xfrm>
            <a:off x="8500197" y="850293"/>
            <a:ext cx="1386918" cy="461665"/>
          </a:xfrm>
          <a:prstGeom prst="rect">
            <a:avLst/>
          </a:prstGeom>
          <a:noFill/>
        </p:spPr>
        <p:txBody>
          <a:bodyPr wrap="none" rtlCol="0">
            <a:spAutoFit/>
          </a:bodyPr>
          <a:lstStyle/>
          <a:p>
            <a:pPr algn="ctr"/>
            <a:r>
              <a:rPr lang="en-US" sz="1200" dirty="0"/>
              <a:t>Extra Radio</a:t>
            </a:r>
            <a:br>
              <a:rPr lang="en-US" sz="1200" dirty="0"/>
            </a:br>
            <a:r>
              <a:rPr lang="en-US" sz="1200" dirty="0"/>
              <a:t>(cell, Wi-Fi, L-band)</a:t>
            </a:r>
          </a:p>
        </p:txBody>
      </p:sp>
      <p:sp>
        <p:nvSpPr>
          <p:cNvPr id="166" name="TextBox 165">
            <a:extLst>
              <a:ext uri="{FF2B5EF4-FFF2-40B4-BE49-F238E27FC236}">
                <a16:creationId xmlns:a16="http://schemas.microsoft.com/office/drawing/2014/main" id="{EBFD0D86-50C2-0145-8BF3-608577357E70}"/>
              </a:ext>
            </a:extLst>
          </p:cNvPr>
          <p:cNvSpPr txBox="1"/>
          <p:nvPr/>
        </p:nvSpPr>
        <p:spPr>
          <a:xfrm>
            <a:off x="8429492" y="1242683"/>
            <a:ext cx="399148" cy="276999"/>
          </a:xfrm>
          <a:prstGeom prst="rect">
            <a:avLst/>
          </a:prstGeom>
          <a:noFill/>
        </p:spPr>
        <p:txBody>
          <a:bodyPr wrap="none" rtlCol="0">
            <a:spAutoFit/>
          </a:bodyPr>
          <a:lstStyle/>
          <a:p>
            <a:pPr algn="ctr"/>
            <a:r>
              <a:rPr lang="en-US" sz="1200" dirty="0"/>
              <a:t>Tx1</a:t>
            </a:r>
          </a:p>
        </p:txBody>
      </p:sp>
      <p:sp>
        <p:nvSpPr>
          <p:cNvPr id="168" name="TextBox 167">
            <a:extLst>
              <a:ext uri="{FF2B5EF4-FFF2-40B4-BE49-F238E27FC236}">
                <a16:creationId xmlns:a16="http://schemas.microsoft.com/office/drawing/2014/main" id="{9EA32693-0FFE-FF4E-899A-ECFE63AE2166}"/>
              </a:ext>
            </a:extLst>
          </p:cNvPr>
          <p:cNvSpPr txBox="1"/>
          <p:nvPr/>
        </p:nvSpPr>
        <p:spPr>
          <a:xfrm>
            <a:off x="8610024" y="1249049"/>
            <a:ext cx="662624" cy="276999"/>
          </a:xfrm>
          <a:prstGeom prst="rect">
            <a:avLst/>
          </a:prstGeom>
          <a:noFill/>
        </p:spPr>
        <p:txBody>
          <a:bodyPr wrap="square" rtlCol="0">
            <a:spAutoFit/>
          </a:bodyPr>
          <a:lstStyle/>
          <a:p>
            <a:pPr algn="ctr"/>
            <a:r>
              <a:rPr lang="en-US" sz="1200" dirty="0"/>
              <a:t>Rx1</a:t>
            </a:r>
          </a:p>
        </p:txBody>
      </p:sp>
      <p:cxnSp>
        <p:nvCxnSpPr>
          <p:cNvPr id="174" name="Straight Arrow Connector 173">
            <a:extLst>
              <a:ext uri="{FF2B5EF4-FFF2-40B4-BE49-F238E27FC236}">
                <a16:creationId xmlns:a16="http://schemas.microsoft.com/office/drawing/2014/main" id="{9FEA188B-631F-2F46-9903-C653EF162A8A}"/>
              </a:ext>
            </a:extLst>
          </p:cNvPr>
          <p:cNvCxnSpPr>
            <a:cxnSpLocks/>
          </p:cNvCxnSpPr>
          <p:nvPr/>
        </p:nvCxnSpPr>
        <p:spPr>
          <a:xfrm flipV="1">
            <a:off x="9273529" y="1618400"/>
            <a:ext cx="0" cy="31328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75" name="TextBox 174"/>
          <p:cNvSpPr txBox="1"/>
          <p:nvPr/>
        </p:nvSpPr>
        <p:spPr>
          <a:xfrm>
            <a:off x="9347743" y="1604053"/>
            <a:ext cx="418704" cy="369332"/>
          </a:xfrm>
          <a:prstGeom prst="rect">
            <a:avLst/>
          </a:prstGeom>
          <a:noFill/>
        </p:spPr>
        <p:txBody>
          <a:bodyPr wrap="none" rtlCol="0">
            <a:spAutoFit/>
          </a:bodyPr>
          <a:lstStyle/>
          <a:p>
            <a:r>
              <a:rPr lang="en-US" dirty="0"/>
              <a:t>12</a:t>
            </a:r>
          </a:p>
        </p:txBody>
      </p:sp>
      <p:cxnSp>
        <p:nvCxnSpPr>
          <p:cNvPr id="176" name="Straight Arrow Connector 175">
            <a:extLst>
              <a:ext uri="{FF2B5EF4-FFF2-40B4-BE49-F238E27FC236}">
                <a16:creationId xmlns:a16="http://schemas.microsoft.com/office/drawing/2014/main" id="{9FEA188B-631F-2F46-9903-C653EF162A8A}"/>
              </a:ext>
            </a:extLst>
          </p:cNvPr>
          <p:cNvCxnSpPr>
            <a:cxnSpLocks/>
          </p:cNvCxnSpPr>
          <p:nvPr/>
        </p:nvCxnSpPr>
        <p:spPr>
          <a:xfrm flipH="1">
            <a:off x="6425332" y="1913540"/>
            <a:ext cx="2847316" cy="3114"/>
          </a:xfrm>
          <a:prstGeom prst="straightConnector1">
            <a:avLst/>
          </a:prstGeom>
          <a:ln w="38100">
            <a:solidFill>
              <a:srgbClr val="7030A0"/>
            </a:solidFill>
            <a:tailEnd type="none"/>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rot="5400000">
            <a:off x="9208274" y="1567425"/>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rot="5400000">
            <a:off x="9208274" y="1567426"/>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rot="5400000">
            <a:off x="9208274" y="1567427"/>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p:cNvSpPr/>
          <p:nvPr/>
        </p:nvSpPr>
        <p:spPr>
          <a:xfrm rot="5400000">
            <a:off x="9208274" y="1567428"/>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rot="5400000">
            <a:off x="9208274" y="1567429"/>
            <a:ext cx="128749" cy="2139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7" name="Straight Connector 186"/>
          <p:cNvCxnSpPr>
            <a:endCxn id="192" idx="1"/>
          </p:cNvCxnSpPr>
          <p:nvPr/>
        </p:nvCxnSpPr>
        <p:spPr>
          <a:xfrm flipV="1">
            <a:off x="6137982" y="3663442"/>
            <a:ext cx="1384581" cy="25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a:endCxn id="192" idx="1"/>
          </p:cNvCxnSpPr>
          <p:nvPr/>
        </p:nvCxnSpPr>
        <p:spPr>
          <a:xfrm flipV="1">
            <a:off x="6107308" y="3663442"/>
            <a:ext cx="1415255" cy="27163"/>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7522563" y="3494165"/>
            <a:ext cx="2025240" cy="338554"/>
          </a:xfrm>
          <a:prstGeom prst="rect">
            <a:avLst/>
          </a:prstGeom>
          <a:noFill/>
        </p:spPr>
        <p:txBody>
          <a:bodyPr wrap="square" rtlCol="0">
            <a:spAutoFit/>
          </a:bodyPr>
          <a:lstStyle/>
          <a:p>
            <a:r>
              <a:rPr lang="de-DE" sz="1600" dirty="0" err="1"/>
              <a:t>Interconnects</a:t>
            </a:r>
            <a:endParaRPr lang="en-US" sz="1600" dirty="0"/>
          </a:p>
        </p:txBody>
      </p:sp>
      <p:cxnSp>
        <p:nvCxnSpPr>
          <p:cNvPr id="193" name="Straight Arrow Connector 192">
            <a:extLst>
              <a:ext uri="{FF2B5EF4-FFF2-40B4-BE49-F238E27FC236}">
                <a16:creationId xmlns:a16="http://schemas.microsoft.com/office/drawing/2014/main" id="{9FEA188B-631F-2F46-9903-C653EF162A8A}"/>
              </a:ext>
            </a:extLst>
          </p:cNvPr>
          <p:cNvCxnSpPr>
            <a:cxnSpLocks/>
          </p:cNvCxnSpPr>
          <p:nvPr/>
        </p:nvCxnSpPr>
        <p:spPr>
          <a:xfrm flipV="1">
            <a:off x="10567607"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9FEA188B-631F-2F46-9903-C653EF162A8A}"/>
              </a:ext>
            </a:extLst>
          </p:cNvPr>
          <p:cNvCxnSpPr>
            <a:cxnSpLocks/>
          </p:cNvCxnSpPr>
          <p:nvPr/>
        </p:nvCxnSpPr>
        <p:spPr>
          <a:xfrm flipV="1">
            <a:off x="11056701" y="1913540"/>
            <a:ext cx="0" cy="863309"/>
          </a:xfrm>
          <a:prstGeom prst="straightConnector1">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95" name="Rounded Rectangle 194">
            <a:extLst>
              <a:ext uri="{FF2B5EF4-FFF2-40B4-BE49-F238E27FC236}">
                <a16:creationId xmlns:a16="http://schemas.microsoft.com/office/drawing/2014/main" id="{0EE7BD8D-15D3-0743-9897-DAE568192C67}"/>
              </a:ext>
            </a:extLst>
          </p:cNvPr>
          <p:cNvSpPr/>
          <p:nvPr/>
        </p:nvSpPr>
        <p:spPr>
          <a:xfrm>
            <a:off x="9638545" y="2124693"/>
            <a:ext cx="2159745" cy="37372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6" name="Rectangle 195">
            <a:extLst>
              <a:ext uri="{FF2B5EF4-FFF2-40B4-BE49-F238E27FC236}">
                <a16:creationId xmlns:a16="http://schemas.microsoft.com/office/drawing/2014/main" id="{5B91C965-6630-CD4A-AC5F-A2F6750B6C9B}"/>
              </a:ext>
            </a:extLst>
          </p:cNvPr>
          <p:cNvSpPr/>
          <p:nvPr/>
        </p:nvSpPr>
        <p:spPr>
          <a:xfrm>
            <a:off x="9984004" y="2195599"/>
            <a:ext cx="1616001" cy="263433"/>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Bulkhead IF</a:t>
            </a:r>
          </a:p>
        </p:txBody>
      </p:sp>
      <p:sp>
        <p:nvSpPr>
          <p:cNvPr id="197" name="Cloud 196"/>
          <p:cNvSpPr/>
          <p:nvPr/>
        </p:nvSpPr>
        <p:spPr>
          <a:xfrm>
            <a:off x="9396533" y="1690619"/>
            <a:ext cx="2745945" cy="1981214"/>
          </a:xfrm>
          <a:prstGeom prst="cloud">
            <a:avLst/>
          </a:prstGeom>
          <a:solidFill>
            <a:srgbClr val="FF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extBox 197"/>
          <p:cNvSpPr txBox="1"/>
          <p:nvPr/>
        </p:nvSpPr>
        <p:spPr>
          <a:xfrm>
            <a:off x="9561232" y="2812755"/>
            <a:ext cx="2397748" cy="461665"/>
          </a:xfrm>
          <a:prstGeom prst="rect">
            <a:avLst/>
          </a:prstGeom>
          <a:noFill/>
        </p:spPr>
        <p:txBody>
          <a:bodyPr wrap="square" rtlCol="0">
            <a:spAutoFit/>
          </a:bodyPr>
          <a:lstStyle/>
          <a:p>
            <a:r>
              <a:rPr lang="de-DE" sz="1200" dirty="0"/>
              <a:t>Note: Power/</a:t>
            </a:r>
            <a:r>
              <a:rPr lang="de-DE" sz="1200" dirty="0" err="1"/>
              <a:t>control</a:t>
            </a:r>
            <a:r>
              <a:rPr lang="de-DE" sz="1200" dirty="0"/>
              <a:t> </a:t>
            </a:r>
            <a:r>
              <a:rPr lang="de-DE" sz="1200" dirty="0" err="1"/>
              <a:t>copper</a:t>
            </a:r>
            <a:r>
              <a:rPr lang="de-DE" sz="1200" dirty="0"/>
              <a:t> </a:t>
            </a:r>
            <a:r>
              <a:rPr lang="de-DE" sz="1200" dirty="0" err="1"/>
              <a:t>wires</a:t>
            </a:r>
            <a:r>
              <a:rPr lang="de-DE" sz="1200" dirty="0"/>
              <a:t> </a:t>
            </a:r>
            <a:r>
              <a:rPr lang="de-DE" sz="1200" dirty="0" err="1"/>
              <a:t>use</a:t>
            </a:r>
            <a:r>
              <a:rPr lang="de-DE" sz="1200" dirty="0"/>
              <a:t> BI </a:t>
            </a:r>
            <a:r>
              <a:rPr lang="de-DE" sz="1200" dirty="0" err="1"/>
              <a:t>according</a:t>
            </a:r>
            <a:r>
              <a:rPr lang="de-DE" sz="1200" dirty="0"/>
              <a:t> A792</a:t>
            </a:r>
            <a:endParaRPr lang="en-US" sz="1200" dirty="0"/>
          </a:p>
        </p:txBody>
      </p:sp>
      <p:sp>
        <p:nvSpPr>
          <p:cNvPr id="127" name="TextBox 126"/>
          <p:cNvSpPr txBox="1"/>
          <p:nvPr/>
        </p:nvSpPr>
        <p:spPr>
          <a:xfrm>
            <a:off x="8036118" y="4710203"/>
            <a:ext cx="4414197" cy="338554"/>
          </a:xfrm>
          <a:prstGeom prst="rect">
            <a:avLst/>
          </a:prstGeom>
          <a:noFill/>
        </p:spPr>
        <p:txBody>
          <a:bodyPr wrap="square" rtlCol="0">
            <a:spAutoFit/>
          </a:bodyPr>
          <a:lstStyle/>
          <a:p>
            <a:r>
              <a:rPr lang="de-DE" sz="1600" dirty="0">
                <a:solidFill>
                  <a:srgbClr val="7030A0"/>
                </a:solidFill>
              </a:rPr>
              <a:t>ARINC 802 Cable, Appendix K (12 fiber cable)</a:t>
            </a:r>
            <a:endParaRPr lang="en-US" sz="1600" dirty="0">
              <a:solidFill>
                <a:srgbClr val="7030A0"/>
              </a:solidFill>
            </a:endParaRPr>
          </a:p>
        </p:txBody>
      </p:sp>
      <p:cxnSp>
        <p:nvCxnSpPr>
          <p:cNvPr id="7" name="Straight Arrow Connector 6"/>
          <p:cNvCxnSpPr>
            <a:stCxn id="127" idx="1"/>
          </p:cNvCxnSpPr>
          <p:nvPr/>
        </p:nvCxnSpPr>
        <p:spPr>
          <a:xfrm flipH="1">
            <a:off x="6814935" y="4879480"/>
            <a:ext cx="1221183" cy="329313"/>
          </a:xfrm>
          <a:prstGeom prst="straightConnector1">
            <a:avLst/>
          </a:prstGeom>
          <a:ln w="2222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9" name="Rounded Rectangle 128">
            <a:extLst>
              <a:ext uri="{FF2B5EF4-FFF2-40B4-BE49-F238E27FC236}">
                <a16:creationId xmlns:a16="http://schemas.microsoft.com/office/drawing/2014/main" id="{14B5B1E3-15C6-374A-B30F-71902A8F2870}"/>
              </a:ext>
            </a:extLst>
          </p:cNvPr>
          <p:cNvSpPr/>
          <p:nvPr/>
        </p:nvSpPr>
        <p:spPr>
          <a:xfrm>
            <a:off x="9673416" y="5750626"/>
            <a:ext cx="781044" cy="5767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33" name="Rounded Rectangle 132">
            <a:extLst>
              <a:ext uri="{FF2B5EF4-FFF2-40B4-BE49-F238E27FC236}">
                <a16:creationId xmlns:a16="http://schemas.microsoft.com/office/drawing/2014/main" id="{5D2C7EE3-6CEF-E743-B6F7-87F03AF1B793}"/>
              </a:ext>
            </a:extLst>
          </p:cNvPr>
          <p:cNvSpPr/>
          <p:nvPr/>
        </p:nvSpPr>
        <p:spPr>
          <a:xfrm>
            <a:off x="10548963" y="5755231"/>
            <a:ext cx="692099" cy="5721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36" name="TextBox 135">
            <a:extLst>
              <a:ext uri="{FF2B5EF4-FFF2-40B4-BE49-F238E27FC236}">
                <a16:creationId xmlns:a16="http://schemas.microsoft.com/office/drawing/2014/main" id="{1361DBFF-85A8-434F-95E0-4C49E32C2AC4}"/>
              </a:ext>
            </a:extLst>
          </p:cNvPr>
          <p:cNvSpPr txBox="1"/>
          <p:nvPr/>
        </p:nvSpPr>
        <p:spPr>
          <a:xfrm>
            <a:off x="9704156" y="5742548"/>
            <a:ext cx="413895" cy="276999"/>
          </a:xfrm>
          <a:prstGeom prst="rect">
            <a:avLst/>
          </a:prstGeom>
          <a:noFill/>
        </p:spPr>
        <p:txBody>
          <a:bodyPr wrap="none" rtlCol="0">
            <a:spAutoFit/>
          </a:bodyPr>
          <a:lstStyle/>
          <a:p>
            <a:pPr algn="ctr"/>
            <a:r>
              <a:rPr lang="en-US" sz="1200" dirty="0"/>
              <a:t>Rx1</a:t>
            </a:r>
          </a:p>
        </p:txBody>
      </p:sp>
      <p:sp>
        <p:nvSpPr>
          <p:cNvPr id="137" name="TextBox 136">
            <a:extLst>
              <a:ext uri="{FF2B5EF4-FFF2-40B4-BE49-F238E27FC236}">
                <a16:creationId xmlns:a16="http://schemas.microsoft.com/office/drawing/2014/main" id="{CACCCB8D-50DC-F842-BDB8-4BF78D76A135}"/>
              </a:ext>
            </a:extLst>
          </p:cNvPr>
          <p:cNvSpPr txBox="1"/>
          <p:nvPr/>
        </p:nvSpPr>
        <p:spPr>
          <a:xfrm>
            <a:off x="9966021" y="5735960"/>
            <a:ext cx="593305" cy="276999"/>
          </a:xfrm>
          <a:prstGeom prst="rect">
            <a:avLst/>
          </a:prstGeom>
          <a:noFill/>
        </p:spPr>
        <p:txBody>
          <a:bodyPr wrap="square" rtlCol="0">
            <a:spAutoFit/>
          </a:bodyPr>
          <a:lstStyle/>
          <a:p>
            <a:pPr algn="ctr"/>
            <a:r>
              <a:rPr lang="en-US" sz="1200" dirty="0"/>
              <a:t>Tx1</a:t>
            </a:r>
          </a:p>
        </p:txBody>
      </p:sp>
      <p:sp>
        <p:nvSpPr>
          <p:cNvPr id="138" name="TextBox 137">
            <a:extLst>
              <a:ext uri="{FF2B5EF4-FFF2-40B4-BE49-F238E27FC236}">
                <a16:creationId xmlns:a16="http://schemas.microsoft.com/office/drawing/2014/main" id="{8E8D61C0-8F1D-CE4D-AB8D-E0F13706C1E5}"/>
              </a:ext>
            </a:extLst>
          </p:cNvPr>
          <p:cNvSpPr txBox="1"/>
          <p:nvPr/>
        </p:nvSpPr>
        <p:spPr>
          <a:xfrm>
            <a:off x="10554567" y="5748644"/>
            <a:ext cx="413895" cy="276999"/>
          </a:xfrm>
          <a:prstGeom prst="rect">
            <a:avLst/>
          </a:prstGeom>
          <a:noFill/>
        </p:spPr>
        <p:txBody>
          <a:bodyPr wrap="none" rtlCol="0">
            <a:spAutoFit/>
          </a:bodyPr>
          <a:lstStyle/>
          <a:p>
            <a:pPr algn="ctr"/>
            <a:r>
              <a:rPr lang="en-US" sz="1200" dirty="0"/>
              <a:t>Rx2</a:t>
            </a:r>
          </a:p>
        </p:txBody>
      </p:sp>
      <p:sp>
        <p:nvSpPr>
          <p:cNvPr id="141" name="TextBox 140">
            <a:extLst>
              <a:ext uri="{FF2B5EF4-FFF2-40B4-BE49-F238E27FC236}">
                <a16:creationId xmlns:a16="http://schemas.microsoft.com/office/drawing/2014/main" id="{0F5FB6A3-E288-734D-AEA6-21BA618FD2EC}"/>
              </a:ext>
            </a:extLst>
          </p:cNvPr>
          <p:cNvSpPr txBox="1"/>
          <p:nvPr/>
        </p:nvSpPr>
        <p:spPr>
          <a:xfrm>
            <a:off x="10755088" y="5742056"/>
            <a:ext cx="593305" cy="276999"/>
          </a:xfrm>
          <a:prstGeom prst="rect">
            <a:avLst/>
          </a:prstGeom>
          <a:noFill/>
        </p:spPr>
        <p:txBody>
          <a:bodyPr wrap="square" rtlCol="0">
            <a:spAutoFit/>
          </a:bodyPr>
          <a:lstStyle/>
          <a:p>
            <a:pPr algn="ctr"/>
            <a:r>
              <a:rPr lang="en-US" sz="1200" dirty="0"/>
              <a:t>Tx2</a:t>
            </a:r>
          </a:p>
        </p:txBody>
      </p:sp>
      <p:sp>
        <p:nvSpPr>
          <p:cNvPr id="142" name="TextBox 141">
            <a:extLst>
              <a:ext uri="{FF2B5EF4-FFF2-40B4-BE49-F238E27FC236}">
                <a16:creationId xmlns:a16="http://schemas.microsoft.com/office/drawing/2014/main" id="{FC41FB5B-4EE5-1F4E-AB25-1FE2B2715C76}"/>
              </a:ext>
            </a:extLst>
          </p:cNvPr>
          <p:cNvSpPr txBox="1"/>
          <p:nvPr/>
        </p:nvSpPr>
        <p:spPr>
          <a:xfrm>
            <a:off x="9676981" y="5958080"/>
            <a:ext cx="827548" cy="307777"/>
          </a:xfrm>
          <a:prstGeom prst="rect">
            <a:avLst/>
          </a:prstGeom>
          <a:noFill/>
        </p:spPr>
        <p:txBody>
          <a:bodyPr wrap="square" rtlCol="0">
            <a:spAutoFit/>
          </a:bodyPr>
          <a:lstStyle/>
          <a:p>
            <a:r>
              <a:rPr lang="en-US" sz="1400" dirty="0" err="1"/>
              <a:t>TxMan</a:t>
            </a:r>
            <a:endParaRPr lang="en-US" sz="1400" dirty="0"/>
          </a:p>
        </p:txBody>
      </p:sp>
      <p:sp>
        <p:nvSpPr>
          <p:cNvPr id="143" name="TextBox 142">
            <a:extLst>
              <a:ext uri="{FF2B5EF4-FFF2-40B4-BE49-F238E27FC236}">
                <a16:creationId xmlns:a16="http://schemas.microsoft.com/office/drawing/2014/main" id="{F15C8586-DAB2-1D43-A2AF-DDE83913A64E}"/>
              </a:ext>
            </a:extLst>
          </p:cNvPr>
          <p:cNvSpPr txBox="1"/>
          <p:nvPr/>
        </p:nvSpPr>
        <p:spPr>
          <a:xfrm>
            <a:off x="10479739" y="5936428"/>
            <a:ext cx="880553" cy="307777"/>
          </a:xfrm>
          <a:prstGeom prst="rect">
            <a:avLst/>
          </a:prstGeom>
          <a:noFill/>
        </p:spPr>
        <p:txBody>
          <a:bodyPr wrap="square" rtlCol="0">
            <a:spAutoFit/>
          </a:bodyPr>
          <a:lstStyle/>
          <a:p>
            <a:r>
              <a:rPr lang="en-US" sz="1400" dirty="0" err="1"/>
              <a:t>RxMan</a:t>
            </a:r>
            <a:endParaRPr lang="en-US" sz="1400" dirty="0"/>
          </a:p>
        </p:txBody>
      </p:sp>
    </p:spTree>
    <p:extLst>
      <p:ext uri="{BB962C8B-B14F-4D97-AF65-F5344CB8AC3E}">
        <p14:creationId xmlns:p14="http://schemas.microsoft.com/office/powerpoint/2010/main" val="120672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Box 126"/>
          <p:cNvSpPr txBox="1"/>
          <p:nvPr/>
        </p:nvSpPr>
        <p:spPr>
          <a:xfrm>
            <a:off x="416118" y="2685645"/>
            <a:ext cx="11064682" cy="1569660"/>
          </a:xfrm>
          <a:prstGeom prst="rect">
            <a:avLst/>
          </a:prstGeom>
          <a:noFill/>
        </p:spPr>
        <p:txBody>
          <a:bodyPr wrap="square" rtlCol="0">
            <a:spAutoFit/>
          </a:bodyPr>
          <a:lstStyle/>
          <a:p>
            <a:r>
              <a:rPr lang="de-DE" sz="1600" dirty="0">
                <a:solidFill>
                  <a:srgbClr val="7030A0"/>
                </a:solidFill>
              </a:rPr>
              <a:t>Connectors:</a:t>
            </a:r>
          </a:p>
          <a:p>
            <a:endParaRPr lang="de-DE" sz="1600" dirty="0">
              <a:solidFill>
                <a:srgbClr val="7030A0"/>
              </a:solidFill>
            </a:endParaRPr>
          </a:p>
          <a:p>
            <a:r>
              <a:rPr lang="de-DE" sz="1600" dirty="0">
                <a:solidFill>
                  <a:srgbClr val="7030A0"/>
                </a:solidFill>
              </a:rPr>
              <a:t>Rack mounted equipment = ARINC 600 type with inserts that accept quadrax contacts for ARINC 846 MT terminus or single channel fibers with ARINC 801 terminus.  Disconnects between rack mounted equipment and antennas ARINC 801 single insert rectanguar shell (EN4644) with 10Q2 insert for A846 MT termini or 1F12 for single channel fibers with ARINC 801 terminus</a:t>
            </a:r>
          </a:p>
          <a:p>
            <a:endParaRPr lang="en-US" sz="1600" dirty="0">
              <a:solidFill>
                <a:srgbClr val="7030A0"/>
              </a:solidFill>
            </a:endParaRPr>
          </a:p>
        </p:txBody>
      </p:sp>
      <p:sp>
        <p:nvSpPr>
          <p:cNvPr id="129" name="TextBox 128"/>
          <p:cNvSpPr txBox="1"/>
          <p:nvPr/>
        </p:nvSpPr>
        <p:spPr>
          <a:xfrm>
            <a:off x="416118" y="307016"/>
            <a:ext cx="11293282" cy="1077218"/>
          </a:xfrm>
          <a:prstGeom prst="rect">
            <a:avLst/>
          </a:prstGeom>
          <a:noFill/>
        </p:spPr>
        <p:txBody>
          <a:bodyPr wrap="square" rtlCol="0">
            <a:spAutoFit/>
          </a:bodyPr>
          <a:lstStyle/>
          <a:p>
            <a:r>
              <a:rPr lang="de-DE" sz="1600" u="sng" dirty="0">
                <a:solidFill>
                  <a:srgbClr val="7030A0"/>
                </a:solidFill>
              </a:rPr>
              <a:t>Cables:</a:t>
            </a:r>
          </a:p>
          <a:p>
            <a:endParaRPr lang="de-DE" sz="1600" dirty="0">
              <a:solidFill>
                <a:srgbClr val="7030A0"/>
              </a:solidFill>
            </a:endParaRPr>
          </a:p>
          <a:p>
            <a:r>
              <a:rPr lang="de-DE" sz="1600" dirty="0">
                <a:solidFill>
                  <a:srgbClr val="7030A0"/>
                </a:solidFill>
              </a:rPr>
              <a:t>Multi-fiber cable for MT terminus termination = ARINC 802 Cable, Appendix K, 12 fiber cable (50/125)</a:t>
            </a:r>
          </a:p>
          <a:p>
            <a:r>
              <a:rPr lang="de-DE" sz="1600" dirty="0">
                <a:solidFill>
                  <a:srgbClr val="7030A0"/>
                </a:solidFill>
              </a:rPr>
              <a:t>Single channel fiber cable = ARINC 802, Appendix I, but need to consider a double jacketed version (50/125)</a:t>
            </a:r>
            <a:endParaRPr lang="en-US" sz="1600" dirty="0">
              <a:solidFill>
                <a:srgbClr val="7030A0"/>
              </a:solidFill>
            </a:endParaRPr>
          </a:p>
        </p:txBody>
      </p:sp>
      <p:pic>
        <p:nvPicPr>
          <p:cNvPr id="6" name="Picture 5"/>
          <p:cNvPicPr>
            <a:picLocks noChangeAspect="1"/>
          </p:cNvPicPr>
          <p:nvPr/>
        </p:nvPicPr>
        <p:blipFill>
          <a:blip r:embed="rId2"/>
          <a:stretch>
            <a:fillRect/>
          </a:stretch>
        </p:blipFill>
        <p:spPr>
          <a:xfrm>
            <a:off x="3997090" y="4145519"/>
            <a:ext cx="1214549" cy="1672733"/>
          </a:xfrm>
          <a:prstGeom prst="rect">
            <a:avLst/>
          </a:prstGeom>
        </p:spPr>
      </p:pic>
      <p:sp>
        <p:nvSpPr>
          <p:cNvPr id="8" name="TextBox 7"/>
          <p:cNvSpPr txBox="1"/>
          <p:nvPr/>
        </p:nvSpPr>
        <p:spPr>
          <a:xfrm>
            <a:off x="3855064" y="5962777"/>
            <a:ext cx="1356575" cy="461665"/>
          </a:xfrm>
          <a:prstGeom prst="rect">
            <a:avLst/>
          </a:prstGeom>
          <a:noFill/>
        </p:spPr>
        <p:txBody>
          <a:bodyPr wrap="square" rtlCol="0">
            <a:spAutoFit/>
          </a:bodyPr>
          <a:lstStyle/>
          <a:p>
            <a:pPr algn="ctr"/>
            <a:r>
              <a:rPr lang="en-US" sz="1200" dirty="0"/>
              <a:t>ARINC 600 20F12Q8 Insert</a:t>
            </a:r>
          </a:p>
        </p:txBody>
      </p:sp>
      <p:pic>
        <p:nvPicPr>
          <p:cNvPr id="9" name="Picture 8"/>
          <p:cNvPicPr>
            <a:picLocks noChangeAspect="1"/>
          </p:cNvPicPr>
          <p:nvPr/>
        </p:nvPicPr>
        <p:blipFill>
          <a:blip r:embed="rId3"/>
          <a:stretch>
            <a:fillRect/>
          </a:stretch>
        </p:blipFill>
        <p:spPr>
          <a:xfrm>
            <a:off x="2673626" y="4126647"/>
            <a:ext cx="1181438" cy="1691605"/>
          </a:xfrm>
          <a:prstGeom prst="rect">
            <a:avLst/>
          </a:prstGeom>
        </p:spPr>
      </p:pic>
      <p:sp>
        <p:nvSpPr>
          <p:cNvPr id="133" name="TextBox 132"/>
          <p:cNvSpPr txBox="1"/>
          <p:nvPr/>
        </p:nvSpPr>
        <p:spPr>
          <a:xfrm>
            <a:off x="2572586" y="5962777"/>
            <a:ext cx="1091758" cy="461665"/>
          </a:xfrm>
          <a:prstGeom prst="rect">
            <a:avLst/>
          </a:prstGeom>
          <a:noFill/>
        </p:spPr>
        <p:txBody>
          <a:bodyPr wrap="square" rtlCol="0">
            <a:spAutoFit/>
          </a:bodyPr>
          <a:lstStyle/>
          <a:p>
            <a:pPr algn="ctr"/>
            <a:r>
              <a:rPr lang="en-US" sz="1200" dirty="0"/>
              <a:t>ARINC 600 Q11 Insert</a:t>
            </a:r>
          </a:p>
        </p:txBody>
      </p:sp>
      <p:pic>
        <p:nvPicPr>
          <p:cNvPr id="10" name="Picture 9"/>
          <p:cNvPicPr>
            <a:picLocks noChangeAspect="1"/>
          </p:cNvPicPr>
          <p:nvPr/>
        </p:nvPicPr>
        <p:blipFill>
          <a:blip r:embed="rId4"/>
          <a:stretch>
            <a:fillRect/>
          </a:stretch>
        </p:blipFill>
        <p:spPr>
          <a:xfrm>
            <a:off x="9443752" y="3978695"/>
            <a:ext cx="1998919" cy="955328"/>
          </a:xfrm>
          <a:prstGeom prst="rect">
            <a:avLst/>
          </a:prstGeom>
        </p:spPr>
      </p:pic>
      <p:sp>
        <p:nvSpPr>
          <p:cNvPr id="136" name="TextBox 135"/>
          <p:cNvSpPr txBox="1"/>
          <p:nvPr/>
        </p:nvSpPr>
        <p:spPr>
          <a:xfrm>
            <a:off x="9654043" y="4981886"/>
            <a:ext cx="1578334" cy="276999"/>
          </a:xfrm>
          <a:prstGeom prst="rect">
            <a:avLst/>
          </a:prstGeom>
          <a:noFill/>
        </p:spPr>
        <p:txBody>
          <a:bodyPr wrap="square" rtlCol="0">
            <a:spAutoFit/>
          </a:bodyPr>
          <a:lstStyle/>
          <a:p>
            <a:pPr algn="ctr"/>
            <a:r>
              <a:rPr lang="en-US" sz="1200" dirty="0"/>
              <a:t>EN4644 10Q2 Insert</a:t>
            </a:r>
          </a:p>
        </p:txBody>
      </p:sp>
      <p:pic>
        <p:nvPicPr>
          <p:cNvPr id="16" name="Picture 15"/>
          <p:cNvPicPr>
            <a:picLocks noChangeAspect="1"/>
          </p:cNvPicPr>
          <p:nvPr/>
        </p:nvPicPr>
        <p:blipFill>
          <a:blip r:embed="rId5"/>
          <a:stretch>
            <a:fillRect/>
          </a:stretch>
        </p:blipFill>
        <p:spPr>
          <a:xfrm rot="10800000">
            <a:off x="6130627" y="4546960"/>
            <a:ext cx="2834312" cy="1258814"/>
          </a:xfrm>
          <a:prstGeom prst="rect">
            <a:avLst/>
          </a:prstGeom>
        </p:spPr>
      </p:pic>
      <p:pic>
        <p:nvPicPr>
          <p:cNvPr id="17" name="Picture 16"/>
          <p:cNvPicPr>
            <a:picLocks noChangeAspect="1"/>
          </p:cNvPicPr>
          <p:nvPr/>
        </p:nvPicPr>
        <p:blipFill>
          <a:blip r:embed="rId6"/>
          <a:stretch>
            <a:fillRect/>
          </a:stretch>
        </p:blipFill>
        <p:spPr>
          <a:xfrm>
            <a:off x="9384776" y="5351407"/>
            <a:ext cx="2057895" cy="952563"/>
          </a:xfrm>
          <a:prstGeom prst="rect">
            <a:avLst/>
          </a:prstGeom>
        </p:spPr>
      </p:pic>
      <p:sp>
        <p:nvSpPr>
          <p:cNvPr id="138" name="TextBox 137"/>
          <p:cNvSpPr txBox="1"/>
          <p:nvPr/>
        </p:nvSpPr>
        <p:spPr>
          <a:xfrm>
            <a:off x="9548896" y="6354987"/>
            <a:ext cx="1788628" cy="276999"/>
          </a:xfrm>
          <a:prstGeom prst="rect">
            <a:avLst/>
          </a:prstGeom>
          <a:noFill/>
        </p:spPr>
        <p:txBody>
          <a:bodyPr wrap="square" rtlCol="0">
            <a:spAutoFit/>
          </a:bodyPr>
          <a:lstStyle/>
          <a:p>
            <a:pPr algn="ctr"/>
            <a:r>
              <a:rPr lang="en-US" sz="1200" dirty="0"/>
              <a:t>ARINC 801 12F12 Insert</a:t>
            </a:r>
          </a:p>
        </p:txBody>
      </p:sp>
      <p:sp>
        <p:nvSpPr>
          <p:cNvPr id="141" name="TextBox 140"/>
          <p:cNvSpPr txBox="1"/>
          <p:nvPr/>
        </p:nvSpPr>
        <p:spPr>
          <a:xfrm>
            <a:off x="6653469" y="5903701"/>
            <a:ext cx="1788628" cy="461665"/>
          </a:xfrm>
          <a:prstGeom prst="rect">
            <a:avLst/>
          </a:prstGeom>
          <a:noFill/>
        </p:spPr>
        <p:txBody>
          <a:bodyPr wrap="square" rtlCol="0">
            <a:spAutoFit/>
          </a:bodyPr>
          <a:lstStyle/>
          <a:p>
            <a:pPr algn="ctr"/>
            <a:r>
              <a:rPr lang="en-US" sz="1200" dirty="0"/>
              <a:t>ARINC 801 (EN4644) Single Insert Connector</a:t>
            </a:r>
          </a:p>
        </p:txBody>
      </p:sp>
      <p:pic>
        <p:nvPicPr>
          <p:cNvPr id="19" name="Picture 18"/>
          <p:cNvPicPr>
            <a:picLocks noChangeAspect="1"/>
          </p:cNvPicPr>
          <p:nvPr/>
        </p:nvPicPr>
        <p:blipFill>
          <a:blip r:embed="rId7"/>
          <a:stretch>
            <a:fillRect/>
          </a:stretch>
        </p:blipFill>
        <p:spPr>
          <a:xfrm>
            <a:off x="641421" y="4077488"/>
            <a:ext cx="1763667" cy="1713070"/>
          </a:xfrm>
          <a:prstGeom prst="rect">
            <a:avLst/>
          </a:prstGeom>
        </p:spPr>
      </p:pic>
      <p:sp>
        <p:nvSpPr>
          <p:cNvPr id="142" name="TextBox 141"/>
          <p:cNvSpPr txBox="1"/>
          <p:nvPr/>
        </p:nvSpPr>
        <p:spPr>
          <a:xfrm>
            <a:off x="927429" y="5922508"/>
            <a:ext cx="1091758" cy="461665"/>
          </a:xfrm>
          <a:prstGeom prst="rect">
            <a:avLst/>
          </a:prstGeom>
          <a:noFill/>
        </p:spPr>
        <p:txBody>
          <a:bodyPr wrap="square" rtlCol="0">
            <a:spAutoFit/>
          </a:bodyPr>
          <a:lstStyle/>
          <a:p>
            <a:pPr algn="ctr"/>
            <a:r>
              <a:rPr lang="en-US" sz="1200" dirty="0"/>
              <a:t>ARINC 600 Connector</a:t>
            </a:r>
          </a:p>
        </p:txBody>
      </p:sp>
      <p:cxnSp>
        <p:nvCxnSpPr>
          <p:cNvPr id="21" name="Straight Connector 20"/>
          <p:cNvCxnSpPr/>
          <p:nvPr/>
        </p:nvCxnSpPr>
        <p:spPr>
          <a:xfrm flipV="1">
            <a:off x="5651500" y="4171548"/>
            <a:ext cx="0" cy="224483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8"/>
          <a:stretch>
            <a:fillRect/>
          </a:stretch>
        </p:blipFill>
        <p:spPr>
          <a:xfrm>
            <a:off x="6256266" y="1669172"/>
            <a:ext cx="4186944" cy="290883"/>
          </a:xfrm>
          <a:prstGeom prst="rect">
            <a:avLst/>
          </a:prstGeom>
        </p:spPr>
      </p:pic>
      <p:pic>
        <p:nvPicPr>
          <p:cNvPr id="24" name="Picture 23"/>
          <p:cNvPicPr>
            <a:picLocks noChangeAspect="1"/>
          </p:cNvPicPr>
          <p:nvPr/>
        </p:nvPicPr>
        <p:blipFill>
          <a:blip r:embed="rId9"/>
          <a:stretch>
            <a:fillRect/>
          </a:stretch>
        </p:blipFill>
        <p:spPr>
          <a:xfrm>
            <a:off x="790644" y="1568048"/>
            <a:ext cx="3997256" cy="223691"/>
          </a:xfrm>
          <a:prstGeom prst="rect">
            <a:avLst/>
          </a:prstGeom>
        </p:spPr>
      </p:pic>
      <p:pic>
        <p:nvPicPr>
          <p:cNvPr id="25" name="Picture 24"/>
          <p:cNvPicPr>
            <a:picLocks noChangeAspect="1"/>
          </p:cNvPicPr>
          <p:nvPr/>
        </p:nvPicPr>
        <p:blipFill>
          <a:blip r:embed="rId10"/>
          <a:stretch>
            <a:fillRect/>
          </a:stretch>
        </p:blipFill>
        <p:spPr>
          <a:xfrm>
            <a:off x="1443039" y="1919997"/>
            <a:ext cx="543001" cy="495369"/>
          </a:xfrm>
          <a:prstGeom prst="rect">
            <a:avLst/>
          </a:prstGeom>
        </p:spPr>
      </p:pic>
      <p:sp>
        <p:nvSpPr>
          <p:cNvPr id="152" name="TextBox 151"/>
          <p:cNvSpPr txBox="1"/>
          <p:nvPr/>
        </p:nvSpPr>
        <p:spPr>
          <a:xfrm>
            <a:off x="2642152" y="2006927"/>
            <a:ext cx="2075948" cy="461665"/>
          </a:xfrm>
          <a:prstGeom prst="rect">
            <a:avLst/>
          </a:prstGeom>
          <a:noFill/>
        </p:spPr>
        <p:txBody>
          <a:bodyPr wrap="square" rtlCol="0">
            <a:spAutoFit/>
          </a:bodyPr>
          <a:lstStyle/>
          <a:p>
            <a:pPr algn="ctr"/>
            <a:r>
              <a:rPr lang="en-US" sz="1200" dirty="0"/>
              <a:t>ARINC 802 Cable, Appendix K, 12 Fibers, for MT</a:t>
            </a:r>
          </a:p>
        </p:txBody>
      </p:sp>
      <p:sp>
        <p:nvSpPr>
          <p:cNvPr id="158" name="TextBox 157"/>
          <p:cNvSpPr txBox="1"/>
          <p:nvPr/>
        </p:nvSpPr>
        <p:spPr>
          <a:xfrm>
            <a:off x="7400582" y="2146606"/>
            <a:ext cx="2253461" cy="461665"/>
          </a:xfrm>
          <a:prstGeom prst="rect">
            <a:avLst/>
          </a:prstGeom>
          <a:noFill/>
        </p:spPr>
        <p:txBody>
          <a:bodyPr wrap="square" rtlCol="0">
            <a:spAutoFit/>
          </a:bodyPr>
          <a:lstStyle/>
          <a:p>
            <a:pPr algn="ctr"/>
            <a:r>
              <a:rPr lang="en-US" sz="1200" dirty="0"/>
              <a:t>ARINC 802 Cable, Appendix I, Single Fiber, for ARINC 801</a:t>
            </a:r>
          </a:p>
        </p:txBody>
      </p:sp>
    </p:spTree>
    <p:extLst>
      <p:ext uri="{BB962C8B-B14F-4D97-AF65-F5344CB8AC3E}">
        <p14:creationId xmlns:p14="http://schemas.microsoft.com/office/powerpoint/2010/main" val="189413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Box 126"/>
          <p:cNvSpPr txBox="1"/>
          <p:nvPr/>
        </p:nvSpPr>
        <p:spPr>
          <a:xfrm>
            <a:off x="492318" y="552045"/>
            <a:ext cx="11064682" cy="830997"/>
          </a:xfrm>
          <a:prstGeom prst="rect">
            <a:avLst/>
          </a:prstGeom>
          <a:noFill/>
        </p:spPr>
        <p:txBody>
          <a:bodyPr wrap="square" rtlCol="0">
            <a:spAutoFit/>
          </a:bodyPr>
          <a:lstStyle/>
          <a:p>
            <a:r>
              <a:rPr lang="de-DE" sz="1600" dirty="0">
                <a:solidFill>
                  <a:srgbClr val="7030A0"/>
                </a:solidFill>
              </a:rPr>
              <a:t>Connectors (cont‘d):</a:t>
            </a:r>
          </a:p>
          <a:p>
            <a:endParaRPr lang="de-DE" sz="1600" dirty="0">
              <a:solidFill>
                <a:srgbClr val="7030A0"/>
              </a:solidFill>
            </a:endParaRPr>
          </a:p>
          <a:p>
            <a:r>
              <a:rPr lang="de-DE" sz="1600" dirty="0">
                <a:solidFill>
                  <a:srgbClr val="7030A0"/>
                </a:solidFill>
              </a:rPr>
              <a:t>Antenna Equipment Harness = ARINC 801 circular (D38999 Type) that accepts single channel ARINC 801</a:t>
            </a:r>
            <a:endParaRPr lang="en-US" sz="1600" dirty="0">
              <a:solidFill>
                <a:srgbClr val="7030A0"/>
              </a:solidFill>
            </a:endParaRPr>
          </a:p>
        </p:txBody>
      </p:sp>
      <p:sp>
        <p:nvSpPr>
          <p:cNvPr id="141" name="TextBox 140"/>
          <p:cNvSpPr txBox="1"/>
          <p:nvPr/>
        </p:nvSpPr>
        <p:spPr>
          <a:xfrm>
            <a:off x="1300018" y="3936652"/>
            <a:ext cx="1788628" cy="461665"/>
          </a:xfrm>
          <a:prstGeom prst="rect">
            <a:avLst/>
          </a:prstGeom>
          <a:noFill/>
        </p:spPr>
        <p:txBody>
          <a:bodyPr wrap="square" rtlCol="0">
            <a:spAutoFit/>
          </a:bodyPr>
          <a:lstStyle/>
          <a:p>
            <a:pPr algn="ctr"/>
            <a:r>
              <a:rPr lang="en-US" sz="1200" dirty="0"/>
              <a:t>ARINC 801 (D38999) Receptacle Shell Size 19</a:t>
            </a:r>
          </a:p>
        </p:txBody>
      </p:sp>
      <p:pic>
        <p:nvPicPr>
          <p:cNvPr id="2" name="Picture 1"/>
          <p:cNvPicPr>
            <a:picLocks noChangeAspect="1"/>
          </p:cNvPicPr>
          <p:nvPr/>
        </p:nvPicPr>
        <p:blipFill>
          <a:blip r:embed="rId2"/>
          <a:stretch>
            <a:fillRect/>
          </a:stretch>
        </p:blipFill>
        <p:spPr>
          <a:xfrm>
            <a:off x="4764363" y="2663809"/>
            <a:ext cx="1676634" cy="1810003"/>
          </a:xfrm>
          <a:prstGeom prst="rect">
            <a:avLst/>
          </a:prstGeom>
        </p:spPr>
      </p:pic>
      <p:pic>
        <p:nvPicPr>
          <p:cNvPr id="3" name="Picture 2"/>
          <p:cNvPicPr>
            <a:picLocks noChangeAspect="1"/>
          </p:cNvPicPr>
          <p:nvPr/>
        </p:nvPicPr>
        <p:blipFill>
          <a:blip r:embed="rId3"/>
          <a:stretch>
            <a:fillRect/>
          </a:stretch>
        </p:blipFill>
        <p:spPr>
          <a:xfrm>
            <a:off x="1190307" y="1879577"/>
            <a:ext cx="1905266" cy="1819529"/>
          </a:xfrm>
          <a:prstGeom prst="rect">
            <a:avLst/>
          </a:prstGeom>
        </p:spPr>
      </p:pic>
      <p:pic>
        <p:nvPicPr>
          <p:cNvPr id="4" name="Picture 3"/>
          <p:cNvPicPr>
            <a:picLocks noChangeAspect="1"/>
          </p:cNvPicPr>
          <p:nvPr/>
        </p:nvPicPr>
        <p:blipFill>
          <a:blip r:embed="rId4"/>
          <a:stretch>
            <a:fillRect/>
          </a:stretch>
        </p:blipFill>
        <p:spPr>
          <a:xfrm>
            <a:off x="8803579" y="1660471"/>
            <a:ext cx="2114845" cy="2257740"/>
          </a:xfrm>
          <a:prstGeom prst="rect">
            <a:avLst/>
          </a:prstGeom>
        </p:spPr>
      </p:pic>
      <p:sp>
        <p:nvSpPr>
          <p:cNvPr id="26" name="TextBox 25"/>
          <p:cNvSpPr txBox="1"/>
          <p:nvPr/>
        </p:nvSpPr>
        <p:spPr>
          <a:xfrm>
            <a:off x="8966687" y="4163374"/>
            <a:ext cx="1788628" cy="461665"/>
          </a:xfrm>
          <a:prstGeom prst="rect">
            <a:avLst/>
          </a:prstGeom>
          <a:noFill/>
        </p:spPr>
        <p:txBody>
          <a:bodyPr wrap="square" rtlCol="0">
            <a:spAutoFit/>
          </a:bodyPr>
          <a:lstStyle/>
          <a:p>
            <a:pPr algn="ctr"/>
            <a:r>
              <a:rPr lang="en-US" sz="1200" dirty="0"/>
              <a:t>ARINC 801 (D38999) Plug Shell Size 19</a:t>
            </a:r>
          </a:p>
        </p:txBody>
      </p:sp>
      <p:sp>
        <p:nvSpPr>
          <p:cNvPr id="27" name="TextBox 26"/>
          <p:cNvSpPr txBox="1"/>
          <p:nvPr/>
        </p:nvSpPr>
        <p:spPr>
          <a:xfrm>
            <a:off x="4652369" y="4790449"/>
            <a:ext cx="1788628" cy="461665"/>
          </a:xfrm>
          <a:prstGeom prst="rect">
            <a:avLst/>
          </a:prstGeom>
          <a:noFill/>
        </p:spPr>
        <p:txBody>
          <a:bodyPr wrap="square" rtlCol="0">
            <a:spAutoFit/>
          </a:bodyPr>
          <a:lstStyle/>
          <a:p>
            <a:pPr algn="ctr"/>
            <a:r>
              <a:rPr lang="en-US" sz="1200" dirty="0"/>
              <a:t>ARINC 801 (D38999) Arrangement 19-12</a:t>
            </a:r>
          </a:p>
        </p:txBody>
      </p:sp>
    </p:spTree>
    <p:extLst>
      <p:ext uri="{BB962C8B-B14F-4D97-AF65-F5344CB8AC3E}">
        <p14:creationId xmlns:p14="http://schemas.microsoft.com/office/powerpoint/2010/main" val="3492275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1772</Words>
  <Application>Microsoft Office PowerPoint</Application>
  <PresentationFormat>Widescreen</PresentationFormat>
  <Paragraphs>771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A792 Fiber Schematic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Airbus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A792 Fiber Schematic</dc:title>
  <dc:creator>Schaupmann, Chris</dc:creator>
  <cp:lastModifiedBy>Jose Godoy</cp:lastModifiedBy>
  <cp:revision>38</cp:revision>
  <dcterms:created xsi:type="dcterms:W3CDTF">2021-11-17T10:54:23Z</dcterms:created>
  <dcterms:modified xsi:type="dcterms:W3CDTF">2022-03-02T14:13:36Z</dcterms:modified>
</cp:coreProperties>
</file>