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7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9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1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6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7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0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0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7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1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7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41B62-6C62-4C0A-A5DF-77261BCA38DC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F317-18BA-4804-904A-318CD09EB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5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ICAO IFPP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NDB Meeting April 16-18 , Atlanta</a:t>
            </a:r>
          </a:p>
          <a:p>
            <a:r>
              <a:rPr lang="de-CH" dirty="0" err="1"/>
              <a:t>Presented</a:t>
            </a:r>
            <a:r>
              <a:rPr lang="de-CH" dirty="0"/>
              <a:t> </a:t>
            </a:r>
            <a:r>
              <a:rPr lang="de-CH" dirty="0" err="1"/>
              <a:t>by</a:t>
            </a:r>
            <a:r>
              <a:rPr lang="de-CH" dirty="0"/>
              <a:t> Martin Zillig, Lufthansa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65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ICAO IFPP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Full Panel Meeting (IFP 16, Sep 2023, Montreal)</a:t>
            </a:r>
          </a:p>
          <a:p>
            <a:pPr lvl="1"/>
            <a:r>
              <a:rPr lang="en-US" dirty="0"/>
              <a:t>The Panel agreed to the SID/STAR Transition concept. Writing of amendment material will begin.</a:t>
            </a:r>
          </a:p>
          <a:p>
            <a:pPr lvl="1"/>
            <a:r>
              <a:rPr lang="en-US" dirty="0"/>
              <a:t>The Panel recommended to present to the ANC as an amendment proposal to PANS-OPS</a:t>
            </a:r>
          </a:p>
          <a:p>
            <a:pPr lvl="2"/>
            <a:r>
              <a:rPr lang="en-US" dirty="0"/>
              <a:t>“SBAS criteria modernization”, i.e., propose to allow “turn at altitude” (CA-legs) in the missed approach of an SBAS procedure in addition to turn at waypoint</a:t>
            </a:r>
          </a:p>
          <a:p>
            <a:pPr lvl="2"/>
            <a:r>
              <a:rPr lang="en-US" dirty="0"/>
              <a:t>Path Terminators for PBN Procedures</a:t>
            </a:r>
          </a:p>
          <a:p>
            <a:pPr lvl="2"/>
            <a:r>
              <a:rPr lang="en-US" dirty="0"/>
              <a:t>Merging of ILS and GLS design criteria (now only 1 chapter in PANS-OPS) and removing of MLS in a Working Paper “future of legacy criteria”</a:t>
            </a:r>
          </a:p>
          <a:p>
            <a:pPr lvl="2"/>
            <a:r>
              <a:rPr lang="en-US" dirty="0"/>
              <a:t>Helicopter: Removal of LPV “Height Add-On”, allowing LP criteria for PinS, Heliport Crossing Height (HCH) clarification, …</a:t>
            </a:r>
          </a:p>
          <a:p>
            <a:pPr lvl="2"/>
            <a:r>
              <a:rPr lang="en-US" dirty="0" err="1"/>
              <a:t>Baro</a:t>
            </a:r>
            <a:r>
              <a:rPr lang="en-US" dirty="0"/>
              <a:t>-VNAV “Hot Temp” note clarification (the note is only to inform pilots at what temp the VNAV angle exceeds 3.5°, not to prohibit VNAV above a certain temp)</a:t>
            </a:r>
          </a:p>
          <a:p>
            <a:pPr lvl="2"/>
            <a:r>
              <a:rPr lang="en-US" dirty="0"/>
              <a:t>Clarification for RNP APCH with LPV minima whether to use APV 1 or CAT 1 design criteria</a:t>
            </a:r>
          </a:p>
          <a:p>
            <a:pPr lvl="2"/>
            <a:r>
              <a:rPr lang="en-US" dirty="0"/>
              <a:t>Missed Approach Climb Gradient: New requirement to publish the altitude up to which an increased MA-CG needs to be applied</a:t>
            </a:r>
          </a:p>
        </p:txBody>
      </p:sp>
    </p:spTree>
    <p:extLst>
      <p:ext uri="{BB962C8B-B14F-4D97-AF65-F5344CB8AC3E}">
        <p14:creationId xmlns:p14="http://schemas.microsoft.com/office/powerpoint/2010/main" val="38713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ICAO IFPP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Future of Legacy Criteria</a:t>
            </a:r>
          </a:p>
          <a:p>
            <a:r>
              <a:rPr lang="en-US" b="1" dirty="0"/>
              <a:t>The following criteria will be removed from PANS OPS, forbidding new procedures being designed in accordance with these:</a:t>
            </a:r>
          </a:p>
          <a:p>
            <a:pPr lvl="1"/>
            <a:r>
              <a:rPr lang="en-US" dirty="0"/>
              <a:t>VOR or NDB with no FAF</a:t>
            </a:r>
          </a:p>
          <a:p>
            <a:pPr lvl="1"/>
            <a:r>
              <a:rPr lang="en-US" dirty="0"/>
              <a:t>VHF Direction Finding procedures</a:t>
            </a:r>
          </a:p>
          <a:p>
            <a:pPr lvl="1"/>
            <a:r>
              <a:rPr lang="en-US" dirty="0"/>
              <a:t>SRE/Surveillance Radar Approaches</a:t>
            </a:r>
          </a:p>
          <a:p>
            <a:pPr lvl="1"/>
            <a:r>
              <a:rPr lang="en-US" dirty="0"/>
              <a:t>The whole enroute section in Part II</a:t>
            </a:r>
          </a:p>
          <a:p>
            <a:pPr lvl="1"/>
            <a:r>
              <a:rPr lang="en-US" dirty="0"/>
              <a:t>Precision approach radar (PAR)</a:t>
            </a:r>
          </a:p>
          <a:p>
            <a:pPr lvl="1"/>
            <a:r>
              <a:rPr lang="en-US" dirty="0"/>
              <a:t>MLS</a:t>
            </a:r>
          </a:p>
        </p:txBody>
      </p:sp>
    </p:spTree>
    <p:extLst>
      <p:ext uri="{BB962C8B-B14F-4D97-AF65-F5344CB8AC3E}">
        <p14:creationId xmlns:p14="http://schemas.microsoft.com/office/powerpoint/2010/main" val="208063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ICAO IFPP Report</vt:lpstr>
      <vt:lpstr>ICAO IFPP Report</vt:lpstr>
      <vt:lpstr>ICAO IFPP Report</vt:lpstr>
    </vt:vector>
  </TitlesOfParts>
  <Company>Lufthansa Systems FlightNav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Zillig</dc:creator>
  <cp:lastModifiedBy>Martin Zillig</cp:lastModifiedBy>
  <cp:revision>5</cp:revision>
  <dcterms:created xsi:type="dcterms:W3CDTF">2023-06-12T06:57:05Z</dcterms:created>
  <dcterms:modified xsi:type="dcterms:W3CDTF">2024-04-17T16:57:23Z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1c7476-f302-47ca-97a0-972f32671471_Enabled">
    <vt:lpwstr>true</vt:lpwstr>
  </property>
  <property fmtid="{D5CDD505-2E9C-101B-9397-08002B2CF9AE}" pid="3" name="MSIP_Label_2d1c7476-f302-47ca-97a0-972f32671471_SetDate">
    <vt:lpwstr>2023-06-12T06:57:05Z</vt:lpwstr>
  </property>
  <property fmtid="{D5CDD505-2E9C-101B-9397-08002B2CF9AE}" pid="4" name="MSIP_Label_2d1c7476-f302-47ca-97a0-972f32671471_Method">
    <vt:lpwstr>Standard</vt:lpwstr>
  </property>
  <property fmtid="{D5CDD505-2E9C-101B-9397-08002B2CF9AE}" pid="5" name="MSIP_Label_2d1c7476-f302-47ca-97a0-972f32671471_Name">
    <vt:lpwstr>Internal</vt:lpwstr>
  </property>
  <property fmtid="{D5CDD505-2E9C-101B-9397-08002B2CF9AE}" pid="6" name="MSIP_Label_2d1c7476-f302-47ca-97a0-972f32671471_SiteId">
    <vt:lpwstr>72e15514-5be9-46a8-8b0b-af9b1b77b3b8</vt:lpwstr>
  </property>
  <property fmtid="{D5CDD505-2E9C-101B-9397-08002B2CF9AE}" pid="7" name="MSIP_Label_2d1c7476-f302-47ca-97a0-972f32671471_ActionId">
    <vt:lpwstr>f5d5a991-c2ca-446d-84ea-1c15c49d4781</vt:lpwstr>
  </property>
  <property fmtid="{D5CDD505-2E9C-101B-9397-08002B2CF9AE}" pid="8" name="MSIP_Label_2d1c7476-f302-47ca-97a0-972f32671471_ContentBits">
    <vt:lpwstr>0</vt:lpwstr>
  </property>
</Properties>
</file>