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93" r:id="rId2"/>
  </p:sldMasterIdLst>
  <p:notesMasterIdLst>
    <p:notesMasterId r:id="rId12"/>
  </p:notesMasterIdLst>
  <p:sldIdLst>
    <p:sldId id="261" r:id="rId3"/>
    <p:sldId id="315" r:id="rId4"/>
    <p:sldId id="285" r:id="rId5"/>
    <p:sldId id="323" r:id="rId6"/>
    <p:sldId id="322" r:id="rId7"/>
    <p:sldId id="324" r:id="rId8"/>
    <p:sldId id="317" r:id="rId9"/>
    <p:sldId id="321" r:id="rId10"/>
    <p:sldId id="286" r:id="rId11"/>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1">
          <p15:clr>
            <a:srgbClr val="A4A3A4"/>
          </p15:clr>
        </p15:guide>
        <p15:guide id="2" orient="horz" pos="947">
          <p15:clr>
            <a:srgbClr val="A4A3A4"/>
          </p15:clr>
        </p15:guide>
        <p15:guide id="3" orient="horz" pos="4128" userDrawn="1">
          <p15:clr>
            <a:srgbClr val="A4A3A4"/>
          </p15:clr>
        </p15:guide>
        <p15:guide id="4" orient="horz" pos="537">
          <p15:clr>
            <a:srgbClr val="A4A3A4"/>
          </p15:clr>
        </p15:guide>
        <p15:guide id="5" orient="horz" pos="2894">
          <p15:clr>
            <a:srgbClr val="A4A3A4"/>
          </p15:clr>
        </p15:guide>
        <p15:guide id="6" orient="horz" pos="2990">
          <p15:clr>
            <a:srgbClr val="A4A3A4"/>
          </p15:clr>
        </p15:guide>
        <p15:guide id="7" orient="horz" pos="4008" userDrawn="1">
          <p15:clr>
            <a:srgbClr val="A4A3A4"/>
          </p15:clr>
        </p15:guide>
        <p15:guide id="8" orient="horz" pos="2784" userDrawn="1">
          <p15:clr>
            <a:srgbClr val="A4A3A4"/>
          </p15:clr>
        </p15:guide>
        <p15:guide id="9" pos="2881">
          <p15:clr>
            <a:srgbClr val="A4A3A4"/>
          </p15:clr>
        </p15:guide>
        <p15:guide id="10" pos="245">
          <p15:clr>
            <a:srgbClr val="A4A3A4"/>
          </p15:clr>
        </p15:guide>
        <p15:guide id="11" pos="55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FF"/>
    <a:srgbClr val="CCFFCC"/>
    <a:srgbClr val="0039A6"/>
    <a:srgbClr val="57000D"/>
    <a:srgbClr val="394A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47" autoAdjust="0"/>
    <p:restoredTop sz="95071" autoAdjust="0"/>
  </p:normalViewPr>
  <p:slideViewPr>
    <p:cSldViewPr snapToGrid="0" showGuides="1">
      <p:cViewPr>
        <p:scale>
          <a:sx n="120" d="100"/>
          <a:sy n="120" d="100"/>
        </p:scale>
        <p:origin x="372" y="-786"/>
      </p:cViewPr>
      <p:guideLst>
        <p:guide orient="horz" pos="2161"/>
        <p:guide orient="horz" pos="947"/>
        <p:guide orient="horz" pos="4128"/>
        <p:guide orient="horz" pos="537"/>
        <p:guide orient="horz" pos="2894"/>
        <p:guide orient="horz" pos="2990"/>
        <p:guide orient="horz" pos="4008"/>
        <p:guide orient="horz" pos="2784"/>
        <p:guide pos="2881"/>
        <p:guide pos="245"/>
        <p:guide pos="5513"/>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04820" cy="46101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idx="1"/>
          </p:nvPr>
        </p:nvSpPr>
        <p:spPr bwMode="auto">
          <a:xfrm>
            <a:off x="3927775" y="0"/>
            <a:ext cx="3004820" cy="46101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lgn="r">
              <a:defRPr sz="1200"/>
            </a:lvl1pPr>
          </a:lstStyle>
          <a:p>
            <a:endParaRPr lang="en-US"/>
          </a:p>
        </p:txBody>
      </p:sp>
      <p:sp>
        <p:nvSpPr>
          <p:cNvPr id="922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93420" y="4379595"/>
            <a:ext cx="5547360" cy="414909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757590"/>
            <a:ext cx="3004820" cy="461010"/>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defRPr sz="1200"/>
            </a:lvl1pPr>
          </a:lstStyle>
          <a:p>
            <a:endParaRPr lang="en-US"/>
          </a:p>
        </p:txBody>
      </p:sp>
      <p:sp>
        <p:nvSpPr>
          <p:cNvPr id="9223" name="Rectangle 7"/>
          <p:cNvSpPr>
            <a:spLocks noGrp="1" noChangeArrowheads="1"/>
          </p:cNvSpPr>
          <p:nvPr>
            <p:ph type="sldNum" sz="quarter" idx="5"/>
          </p:nvPr>
        </p:nvSpPr>
        <p:spPr bwMode="auto">
          <a:xfrm>
            <a:off x="3927775" y="8757590"/>
            <a:ext cx="3004820" cy="461010"/>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lgn="r">
              <a:defRPr sz="1200"/>
            </a:lvl1pPr>
          </a:lstStyle>
          <a:p>
            <a:fld id="{739F009B-AA83-4291-81BE-194F11CE1901}" type="slidenum">
              <a:rPr lang="en-US"/>
              <a:pPr/>
              <a:t>‹#›</a:t>
            </a:fld>
            <a:endParaRPr lang="en-US"/>
          </a:p>
        </p:txBody>
      </p:sp>
    </p:spTree>
    <p:extLst>
      <p:ext uri="{BB962C8B-B14F-4D97-AF65-F5344CB8AC3E}">
        <p14:creationId xmlns:p14="http://schemas.microsoft.com/office/powerpoint/2010/main" val="20699310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2</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91440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3</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849256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5</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239524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6</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2818488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7</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629533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8</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443611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9</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21968316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ster 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8" name="Title 27"/>
          <p:cNvSpPr>
            <a:spLocks noGrp="1"/>
          </p:cNvSpPr>
          <p:nvPr>
            <p:ph type="title"/>
          </p:nvPr>
        </p:nvSpPr>
        <p:spPr>
          <a:xfrm>
            <a:off x="388938" y="4746625"/>
            <a:ext cx="8358187" cy="387798"/>
          </a:xfrm>
        </p:spPr>
        <p:txBody>
          <a:bodyPr/>
          <a:lstStyle>
            <a:lvl1pPr algn="l">
              <a:defRPr sz="2800">
                <a:solidFill>
                  <a:srgbClr val="0039A6"/>
                </a:solidFill>
              </a:defRPr>
            </a:lvl1pPr>
          </a:lstStyle>
          <a:p>
            <a:r>
              <a:rPr lang="en-US" dirty="0" smtClean="0"/>
              <a:t>Click to edit Master title style</a:t>
            </a:r>
            <a:endParaRPr lang="en-US" dirty="0"/>
          </a:p>
        </p:txBody>
      </p:sp>
      <p:sp>
        <p:nvSpPr>
          <p:cNvPr id="12" name="Text Placeholder 5"/>
          <p:cNvSpPr>
            <a:spLocks noGrp="1"/>
          </p:cNvSpPr>
          <p:nvPr>
            <p:ph type="body" sz="quarter" idx="11"/>
          </p:nvPr>
        </p:nvSpPr>
        <p:spPr>
          <a:xfrm>
            <a:off x="388939" y="5212881"/>
            <a:ext cx="5036502" cy="221599"/>
          </a:xfrm>
        </p:spPr>
        <p:txBody>
          <a:bodyPr/>
          <a:lstStyle>
            <a:lvl1pPr marL="0" indent="0" algn="l">
              <a:lnSpc>
                <a:spcPct val="90000"/>
              </a:lnSpc>
              <a:spcBef>
                <a:spcPts val="0"/>
              </a:spcBef>
              <a:spcAft>
                <a:spcPts val="1200"/>
              </a:spcAft>
              <a:buNone/>
              <a:defRPr sz="1600" b="0" baseline="0">
                <a:solidFill>
                  <a:srgbClr val="253746"/>
                </a:solidFill>
              </a:defRPr>
            </a:lvl1pPr>
            <a:lvl2pPr algn="l">
              <a:defRPr/>
            </a:lvl2pPr>
            <a:lvl3pPr algn="l">
              <a:defRPr/>
            </a:lvl3pPr>
            <a:lvl4pPr algn="l">
              <a:defRPr/>
            </a:lvl4pPr>
          </a:lstStyle>
          <a:p>
            <a:pPr lvl="0"/>
            <a:r>
              <a:rPr lang="en-US" dirty="0" smtClean="0"/>
              <a:t>Click to edit Master text styles</a:t>
            </a:r>
          </a:p>
        </p:txBody>
      </p:sp>
      <p:sp>
        <p:nvSpPr>
          <p:cNvPr id="1826" name="Rectangle 1825"/>
          <p:cNvSpPr/>
          <p:nvPr userDrawn="1"/>
        </p:nvSpPr>
        <p:spPr>
          <a:xfrm>
            <a:off x="0" y="4594225"/>
            <a:ext cx="9144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0643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12CE81-8926-4B14-BD7E-8C6D6D2693F4}" type="datetimeFigureOut">
              <a:rPr lang="en-US" smtClean="0">
                <a:solidFill>
                  <a:prstClr val="black">
                    <a:tint val="75000"/>
                  </a:prstClr>
                </a:solidFill>
              </a:rPr>
              <a:pPr/>
              <a:t>11/1/2017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FE3C411-6F49-46A3-94F1-8C6E36649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2296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2CE81-8926-4B14-BD7E-8C6D6D2693F4}" type="datetimeFigureOut">
              <a:rPr lang="en-US" smtClean="0">
                <a:solidFill>
                  <a:prstClr val="black">
                    <a:tint val="75000"/>
                  </a:prstClr>
                </a:solidFill>
              </a:rPr>
              <a:pPr/>
              <a:t>11/1/2017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FE3C411-6F49-46A3-94F1-8C6E36649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7555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12CE81-8926-4B14-BD7E-8C6D6D2693F4}" type="datetimeFigureOut">
              <a:rPr lang="en-US" smtClean="0">
                <a:solidFill>
                  <a:prstClr val="black">
                    <a:tint val="75000"/>
                  </a:prstClr>
                </a:solidFill>
              </a:rPr>
              <a:pPr/>
              <a:t>11/1/2017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FE3C411-6F49-46A3-94F1-8C6E36649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2003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12CE81-8926-4B14-BD7E-8C6D6D2693F4}" type="datetimeFigureOut">
              <a:rPr lang="en-US" smtClean="0">
                <a:solidFill>
                  <a:prstClr val="black">
                    <a:tint val="75000"/>
                  </a:prstClr>
                </a:solidFill>
              </a:rPr>
              <a:pPr/>
              <a:t>11/1/2017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FE3C411-6F49-46A3-94F1-8C6E36649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3023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12CE81-8926-4B14-BD7E-8C6D6D2693F4}" type="datetimeFigureOut">
              <a:rPr lang="en-US" smtClean="0">
                <a:solidFill>
                  <a:prstClr val="black">
                    <a:tint val="75000"/>
                  </a:prstClr>
                </a:solidFill>
              </a:rPr>
              <a:pPr/>
              <a:t>11/1/2017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FE3C411-6F49-46A3-94F1-8C6E36649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837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12CE81-8926-4B14-BD7E-8C6D6D2693F4}" type="datetimeFigureOut">
              <a:rPr lang="en-US" smtClean="0">
                <a:solidFill>
                  <a:prstClr val="black">
                    <a:tint val="75000"/>
                  </a:prstClr>
                </a:solidFill>
              </a:rPr>
              <a:pPr/>
              <a:t>11/1/2017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FE3C411-6F49-46A3-94F1-8C6E36649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777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8938" y="464690"/>
            <a:ext cx="8362950" cy="387798"/>
          </a:xfrm>
        </p:spPr>
        <p:txBody>
          <a:bodyPr/>
          <a:lstStyle>
            <a:lvl1pPr>
              <a:defRPr sz="28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88938" y="1503362"/>
            <a:ext cx="8365956" cy="4935537"/>
          </a:xfrm>
        </p:spPr>
        <p:txBody>
          <a:bodyPr/>
          <a:lstStyle>
            <a:lvl1pPr>
              <a:defRPr>
                <a:solidFill>
                  <a:schemeClr val="tx1"/>
                </a:solidFill>
              </a:defRPr>
            </a:lvl1pPr>
            <a:lvl2pPr marL="342900" indent="-171450">
              <a:buFont typeface="Arial" panose="020B0604020202020204" pitchFamily="34" charset="0"/>
              <a:buChar char="–"/>
              <a:defRPr>
                <a:solidFill>
                  <a:schemeClr val="tx1"/>
                </a:solidFill>
              </a:defRPr>
            </a:lvl2pPr>
            <a:lvl3pPr>
              <a:defRPr>
                <a:solidFill>
                  <a:schemeClr val="tx1"/>
                </a:solidFill>
              </a:defRPr>
            </a:lvl3pPr>
            <a:lvl4pPr marL="685800" indent="-171450">
              <a:buFont typeface="Arial" panose="020B0604020202020204" pitchFamily="34" charset="0"/>
              <a:buChar cha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7"/>
          <p:cNvSpPr>
            <a:spLocks noGrp="1"/>
          </p:cNvSpPr>
          <p:nvPr>
            <p:ph type="body" sz="quarter" idx="12"/>
          </p:nvPr>
        </p:nvSpPr>
        <p:spPr>
          <a:xfrm>
            <a:off x="388938" y="898525"/>
            <a:ext cx="8361447" cy="235449"/>
          </a:xfrm>
        </p:spPr>
        <p:txBody>
          <a:bodyPr/>
          <a:lstStyle>
            <a:lvl1pPr marL="0" indent="0">
              <a:lnSpc>
                <a:spcPct val="85000"/>
              </a:lnSpc>
              <a:spcAft>
                <a:spcPts val="0"/>
              </a:spcAft>
              <a:buFontTx/>
              <a:buNone/>
              <a:defRPr sz="1800">
                <a:solidFill>
                  <a:schemeClr val="tx1"/>
                </a:solidFill>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893"/>
            <a:ext cx="9146382" cy="6858000"/>
          </a:xfrm>
          <a:prstGeom prst="rect">
            <a:avLst/>
          </a:prstGeom>
        </p:spPr>
      </p:pic>
    </p:spTree>
    <p:extLst>
      <p:ext uri="{BB962C8B-B14F-4D97-AF65-F5344CB8AC3E}">
        <p14:creationId xmlns:p14="http://schemas.microsoft.com/office/powerpoint/2010/main" val="2688045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4"/>
          <p:cNvSpPr>
            <a:spLocks noGrp="1"/>
          </p:cNvSpPr>
          <p:nvPr>
            <p:ph type="body" sz="quarter" idx="10"/>
          </p:nvPr>
        </p:nvSpPr>
        <p:spPr>
          <a:xfrm>
            <a:off x="434247" y="930209"/>
            <a:ext cx="8222583" cy="332399"/>
          </a:xfrm>
        </p:spPr>
        <p:txBody>
          <a:bodyPr/>
          <a:lstStyle>
            <a:lvl1pPr marL="0" indent="0">
              <a:buNone/>
              <a:defRPr sz="2400" b="1">
                <a:solidFill>
                  <a:schemeClr val="bg1">
                    <a:lumMod val="65000"/>
                  </a:schemeClr>
                </a:solidFill>
              </a:defRPr>
            </a:lvl1pPr>
            <a:lvl2pPr marL="171450" indent="0">
              <a:buNone/>
              <a:defRPr/>
            </a:lvl2pPr>
            <a:lvl3pPr marL="441325" indent="0">
              <a:buNone/>
              <a:defRPr/>
            </a:lvl3pPr>
            <a:lvl4pPr marL="628650" indent="0">
              <a:buNone/>
              <a:defRPr/>
            </a:lvl4pPr>
            <a:lvl5pPr marL="793750" indent="0">
              <a:buNone/>
              <a:defRPr/>
            </a:lvl5pPr>
          </a:lstStyle>
          <a:p>
            <a:pPr lvl="0"/>
            <a:r>
              <a:rPr lang="en-US" dirty="0" smtClean="0"/>
              <a:t>Click to edit Master text styles</a:t>
            </a:r>
          </a:p>
        </p:txBody>
      </p:sp>
    </p:spTree>
    <p:extLst>
      <p:ext uri="{BB962C8B-B14F-4D97-AF65-F5344CB8AC3E}">
        <p14:creationId xmlns:p14="http://schemas.microsoft.com/office/powerpoint/2010/main" val="2588308653"/>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12CE81-8926-4B14-BD7E-8C6D6D2693F4}" type="datetimeFigureOut">
              <a:rPr lang="en-US" smtClean="0">
                <a:solidFill>
                  <a:prstClr val="black">
                    <a:tint val="75000"/>
                  </a:prstClr>
                </a:solidFill>
              </a:rPr>
              <a:pPr/>
              <a:t>11/1/2017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FE3C411-6F49-46A3-94F1-8C6E36649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9566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12CE81-8926-4B14-BD7E-8C6D6D2693F4}" type="datetimeFigureOut">
              <a:rPr lang="en-US" smtClean="0">
                <a:solidFill>
                  <a:prstClr val="black">
                    <a:tint val="75000"/>
                  </a:prstClr>
                </a:solidFill>
              </a:rPr>
              <a:pPr/>
              <a:t>11/1/2017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FE3C411-6F49-46A3-94F1-8C6E36649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9193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12CE81-8926-4B14-BD7E-8C6D6D2693F4}" type="datetimeFigureOut">
              <a:rPr lang="en-US" smtClean="0">
                <a:solidFill>
                  <a:prstClr val="black">
                    <a:tint val="75000"/>
                  </a:prstClr>
                </a:solidFill>
              </a:rPr>
              <a:pPr/>
              <a:t>11/1/2017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FE3C411-6F49-46A3-94F1-8C6E36649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4091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12CE81-8926-4B14-BD7E-8C6D6D2693F4}" type="datetimeFigureOut">
              <a:rPr lang="en-US" smtClean="0">
                <a:solidFill>
                  <a:prstClr val="black">
                    <a:tint val="75000"/>
                  </a:prstClr>
                </a:solidFill>
              </a:rPr>
              <a:pPr/>
              <a:t>11/1/2017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FE3C411-6F49-46A3-94F1-8C6E36649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2735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12CE81-8926-4B14-BD7E-8C6D6D2693F4}" type="datetimeFigureOut">
              <a:rPr lang="en-US" smtClean="0">
                <a:solidFill>
                  <a:prstClr val="black">
                    <a:tint val="75000"/>
                  </a:prstClr>
                </a:solidFill>
              </a:rPr>
              <a:pPr/>
              <a:t>11/1/2017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FE3C411-6F49-46A3-94F1-8C6E366494B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27229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8" name="Boeing 12 column grid" hidden="1"/>
          <p:cNvGrpSpPr/>
          <p:nvPr/>
        </p:nvGrpSpPr>
        <p:grpSpPr>
          <a:xfrm>
            <a:off x="-3" y="456356"/>
            <a:ext cx="9144011" cy="5958732"/>
            <a:chOff x="-3" y="456356"/>
            <a:chExt cx="9144011" cy="5958732"/>
          </a:xfrm>
        </p:grpSpPr>
        <p:cxnSp>
          <p:nvCxnSpPr>
            <p:cNvPr id="9" name="Straight Connector 8"/>
            <p:cNvCxnSpPr/>
            <p:nvPr userDrawn="1"/>
          </p:nvCxnSpPr>
          <p:spPr>
            <a:xfrm>
              <a:off x="471778" y="995906"/>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9"/>
            <p:cNvCxnSpPr/>
            <p:nvPr userDrawn="1"/>
          </p:nvCxnSpPr>
          <p:spPr>
            <a:xfrm>
              <a:off x="471778" y="1291367"/>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userDrawn="1"/>
          </p:nvCxnSpPr>
          <p:spPr>
            <a:xfrm>
              <a:off x="471778" y="2136995"/>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2" name="Straight Connector 11"/>
            <p:cNvCxnSpPr/>
            <p:nvPr userDrawn="1"/>
          </p:nvCxnSpPr>
          <p:spPr>
            <a:xfrm>
              <a:off x="471778" y="2432456"/>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userDrawn="1"/>
          </p:nvCxnSpPr>
          <p:spPr>
            <a:xfrm>
              <a:off x="471778" y="3288274"/>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Connector 13"/>
            <p:cNvCxnSpPr/>
            <p:nvPr userDrawn="1"/>
          </p:nvCxnSpPr>
          <p:spPr>
            <a:xfrm>
              <a:off x="471778" y="3583735"/>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5" name="Straight Connector 14"/>
            <p:cNvCxnSpPr/>
            <p:nvPr userDrawn="1"/>
          </p:nvCxnSpPr>
          <p:spPr>
            <a:xfrm>
              <a:off x="471778" y="4424269"/>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6" name="Straight Connector 15"/>
            <p:cNvCxnSpPr/>
            <p:nvPr userDrawn="1"/>
          </p:nvCxnSpPr>
          <p:spPr>
            <a:xfrm>
              <a:off x="471778" y="4719730"/>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7" name="Straight Connector 16"/>
            <p:cNvCxnSpPr/>
            <p:nvPr userDrawn="1"/>
          </p:nvCxnSpPr>
          <p:spPr>
            <a:xfrm>
              <a:off x="471778" y="5567906"/>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8" name="Straight Connector 17"/>
            <p:cNvCxnSpPr/>
            <p:nvPr userDrawn="1"/>
          </p:nvCxnSpPr>
          <p:spPr>
            <a:xfrm>
              <a:off x="471778" y="5863367"/>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19" name="Rectangle 18"/>
            <p:cNvSpPr/>
            <p:nvPr userDrawn="1"/>
          </p:nvSpPr>
          <p:spPr>
            <a:xfrm>
              <a:off x="463550" y="456356"/>
              <a:ext cx="8223250" cy="5944444"/>
            </a:xfrm>
            <a:prstGeom prst="rect">
              <a:avLst/>
            </a:prstGeom>
            <a:noFill/>
            <a:ln w="6350">
              <a:solidFill>
                <a:schemeClr val="accent1">
                  <a:lumMod val="20000"/>
                  <a:lumOff val="8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Connector 19"/>
            <p:cNvCxnSpPr/>
            <p:nvPr userDrawn="1"/>
          </p:nvCxnSpPr>
          <p:spPr>
            <a:xfrm>
              <a:off x="471782" y="1143637"/>
              <a:ext cx="8211312" cy="0"/>
            </a:xfrm>
            <a:prstGeom prst="line">
              <a:avLst/>
            </a:prstGeom>
            <a:noFill/>
            <a:ln w="6350">
              <a:solidFill>
                <a:schemeClr val="accent1">
                  <a:lumMod val="20000"/>
                  <a:lumOff val="80000"/>
                </a:schemeClr>
              </a:solidFill>
              <a:prstDash val="lgDash"/>
            </a:ln>
          </p:spPr>
          <p:style>
            <a:lnRef idx="2">
              <a:schemeClr val="accent1">
                <a:shade val="50000"/>
              </a:schemeClr>
            </a:lnRef>
            <a:fillRef idx="1">
              <a:schemeClr val="accent1"/>
            </a:fillRef>
            <a:effectRef idx="0">
              <a:schemeClr val="accent1"/>
            </a:effectRef>
            <a:fontRef idx="minor">
              <a:schemeClr val="lt1"/>
            </a:fontRef>
          </p:style>
        </p:cxnSp>
        <p:cxnSp>
          <p:nvCxnSpPr>
            <p:cNvPr id="21" name="Straight Connector 20"/>
            <p:cNvCxnSpPr/>
            <p:nvPr userDrawn="1"/>
          </p:nvCxnSpPr>
          <p:spPr>
            <a:xfrm>
              <a:off x="-3" y="2284726"/>
              <a:ext cx="9143998" cy="0"/>
            </a:xfrm>
            <a:prstGeom prst="line">
              <a:avLst/>
            </a:prstGeom>
            <a:noFill/>
            <a:ln w="190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2" name="Straight Connector 21"/>
            <p:cNvCxnSpPr/>
            <p:nvPr userDrawn="1"/>
          </p:nvCxnSpPr>
          <p:spPr>
            <a:xfrm>
              <a:off x="380" y="3429000"/>
              <a:ext cx="9143628" cy="7005"/>
            </a:xfrm>
            <a:prstGeom prst="line">
              <a:avLst/>
            </a:prstGeom>
            <a:noFill/>
            <a:ln w="6350">
              <a:solidFill>
                <a:schemeClr val="accent1">
                  <a:lumMod val="20000"/>
                  <a:lumOff val="80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p:cNvCxnSpPr/>
            <p:nvPr userDrawn="1"/>
          </p:nvCxnSpPr>
          <p:spPr>
            <a:xfrm>
              <a:off x="-3" y="4572000"/>
              <a:ext cx="9143998" cy="0"/>
            </a:xfrm>
            <a:prstGeom prst="line">
              <a:avLst/>
            </a:prstGeom>
            <a:noFill/>
            <a:ln w="190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4" name="Straight Connector 23"/>
            <p:cNvCxnSpPr/>
            <p:nvPr userDrawn="1"/>
          </p:nvCxnSpPr>
          <p:spPr>
            <a:xfrm>
              <a:off x="471782" y="5715637"/>
              <a:ext cx="8211312" cy="0"/>
            </a:xfrm>
            <a:prstGeom prst="line">
              <a:avLst/>
            </a:prstGeom>
            <a:noFill/>
            <a:ln w="6350">
              <a:solidFill>
                <a:schemeClr val="accent1">
                  <a:lumMod val="20000"/>
                  <a:lumOff val="80000"/>
                </a:schemeClr>
              </a:solidFill>
              <a:prstDash val="lgDash"/>
            </a:ln>
          </p:spPr>
          <p:style>
            <a:lnRef idx="2">
              <a:schemeClr val="accent1">
                <a:shade val="50000"/>
              </a:schemeClr>
            </a:lnRef>
            <a:fillRef idx="1">
              <a:schemeClr val="accent1"/>
            </a:fillRef>
            <a:effectRef idx="0">
              <a:schemeClr val="accent1"/>
            </a:effectRef>
            <a:fontRef idx="minor">
              <a:schemeClr val="lt1"/>
            </a:fontRef>
          </p:style>
        </p:cxnSp>
        <p:grpSp>
          <p:nvGrpSpPr>
            <p:cNvPr id="25" name="Group 24"/>
            <p:cNvGrpSpPr/>
            <p:nvPr userDrawn="1"/>
          </p:nvGrpSpPr>
          <p:grpSpPr>
            <a:xfrm>
              <a:off x="1001862" y="457200"/>
              <a:ext cx="7135564" cy="5957888"/>
              <a:chOff x="1001862" y="0"/>
              <a:chExt cx="7135564" cy="6858000"/>
            </a:xfrm>
          </p:grpSpPr>
          <p:cxnSp>
            <p:nvCxnSpPr>
              <p:cNvPr id="26" name="Straight Connector 25"/>
              <p:cNvCxnSpPr/>
              <p:nvPr/>
            </p:nvCxnSpPr>
            <p:spPr>
              <a:xfrm>
                <a:off x="4570813" y="0"/>
                <a:ext cx="0" cy="6858000"/>
              </a:xfrm>
              <a:prstGeom prst="line">
                <a:avLst/>
              </a:prstGeom>
              <a:noFill/>
              <a:ln w="6350">
                <a:solidFill>
                  <a:schemeClr val="accent1">
                    <a:lumMod val="20000"/>
                    <a:lumOff val="80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cxnSp>
          <p:cxnSp>
            <p:nvCxnSpPr>
              <p:cNvPr id="27" name="Straight Connector 20"/>
              <p:cNvCxnSpPr/>
              <p:nvPr/>
            </p:nvCxnSpPr>
            <p:spPr>
              <a:xfrm>
                <a:off x="1001862"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 name="Straight Connector 15"/>
              <p:cNvCxnSpPr/>
              <p:nvPr/>
            </p:nvCxnSpPr>
            <p:spPr>
              <a:xfrm>
                <a:off x="115406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9" name="Straight Connector 28"/>
              <p:cNvCxnSpPr/>
              <p:nvPr/>
            </p:nvCxnSpPr>
            <p:spPr>
              <a:xfrm>
                <a:off x="169968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0" name="Straight Connector 29"/>
              <p:cNvCxnSpPr/>
              <p:nvPr/>
            </p:nvCxnSpPr>
            <p:spPr>
              <a:xfrm>
                <a:off x="1852982"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1" name="Straight Connector 30"/>
              <p:cNvCxnSpPr/>
              <p:nvPr/>
            </p:nvCxnSpPr>
            <p:spPr>
              <a:xfrm>
                <a:off x="239306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2" name="Straight Connector 31"/>
              <p:cNvCxnSpPr/>
              <p:nvPr/>
            </p:nvCxnSpPr>
            <p:spPr>
              <a:xfrm>
                <a:off x="5338713"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3" name="Straight Connector 32"/>
              <p:cNvCxnSpPr/>
              <p:nvPr/>
            </p:nvCxnSpPr>
            <p:spPr>
              <a:xfrm>
                <a:off x="2551789"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4" name="Straight Connector 33"/>
              <p:cNvCxnSpPr/>
              <p:nvPr userDrawn="1"/>
            </p:nvCxnSpPr>
            <p:spPr>
              <a:xfrm>
                <a:off x="3095851"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5" name="Straight Connector 34"/>
              <p:cNvCxnSpPr/>
              <p:nvPr userDrawn="1"/>
            </p:nvCxnSpPr>
            <p:spPr>
              <a:xfrm>
                <a:off x="3249982"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6" name="Straight Connector 35"/>
              <p:cNvCxnSpPr/>
              <p:nvPr userDrawn="1"/>
            </p:nvCxnSpPr>
            <p:spPr>
              <a:xfrm>
                <a:off x="3795602"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7" name="Straight Connector 36"/>
              <p:cNvCxnSpPr/>
              <p:nvPr userDrawn="1"/>
            </p:nvCxnSpPr>
            <p:spPr>
              <a:xfrm>
                <a:off x="3944076"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8" name="Straight Connector 37"/>
              <p:cNvCxnSpPr/>
              <p:nvPr userDrawn="1"/>
            </p:nvCxnSpPr>
            <p:spPr>
              <a:xfrm>
                <a:off x="449368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9" name="Straight Connector 38"/>
              <p:cNvCxnSpPr/>
              <p:nvPr userDrawn="1"/>
            </p:nvCxnSpPr>
            <p:spPr>
              <a:xfrm>
                <a:off x="464144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0" name="Straight Connector 39"/>
              <p:cNvCxnSpPr/>
              <p:nvPr userDrawn="1"/>
            </p:nvCxnSpPr>
            <p:spPr>
              <a:xfrm>
                <a:off x="5191773"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1" name="Straight Connector 40"/>
              <p:cNvCxnSpPr/>
              <p:nvPr userDrawn="1"/>
            </p:nvCxnSpPr>
            <p:spPr>
              <a:xfrm>
                <a:off x="8137426"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2" name="Straight Connector 41"/>
              <p:cNvCxnSpPr/>
              <p:nvPr userDrawn="1"/>
            </p:nvCxnSpPr>
            <p:spPr>
              <a:xfrm>
                <a:off x="5885138"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3" name="Straight Connector 42"/>
              <p:cNvCxnSpPr/>
              <p:nvPr userDrawn="1"/>
            </p:nvCxnSpPr>
            <p:spPr>
              <a:xfrm>
                <a:off x="6043982"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4" name="Straight Connector 43"/>
              <p:cNvCxnSpPr/>
              <p:nvPr userDrawn="1"/>
            </p:nvCxnSpPr>
            <p:spPr>
              <a:xfrm>
                <a:off x="6589602"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5" name="Straight Connector 44"/>
              <p:cNvCxnSpPr/>
              <p:nvPr userDrawn="1"/>
            </p:nvCxnSpPr>
            <p:spPr>
              <a:xfrm>
                <a:off x="6738076"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6" name="Straight Connector 45"/>
              <p:cNvCxnSpPr/>
              <p:nvPr userDrawn="1"/>
            </p:nvCxnSpPr>
            <p:spPr>
              <a:xfrm>
                <a:off x="728768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7" name="Straight Connector 46"/>
              <p:cNvCxnSpPr/>
              <p:nvPr userDrawn="1"/>
            </p:nvCxnSpPr>
            <p:spPr>
              <a:xfrm>
                <a:off x="743544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8" name="Straight Connector 47"/>
              <p:cNvCxnSpPr/>
              <p:nvPr userDrawn="1"/>
            </p:nvCxnSpPr>
            <p:spPr>
              <a:xfrm>
                <a:off x="7985773"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grpSp>
      <p:sp>
        <p:nvSpPr>
          <p:cNvPr id="11267" name="Rectangle 3"/>
          <p:cNvSpPr>
            <a:spLocks noGrp="1" noChangeArrowheads="1"/>
          </p:cNvSpPr>
          <p:nvPr>
            <p:ph type="title"/>
          </p:nvPr>
        </p:nvSpPr>
        <p:spPr bwMode="auto">
          <a:xfrm>
            <a:off x="388938" y="464690"/>
            <a:ext cx="8362949" cy="38779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lvl="0"/>
            <a:r>
              <a:rPr lang="en-US" smtClean="0"/>
              <a:t>Click to edit Master title style</a:t>
            </a:r>
            <a:endParaRPr lang="en-US" dirty="0" smtClean="0"/>
          </a:p>
        </p:txBody>
      </p:sp>
      <p:sp>
        <p:nvSpPr>
          <p:cNvPr id="11268" name="Rectangle 4"/>
          <p:cNvSpPr>
            <a:spLocks noGrp="1" noChangeArrowheads="1"/>
          </p:cNvSpPr>
          <p:nvPr>
            <p:ph type="body" idx="1"/>
          </p:nvPr>
        </p:nvSpPr>
        <p:spPr bwMode="auto">
          <a:xfrm>
            <a:off x="388914" y="1692275"/>
            <a:ext cx="8365955" cy="130497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91" r:id="rId1"/>
    <p:sldLayoutId id="2147483684" r:id="rId2"/>
    <p:sldLayoutId id="2147483682" r:id="rId3"/>
    <p:sldLayoutId id="2147483692"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defTabSz="1020763" rtl="0" eaLnBrk="1" fontAlgn="base" hangingPunct="1">
        <a:lnSpc>
          <a:spcPct val="90000"/>
        </a:lnSpc>
        <a:spcBef>
          <a:spcPct val="0"/>
        </a:spcBef>
        <a:spcAft>
          <a:spcPct val="0"/>
        </a:spcAft>
        <a:defRPr sz="2800" b="0">
          <a:solidFill>
            <a:srgbClr val="0039A6"/>
          </a:solidFill>
          <a:latin typeface="+mj-lt"/>
          <a:ea typeface="+mj-ea"/>
          <a:cs typeface="+mj-cs"/>
        </a:defRPr>
      </a:lvl1pPr>
      <a:lvl2pPr algn="l" defTabSz="1020763" rtl="0" eaLnBrk="1" fontAlgn="base" hangingPunct="1">
        <a:lnSpc>
          <a:spcPct val="90000"/>
        </a:lnSpc>
        <a:spcBef>
          <a:spcPct val="0"/>
        </a:spcBef>
        <a:spcAft>
          <a:spcPct val="0"/>
        </a:spcAft>
        <a:defRPr sz="3200" b="1">
          <a:solidFill>
            <a:schemeClr val="tx2"/>
          </a:solidFill>
          <a:latin typeface="Arial" charset="0"/>
        </a:defRPr>
      </a:lvl2pPr>
      <a:lvl3pPr algn="l" defTabSz="1020763" rtl="0" eaLnBrk="1" fontAlgn="base" hangingPunct="1">
        <a:lnSpc>
          <a:spcPct val="90000"/>
        </a:lnSpc>
        <a:spcBef>
          <a:spcPct val="0"/>
        </a:spcBef>
        <a:spcAft>
          <a:spcPct val="0"/>
        </a:spcAft>
        <a:defRPr sz="3200" b="1">
          <a:solidFill>
            <a:schemeClr val="tx2"/>
          </a:solidFill>
          <a:latin typeface="Arial" charset="0"/>
        </a:defRPr>
      </a:lvl3pPr>
      <a:lvl4pPr algn="l" defTabSz="1020763" rtl="0" eaLnBrk="1" fontAlgn="base" hangingPunct="1">
        <a:lnSpc>
          <a:spcPct val="90000"/>
        </a:lnSpc>
        <a:spcBef>
          <a:spcPct val="0"/>
        </a:spcBef>
        <a:spcAft>
          <a:spcPct val="0"/>
        </a:spcAft>
        <a:defRPr sz="3200" b="1">
          <a:solidFill>
            <a:schemeClr val="tx2"/>
          </a:solidFill>
          <a:latin typeface="Arial" charset="0"/>
        </a:defRPr>
      </a:lvl4pPr>
      <a:lvl5pPr algn="l" defTabSz="1020763" rtl="0" eaLnBrk="1" fontAlgn="base" hangingPunct="1">
        <a:lnSpc>
          <a:spcPct val="90000"/>
        </a:lnSpc>
        <a:spcBef>
          <a:spcPct val="0"/>
        </a:spcBef>
        <a:spcAft>
          <a:spcPct val="0"/>
        </a:spcAft>
        <a:defRPr sz="3200" b="1">
          <a:solidFill>
            <a:schemeClr val="tx2"/>
          </a:solidFill>
          <a:latin typeface="Arial" charset="0"/>
        </a:defRPr>
      </a:lvl5pPr>
      <a:lvl6pPr marL="457200" algn="l" defTabSz="1020763" rtl="0" eaLnBrk="1" fontAlgn="base" hangingPunct="1">
        <a:lnSpc>
          <a:spcPct val="90000"/>
        </a:lnSpc>
        <a:spcBef>
          <a:spcPct val="0"/>
        </a:spcBef>
        <a:spcAft>
          <a:spcPct val="0"/>
        </a:spcAft>
        <a:defRPr sz="3200" b="1">
          <a:solidFill>
            <a:schemeClr val="tx2"/>
          </a:solidFill>
          <a:latin typeface="Arial" charset="0"/>
        </a:defRPr>
      </a:lvl6pPr>
      <a:lvl7pPr marL="914400" algn="l" defTabSz="1020763" rtl="0" eaLnBrk="1" fontAlgn="base" hangingPunct="1">
        <a:lnSpc>
          <a:spcPct val="90000"/>
        </a:lnSpc>
        <a:spcBef>
          <a:spcPct val="0"/>
        </a:spcBef>
        <a:spcAft>
          <a:spcPct val="0"/>
        </a:spcAft>
        <a:defRPr sz="3200" b="1">
          <a:solidFill>
            <a:schemeClr val="tx2"/>
          </a:solidFill>
          <a:latin typeface="Arial" charset="0"/>
        </a:defRPr>
      </a:lvl7pPr>
      <a:lvl8pPr marL="1371600" algn="l" defTabSz="1020763" rtl="0" eaLnBrk="1" fontAlgn="base" hangingPunct="1">
        <a:lnSpc>
          <a:spcPct val="90000"/>
        </a:lnSpc>
        <a:spcBef>
          <a:spcPct val="0"/>
        </a:spcBef>
        <a:spcAft>
          <a:spcPct val="0"/>
        </a:spcAft>
        <a:defRPr sz="3200" b="1">
          <a:solidFill>
            <a:schemeClr val="tx2"/>
          </a:solidFill>
          <a:latin typeface="Arial" charset="0"/>
        </a:defRPr>
      </a:lvl8pPr>
      <a:lvl9pPr marL="1828800" algn="l" defTabSz="1020763" rtl="0" eaLnBrk="1" fontAlgn="base" hangingPunct="1">
        <a:lnSpc>
          <a:spcPct val="90000"/>
        </a:lnSpc>
        <a:spcBef>
          <a:spcPct val="0"/>
        </a:spcBef>
        <a:spcAft>
          <a:spcPct val="0"/>
        </a:spcAft>
        <a:defRPr sz="3200" b="1">
          <a:solidFill>
            <a:schemeClr val="tx2"/>
          </a:solidFill>
          <a:latin typeface="Arial" charset="0"/>
        </a:defRPr>
      </a:lvl9pPr>
    </p:titleStyle>
    <p:bodyStyle>
      <a:lvl1pPr marL="171450" indent="-171450" algn="l" defTabSz="820738" rtl="0" eaLnBrk="1" fontAlgn="base" hangingPunct="1">
        <a:lnSpc>
          <a:spcPct val="90000"/>
        </a:lnSpc>
        <a:spcBef>
          <a:spcPts val="0"/>
        </a:spcBef>
        <a:spcAft>
          <a:spcPts val="600"/>
        </a:spcAft>
        <a:buClr>
          <a:schemeClr val="tx1"/>
        </a:buClr>
        <a:buFont typeface="Wingdings" panose="05000000000000000000" pitchFamily="2" charset="2"/>
        <a:buChar char="§"/>
        <a:defRPr sz="1800" b="0">
          <a:solidFill>
            <a:schemeClr val="tx1"/>
          </a:solidFill>
          <a:latin typeface="+mn-lt"/>
          <a:ea typeface="+mn-ea"/>
          <a:cs typeface="+mn-cs"/>
        </a:defRPr>
      </a:lvl1pPr>
      <a:lvl2pPr marL="342900" indent="-171450"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600">
          <a:solidFill>
            <a:schemeClr val="tx1"/>
          </a:solidFill>
          <a:latin typeface="+mn-lt"/>
        </a:defRPr>
      </a:lvl2pPr>
      <a:lvl3pPr marL="514350" indent="-173038"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400">
          <a:solidFill>
            <a:schemeClr val="tx1"/>
          </a:solidFill>
          <a:latin typeface="+mn-lt"/>
        </a:defRPr>
      </a:lvl3pPr>
      <a:lvl4pPr marL="685800" indent="-171450" algn="l" defTabSz="820738" rtl="0" eaLnBrk="1" fontAlgn="base" hangingPunct="1">
        <a:lnSpc>
          <a:spcPct val="90000"/>
        </a:lnSpc>
        <a:spcBef>
          <a:spcPts val="0"/>
        </a:spcBef>
        <a:spcAft>
          <a:spcPts val="600"/>
        </a:spcAft>
        <a:buClr>
          <a:schemeClr val="tx1"/>
        </a:buClr>
        <a:buFont typeface="Courier New" panose="02070309020205020404" pitchFamily="49" charset="0"/>
        <a:buChar char="o"/>
        <a:defRPr sz="1200">
          <a:solidFill>
            <a:schemeClr val="tx1"/>
          </a:solidFill>
          <a:latin typeface="+mn-lt"/>
        </a:defRPr>
      </a:lvl4pPr>
      <a:lvl5pPr marL="857250" indent="-173038"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200">
          <a:solidFill>
            <a:schemeClr val="tx1"/>
          </a:solidFill>
          <a:latin typeface="+mn-lt"/>
        </a:defRPr>
      </a:lvl5pPr>
      <a:lvl6pPr marL="14144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6pPr>
      <a:lvl7pPr marL="18716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7pPr>
      <a:lvl8pPr marL="23288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8pPr>
      <a:lvl9pPr marL="27860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auto">
              <a:spcBef>
                <a:spcPts val="0"/>
              </a:spcBef>
              <a:spcAft>
                <a:spcPts val="0"/>
              </a:spcAft>
            </a:pPr>
            <a:fld id="{EC12CE81-8926-4B14-BD7E-8C6D6D2693F4}" type="datetimeFigureOut">
              <a:rPr lang="en-US" smtClean="0">
                <a:solidFill>
                  <a:prstClr val="black">
                    <a:tint val="75000"/>
                  </a:prstClr>
                </a:solidFill>
                <a:latin typeface="Calibri" panose="020F0502020204030204"/>
              </a:rPr>
              <a:pPr fontAlgn="auto">
                <a:spcBef>
                  <a:spcPts val="0"/>
                </a:spcBef>
                <a:spcAft>
                  <a:spcPts val="0"/>
                </a:spcAft>
              </a:pPr>
              <a:t>11/1/2017</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auto">
              <a:spcBef>
                <a:spcPts val="0"/>
              </a:spcBef>
              <a:spcAft>
                <a:spcPts val="0"/>
              </a:spcAft>
            </a:pPr>
            <a:fld id="{AFE3C411-6F49-46A3-94F1-8C6E366494BA}" type="slidenum">
              <a:rPr lang="en-US" smtClean="0">
                <a:solidFill>
                  <a:prstClr val="black">
                    <a:tint val="75000"/>
                  </a:prstClr>
                </a:solidFill>
                <a:latin typeface="Calibri" panose="020F0502020204030204"/>
              </a:rPr>
              <a:pPr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989101614"/>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harles.o.adler@boeing.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378" y="251396"/>
            <a:ext cx="8612392" cy="3157788"/>
          </a:xfrm>
        </p:spPr>
        <p:txBody>
          <a:bodyPr/>
          <a:lstStyle/>
          <a:p>
            <a:r>
              <a:rPr lang="en-US" sz="3200" dirty="0" smtClean="0"/>
              <a:t>ARINC Airline Electronic Engineering </a:t>
            </a:r>
            <a:r>
              <a:rPr lang="en-US" sz="3200" dirty="0"/>
              <a:t>Committee (AEEC) </a:t>
            </a:r>
            <a:r>
              <a:rPr lang="en-US" sz="3200" dirty="0" smtClean="0"/>
              <a:t/>
            </a:r>
            <a:br>
              <a:rPr lang="en-US" sz="3200" dirty="0" smtClean="0"/>
            </a:br>
            <a:r>
              <a:rPr lang="en-US" sz="1200" dirty="0" smtClean="0"/>
              <a:t/>
            </a:r>
            <a:br>
              <a:rPr lang="en-US" sz="1200" dirty="0" smtClean="0"/>
            </a:br>
            <a:r>
              <a:rPr lang="en-US" sz="3200" dirty="0" smtClean="0"/>
              <a:t>Systems </a:t>
            </a:r>
            <a:r>
              <a:rPr lang="en-US" sz="3200" dirty="0"/>
              <a:t>Architecture and Interfaces (SAI) </a:t>
            </a:r>
            <a:r>
              <a:rPr lang="en-US" sz="3200" dirty="0" smtClean="0"/>
              <a:t>Subcommittee</a:t>
            </a:r>
            <a:br>
              <a:rPr lang="en-US" sz="3200" dirty="0" smtClean="0"/>
            </a:br>
            <a:r>
              <a:rPr lang="en-US" sz="1200" dirty="0"/>
              <a:t/>
            </a:r>
            <a:br>
              <a:rPr lang="en-US" sz="1200" dirty="0"/>
            </a:br>
            <a:r>
              <a:rPr lang="en-US" sz="2400" dirty="0" smtClean="0"/>
              <a:t>Global Aircraft Tracking Team </a:t>
            </a:r>
            <a:r>
              <a:rPr lang="en-US" sz="2400" dirty="0" err="1" smtClean="0"/>
              <a:t>Telecon</a:t>
            </a:r>
            <a:r>
              <a:rPr lang="en-US" sz="2400" dirty="0" smtClean="0"/>
              <a:t> </a:t>
            </a:r>
            <a:br>
              <a:rPr lang="en-US" sz="2400" dirty="0" smtClean="0"/>
            </a:br>
            <a:r>
              <a:rPr lang="en-US" sz="2400" b="1" dirty="0" smtClean="0"/>
              <a:t>November 01, 2017</a:t>
            </a:r>
            <a:br>
              <a:rPr lang="en-US" sz="2400" b="1" dirty="0" smtClean="0"/>
            </a:br>
            <a:r>
              <a:rPr lang="en-US" dirty="0"/>
              <a:t>Rev </a:t>
            </a:r>
            <a:r>
              <a:rPr lang="en-US" dirty="0" smtClean="0"/>
              <a:t>NEW</a:t>
            </a:r>
            <a:endParaRPr lang="en-US" dirty="0"/>
          </a:p>
        </p:txBody>
      </p:sp>
      <p:sp>
        <p:nvSpPr>
          <p:cNvPr id="1253" name="SessionQuestionData" descr="&lt;?xml version=&quot;1.0&quot;?&gt;&lt;AllQuestions /&gt;" hidden="1"/>
          <p:cNvSpPr txBox="1"/>
          <p:nvPr/>
        </p:nvSpPr>
        <p:spPr>
          <a:xfrm>
            <a:off x="0" y="0"/>
            <a:ext cx="0" cy="0"/>
          </a:xfrm>
          <a:prstGeom prst="rect">
            <a:avLst/>
          </a:prstGeom>
          <a:noFill/>
        </p:spPr>
        <p:txBody>
          <a:bodyPr vert="horz" rtlCol="0">
            <a:spAutoFit/>
          </a:bodyPr>
          <a:lstStyle/>
          <a:p>
            <a:endParaRPr lang="en-US"/>
          </a:p>
        </p:txBody>
      </p:sp>
      <p:sp>
        <p:nvSpPr>
          <p:cNvPr id="1254" name="SessionAnswerData" descr="&lt;?xml version=&quot;1.0&quot;?&gt;&lt;AllAnswers /&gt;" hidden="1"/>
          <p:cNvSpPr txBox="1"/>
          <p:nvPr/>
        </p:nvSpPr>
        <p:spPr>
          <a:xfrm>
            <a:off x="1270000" y="0"/>
            <a:ext cx="0" cy="0"/>
          </a:xfrm>
          <a:prstGeom prst="rect">
            <a:avLst/>
          </a:prstGeom>
          <a:noFill/>
        </p:spPr>
        <p:txBody>
          <a:bodyPr vert="horz" rtlCol="0">
            <a:spAutoFit/>
          </a:bodyPr>
          <a:lstStyle/>
          <a:p>
            <a:endParaRPr lang="en-US"/>
          </a:p>
        </p:txBody>
      </p:sp>
      <p:sp>
        <p:nvSpPr>
          <p:cNvPr id="1255" name="SessionResponseData" hidden="1"/>
          <p:cNvSpPr txBox="1"/>
          <p:nvPr/>
        </p:nvSpPr>
        <p:spPr>
          <a:xfrm>
            <a:off x="0" y="0"/>
            <a:ext cx="0" cy="0"/>
          </a:xfrm>
          <a:prstGeom prst="rect">
            <a:avLst/>
          </a:prstGeom>
          <a:noFill/>
        </p:spPr>
        <p:txBody>
          <a:bodyPr vert="horz" rtlCol="0">
            <a:spAutoFit/>
          </a:bodyPr>
          <a:lstStyle/>
          <a:p>
            <a:endParaRPr lang="en-US"/>
          </a:p>
        </p:txBody>
      </p:sp>
      <p:sp>
        <p:nvSpPr>
          <p:cNvPr id="1256" name="SessionPresentationSettingsData" descr="&lt;?xml version=&quot;1.0&quot;?&gt;&lt;Settings&gt;&lt;answerBulletFormat&gt;Numeric&lt;/answerBulletFormat&gt;&lt;pointsToClock&gt;&lt;/pointsToClock&gt;&lt;answerNowAutoInsert&gt;No&lt;/answerNowAutoInsert&gt;&lt;answerNowStyle&gt;Explosion&lt;/answerNowStyle&gt;&lt;answerNowText&gt;Answer Now&lt;/answerNowText&gt;&lt;chartColors&gt;Use PowerPoint Color Scheme&lt;/chartColors&gt;&lt;chartType&gt;Horizontal&lt;/chartType&gt;&lt;correctAnswerIndicator&gt;Checkmark&lt;/correctAnswerIndicator&gt;&lt;countdownAutoInsert&gt;Yes&lt;/countdownAutoInsert&gt;&lt;countdownSeconds&gt;10&lt;/countdownSeconds&gt;&lt;countdownSound&gt;TicToc.wav&lt;/countdownSound&gt;&lt;countdownStyle&gt;Stopwatch&lt;/countdownStyle&gt;&lt;gridAutoInsert&gt;No&lt;/gridAutoInsert&gt;&lt;gridFillStyle&gt;Answered&lt;/gridFillStyle&gt;&lt;gridFillColor&gt;255,255,0&lt;/gridFillColor&gt;&lt;ChartModel&gt;3D&lt;/ChartModel&gt;&lt;SimulatedVoteCount&gt;50&lt;/SimulatedVoteCount&gt;&lt;gridColor&gt;176,216,255&lt;/gridColor&gt;&lt;gridAlternateColor&gt;62,158,255&lt;/gridAlternateColor&gt;&lt;gridIncorrectColor&gt;&lt;/gridIncorrectColor&gt;&lt;gridOpacity&gt;100%&lt;/gridOpacity&gt;&lt;gridTextStyle&gt;Keypad #&lt;/gridTextStyle&gt;&lt;inputSource&gt;Response Devices&lt;/inputSource&gt;&lt;userpreferredinputSource&gt;&lt;/userpreferredinputSource&gt;&lt;multipleResponseDivisor&gt;# of Responses&lt;/multipleResponseDivisor&gt;&lt;participantsLeaderBoard&gt;5&lt;/participantsLeaderBoard&gt;&lt;percentageDecimalPlaces&gt;0&lt;/percentageDecimalPlaces&gt;&lt;responseCounterAutoInsert&gt;Yes&lt;/responseCounterAutoInsert&gt;&lt;responseCounterStyle&gt;Circle&lt;/responseCounterStyle&gt;&lt;responseCounterTextColor&gt;0,0,0&lt;/responseCounterTextColor&gt;&lt;responseCounterFillColor&gt;79,129,189&lt;/responseCounterFillColor&gt;&lt;responseCounterBorderColor&gt;56,93,138&lt;/responseCounterBorderColor&gt;&lt;responseCounterDisplayValue&gt;# of Votes Received&lt;/responseCounterDisplayValue&gt;&lt;insertObjectUsingColor&gt;Blue&lt;/insertObjectUsingColor&gt;&lt;showResults&gt;Yes&lt;/showResults&gt;&lt;teamColors&gt;User Defined&lt;/teamColors&gt;&lt;teamIdentificationType&gt;None&lt;/teamIdentificationType&gt;&lt;teamScoringType&gt;Voting pads only&lt;/teamScoringType&gt;&lt;teamScoringDecimalPlaces&gt;1&lt;/teamScoringDecimalPlaces&gt;&lt;teamIdentificationItem&gt;&lt;/teamIdentificationItem&gt;&lt;teamsLeaderBoard&gt;5&lt;/teamsLeaderBoard&gt;&lt;teamName1&gt;&lt;/teamName1&gt;&lt;teamName2&gt;&lt;/teamName2&gt;&lt;teamName3&gt;&lt;/teamName3&gt;&lt;teamName4&gt;&lt;/teamName4&gt;&lt;teamName5&gt;&lt;/teamName5&gt;&lt;teamName6&gt;&lt;/teamName6&gt;&lt;teamName7&gt;&lt;/teamName7&gt;&lt;teamName8&gt;&lt;/teamName8&gt;&lt;teamName9&gt;&lt;/teamName9&gt;&lt;teamName10&gt;&lt;/teamName10&gt;&lt;showControlBar&gt;Slides with EZ-VOTE Pro Objects&lt;/showControlBar&gt;&lt;defaultCorrectPointValue&gt;100&lt;/defaultCorrectPointValue&gt;&lt;defaultIncorrectPointValue&gt;0&lt;/defaultIncorrectPointValue&gt;&lt;chartColor1&gt;187,224,227&lt;/chartColor1&gt;&lt;chartColor2&gt;51,51,153&lt;/chartColor2&gt;&lt;chartColor3&gt;0,153,153&lt;/chartColor3&gt;&lt;chartColor4&gt;153,204,0&lt;/chartColor4&gt;&lt;chartColor5&gt;128,128,128&lt;/chartColor5&gt;&lt;chartColor6&gt;0,0,0&lt;/chartColor6&gt;&lt;chartColor7&gt;0,102,204&lt;/chartColor7&gt;&lt;chartColor8&gt;204,204,255&lt;/chartColor8&gt;&lt;chartColor9&gt;255,0,0&lt;/chartColor9&gt;&lt;chartColor10&gt;255,255,0&lt;/chartColor10&gt;&lt;teamColor1&gt;187,224,227&lt;/teamColor1&gt;&lt;teamColor2&gt;51,51,153&lt;/teamColor2&gt;&lt;teamColor3&gt;0,153,153&lt;/teamColor3&gt;&lt;teamColor4&gt;153,204,0&lt;/teamColor4&gt;&lt;teamColor5&gt;128,128,128&lt;/teamColor5&gt;&lt;teamColor6&gt;0,0,0&lt;/teamColor6&gt;&lt;teamColor7&gt;0,102,204&lt;/teamColor7&gt;&lt;teamColor8&gt;204,204,255&lt;/teamColor8&gt;&lt;teamColor9&gt;255,0,0&lt;/teamColor9&gt;&lt;teamColor10&gt;255,255,0&lt;/teamColor10&gt;&lt;displayAnswerImagesDuringVote&gt;Yes&lt;/displayAnswerImagesDuringVote&gt;&lt;displayAnswerImagesWithResponses&gt;Yes&lt;/displayAnswerImagesWithResponses&gt;&lt;displayAnswerTextDuringVote&gt;Yes&lt;/displayAnswerTextDuringVote&gt;&lt;displayAnswerTextWithResponses&gt;Yes&lt;/displayAnswerTextWithResponses&gt;&lt;questionSlideID&gt;&lt;/questionSlideID&gt;&lt;controlBarState&gt;Expanded&lt;/controlBarState&gt;&lt;isGridColorKnownColor&gt;No&lt;/isGridColorKnownColor&gt;&lt;gridColorName&gt;255,255,0&lt;/gridColorName&gt;&lt;AutoRec&gt;&lt;/AutoRec&gt;&lt;AutoRecTimeIntrvl&gt;&lt;/AutoRecTimeIntrvl&gt;&lt;chartVotesView&gt;Percentage&lt;/chartVotesView&gt;&lt;chartLabelsColor&gt;0,0,0&lt;/chartLabelsColor&gt;&lt;isChartLabelColorKnownColor&gt;&lt;/isChartLabelColorKnownColor&gt;&lt;chartLabelColorName&gt;&lt;/chartLabelColorName&gt;&lt;chartXAxisLabelType&gt;Full Text&lt;/chartXAxisLabelType&gt;&lt;controlBarPosition&gt;Top Left&lt;/controlBarPosition&gt;&lt;/Settings&gt;" hidden="1"/>
          <p:cNvSpPr txBox="1"/>
          <p:nvPr/>
        </p:nvSpPr>
        <p:spPr>
          <a:xfrm>
            <a:off x="0" y="0"/>
            <a:ext cx="0" cy="0"/>
          </a:xfrm>
          <a:prstGeom prst="rect">
            <a:avLst/>
          </a:prstGeom>
          <a:noFill/>
        </p:spPr>
        <p:txBody>
          <a:bodyPr vert="horz" rtlCol="0">
            <a:spAutoFit/>
          </a:bodyPr>
          <a:lstStyle/>
          <a:p>
            <a:endParaRPr lang="en-US"/>
          </a:p>
        </p:txBody>
      </p:sp>
      <p:sp>
        <p:nvSpPr>
          <p:cNvPr id="8" name="Text Placeholder 2"/>
          <p:cNvSpPr txBox="1">
            <a:spLocks/>
          </p:cNvSpPr>
          <p:nvPr/>
        </p:nvSpPr>
        <p:spPr bwMode="auto">
          <a:xfrm>
            <a:off x="4381137" y="3715926"/>
            <a:ext cx="2347415" cy="97257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indent="0" algn="l" defTabSz="820738" rtl="0" eaLnBrk="1" fontAlgn="base" hangingPunct="1">
              <a:lnSpc>
                <a:spcPct val="90000"/>
              </a:lnSpc>
              <a:spcBef>
                <a:spcPts val="0"/>
              </a:spcBef>
              <a:spcAft>
                <a:spcPts val="1200"/>
              </a:spcAft>
              <a:buClr>
                <a:schemeClr val="tx1"/>
              </a:buClr>
              <a:buFont typeface="Wingdings" panose="05000000000000000000" pitchFamily="2" charset="2"/>
              <a:buNone/>
              <a:defRPr sz="1600" b="0" baseline="0">
                <a:solidFill>
                  <a:srgbClr val="253746"/>
                </a:solidFill>
                <a:latin typeface="+mn-lt"/>
                <a:ea typeface="+mn-ea"/>
                <a:cs typeface="+mn-cs"/>
              </a:defRPr>
            </a:lvl1pPr>
            <a:lvl2pPr marL="342900" indent="-171450"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600">
                <a:solidFill>
                  <a:schemeClr val="tx1"/>
                </a:solidFill>
                <a:latin typeface="+mn-lt"/>
              </a:defRPr>
            </a:lvl2pPr>
            <a:lvl3pPr marL="514350" indent="-173038"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400">
                <a:solidFill>
                  <a:schemeClr val="tx1"/>
                </a:solidFill>
                <a:latin typeface="+mn-lt"/>
              </a:defRPr>
            </a:lvl3pPr>
            <a:lvl4pPr marL="685800" indent="-171450" algn="l" defTabSz="820738" rtl="0" eaLnBrk="1" fontAlgn="base" hangingPunct="1">
              <a:lnSpc>
                <a:spcPct val="90000"/>
              </a:lnSpc>
              <a:spcBef>
                <a:spcPts val="0"/>
              </a:spcBef>
              <a:spcAft>
                <a:spcPts val="600"/>
              </a:spcAft>
              <a:buClr>
                <a:schemeClr val="tx1"/>
              </a:buClr>
              <a:buFont typeface="Courier New" panose="02070309020205020404" pitchFamily="49" charset="0"/>
              <a:buChar char="o"/>
              <a:defRPr sz="1200">
                <a:solidFill>
                  <a:schemeClr val="tx1"/>
                </a:solidFill>
                <a:latin typeface="+mn-lt"/>
              </a:defRPr>
            </a:lvl4pPr>
            <a:lvl5pPr marL="857250" indent="-173038"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200">
                <a:solidFill>
                  <a:schemeClr val="tx1"/>
                </a:solidFill>
                <a:latin typeface="+mn-lt"/>
              </a:defRPr>
            </a:lvl5pPr>
            <a:lvl6pPr marL="14144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6pPr>
            <a:lvl7pPr marL="18716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7pPr>
            <a:lvl8pPr marL="23288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8pPr>
            <a:lvl9pPr marL="27860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9pPr>
          </a:lstStyle>
          <a:p>
            <a:r>
              <a:rPr lang="en-US" kern="0" dirty="0" smtClean="0"/>
              <a:t>Peter  H. </a:t>
            </a:r>
            <a:r>
              <a:rPr lang="en-US" kern="0" dirty="0" err="1" smtClean="0"/>
              <a:t>Grau</a:t>
            </a:r>
            <a:endParaRPr lang="en-US" kern="0" dirty="0" smtClean="0"/>
          </a:p>
          <a:p>
            <a:r>
              <a:rPr lang="en-US" kern="0" dirty="0" smtClean="0"/>
              <a:t>Principle Engineer,</a:t>
            </a:r>
          </a:p>
          <a:p>
            <a:r>
              <a:rPr lang="en-US" kern="0" dirty="0" smtClean="0"/>
              <a:t>ARINC Industry Activities</a:t>
            </a:r>
          </a:p>
        </p:txBody>
      </p:sp>
      <p:sp>
        <p:nvSpPr>
          <p:cNvPr id="9" name="Text Placeholder 2"/>
          <p:cNvSpPr txBox="1">
            <a:spLocks/>
          </p:cNvSpPr>
          <p:nvPr/>
        </p:nvSpPr>
        <p:spPr bwMode="auto">
          <a:xfrm>
            <a:off x="272378" y="3715926"/>
            <a:ext cx="3630882" cy="134806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indent="0" algn="l" defTabSz="820738" rtl="0" eaLnBrk="1" fontAlgn="base" hangingPunct="1">
              <a:lnSpc>
                <a:spcPct val="90000"/>
              </a:lnSpc>
              <a:spcBef>
                <a:spcPts val="0"/>
              </a:spcBef>
              <a:spcAft>
                <a:spcPts val="1200"/>
              </a:spcAft>
              <a:buClr>
                <a:schemeClr val="tx1"/>
              </a:buClr>
              <a:buFont typeface="Wingdings" panose="05000000000000000000" pitchFamily="2" charset="2"/>
              <a:buNone/>
              <a:defRPr sz="1600" b="0" baseline="0">
                <a:solidFill>
                  <a:srgbClr val="253746"/>
                </a:solidFill>
                <a:latin typeface="+mn-lt"/>
                <a:ea typeface="+mn-ea"/>
                <a:cs typeface="+mn-cs"/>
              </a:defRPr>
            </a:lvl1pPr>
            <a:lvl2pPr marL="342900" indent="-171450"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600">
                <a:solidFill>
                  <a:schemeClr val="tx1"/>
                </a:solidFill>
                <a:latin typeface="+mn-lt"/>
              </a:defRPr>
            </a:lvl2pPr>
            <a:lvl3pPr marL="514350" indent="-173038"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400">
                <a:solidFill>
                  <a:schemeClr val="tx1"/>
                </a:solidFill>
                <a:latin typeface="+mn-lt"/>
              </a:defRPr>
            </a:lvl3pPr>
            <a:lvl4pPr marL="685800" indent="-171450" algn="l" defTabSz="820738" rtl="0" eaLnBrk="1" fontAlgn="base" hangingPunct="1">
              <a:lnSpc>
                <a:spcPct val="90000"/>
              </a:lnSpc>
              <a:spcBef>
                <a:spcPts val="0"/>
              </a:spcBef>
              <a:spcAft>
                <a:spcPts val="600"/>
              </a:spcAft>
              <a:buClr>
                <a:schemeClr val="tx1"/>
              </a:buClr>
              <a:buFont typeface="Courier New" panose="02070309020205020404" pitchFamily="49" charset="0"/>
              <a:buChar char="o"/>
              <a:defRPr sz="1200">
                <a:solidFill>
                  <a:schemeClr val="tx1"/>
                </a:solidFill>
                <a:latin typeface="+mn-lt"/>
              </a:defRPr>
            </a:lvl4pPr>
            <a:lvl5pPr marL="857250" indent="-173038"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200">
                <a:solidFill>
                  <a:schemeClr val="tx1"/>
                </a:solidFill>
                <a:latin typeface="+mn-lt"/>
              </a:defRPr>
            </a:lvl5pPr>
            <a:lvl6pPr marL="14144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6pPr>
            <a:lvl7pPr marL="18716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7pPr>
            <a:lvl8pPr marL="23288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8pPr>
            <a:lvl9pPr marL="27860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9pPr>
          </a:lstStyle>
          <a:p>
            <a:r>
              <a:rPr lang="en-US" kern="0" dirty="0" smtClean="0"/>
              <a:t>Charles Adler, Project Engineer</a:t>
            </a:r>
          </a:p>
          <a:p>
            <a:r>
              <a:rPr lang="en-US" kern="0" dirty="0" smtClean="0"/>
              <a:t>Boeing Commercial Airplanes, Avionics</a:t>
            </a:r>
          </a:p>
          <a:p>
            <a:r>
              <a:rPr lang="en-US" kern="0" dirty="0" smtClean="0"/>
              <a:t>(</a:t>
            </a:r>
            <a:r>
              <a:rPr lang="en-US" kern="0" dirty="0" smtClean="0">
                <a:hlinkClick r:id="rId2"/>
              </a:rPr>
              <a:t>charles.o.adler@boeing.com</a:t>
            </a:r>
            <a:r>
              <a:rPr lang="en-US" kern="0" dirty="0" smtClean="0"/>
              <a:t>)</a:t>
            </a:r>
          </a:p>
          <a:p>
            <a:r>
              <a:rPr lang="en-US" kern="0" dirty="0" smtClean="0"/>
              <a:t>Cell: 206-578-2533</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91548" y="124350"/>
            <a:ext cx="8783920" cy="387798"/>
          </a:xfrm>
        </p:spPr>
        <p:txBody>
          <a:bodyPr/>
          <a:lstStyle/>
          <a:p>
            <a:r>
              <a:rPr lang="en-US" dirty="0" smtClean="0">
                <a:solidFill>
                  <a:schemeClr val="tx2">
                    <a:lumMod val="60000"/>
                    <a:lumOff val="40000"/>
                  </a:schemeClr>
                </a:solidFill>
              </a:rPr>
              <a:t>11/01 Agenda</a:t>
            </a:r>
            <a:endParaRPr lang="en-US" sz="2800" dirty="0"/>
          </a:p>
        </p:txBody>
      </p:sp>
      <p:sp>
        <p:nvSpPr>
          <p:cNvPr id="32" name="Text Placeholder 10"/>
          <p:cNvSpPr>
            <a:spLocks noGrp="1"/>
          </p:cNvSpPr>
          <p:nvPr>
            <p:ph type="body" sz="quarter" idx="10"/>
          </p:nvPr>
        </p:nvSpPr>
        <p:spPr>
          <a:xfrm>
            <a:off x="0" y="660453"/>
            <a:ext cx="8875468" cy="2257559"/>
          </a:xfrm>
          <a:noFill/>
          <a:ln w="9525">
            <a:noFill/>
            <a:miter lim="800000"/>
            <a:headEnd/>
            <a:tailEnd/>
          </a:ln>
          <a:effectLst/>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668" tIns="0" rIns="0" bIns="0" numCol="1" spcCol="1270" anchor="t" anchorCtr="0" compatLnSpc="1">
            <a:prstTxWarp prst="textNoShape">
              <a:avLst/>
            </a:prstTxWarp>
            <a:noAutofit/>
          </a:bodyPr>
          <a:lstStyle/>
          <a:p>
            <a:pPr marL="628650" lvl="1" indent="-457200">
              <a:lnSpc>
                <a:spcPct val="150000"/>
              </a:lnSpc>
              <a:spcBef>
                <a:spcPct val="0"/>
              </a:spcBef>
              <a:spcAft>
                <a:spcPct val="0"/>
              </a:spcAft>
              <a:buFont typeface="+mj-lt"/>
              <a:buAutoNum type="alphaLcParenR"/>
            </a:pPr>
            <a:r>
              <a:rPr lang="en-US" dirty="0" smtClean="0">
                <a:solidFill>
                  <a:schemeClr val="tx1"/>
                </a:solidFill>
              </a:rPr>
              <a:t>Intro/plan/status</a:t>
            </a:r>
          </a:p>
          <a:p>
            <a:pPr marL="628650" lvl="1" indent="-457200">
              <a:lnSpc>
                <a:spcPct val="150000"/>
              </a:lnSpc>
              <a:spcBef>
                <a:spcPct val="0"/>
              </a:spcBef>
              <a:spcAft>
                <a:spcPct val="0"/>
              </a:spcAft>
              <a:buFont typeface="+mj-lt"/>
              <a:buAutoNum type="alphaLcParenR"/>
            </a:pPr>
            <a:r>
              <a:rPr lang="en-US" dirty="0" smtClean="0">
                <a:solidFill>
                  <a:schemeClr val="tx1"/>
                </a:solidFill>
              </a:rPr>
              <a:t>Hamburg Planning</a:t>
            </a:r>
          </a:p>
          <a:p>
            <a:pPr marL="628650" lvl="1" indent="-457200">
              <a:lnSpc>
                <a:spcPct val="150000"/>
              </a:lnSpc>
              <a:spcBef>
                <a:spcPct val="0"/>
              </a:spcBef>
              <a:spcAft>
                <a:spcPct val="0"/>
              </a:spcAft>
              <a:buFont typeface="+mj-lt"/>
              <a:buAutoNum type="alphaLcParenR"/>
            </a:pPr>
            <a:r>
              <a:rPr lang="en-US" dirty="0" smtClean="0">
                <a:solidFill>
                  <a:schemeClr val="tx1"/>
                </a:solidFill>
              </a:rPr>
              <a:t>Architecture Teams Updates/Discussions</a:t>
            </a:r>
          </a:p>
          <a:p>
            <a:pPr marL="628650" lvl="1" indent="-457200">
              <a:lnSpc>
                <a:spcPct val="150000"/>
              </a:lnSpc>
              <a:spcBef>
                <a:spcPct val="0"/>
              </a:spcBef>
              <a:spcAft>
                <a:spcPct val="0"/>
              </a:spcAft>
              <a:buFont typeface="+mj-lt"/>
              <a:buAutoNum type="alphaLcParenR"/>
            </a:pPr>
            <a:r>
              <a:rPr lang="en-US" dirty="0" smtClean="0">
                <a:solidFill>
                  <a:schemeClr val="tx1"/>
                </a:solidFill>
              </a:rPr>
              <a:t>429 Trigger Label discussion</a:t>
            </a:r>
          </a:p>
          <a:p>
            <a:pPr marL="628650" lvl="1" indent="-457200">
              <a:lnSpc>
                <a:spcPct val="150000"/>
              </a:lnSpc>
              <a:spcBef>
                <a:spcPct val="0"/>
              </a:spcBef>
              <a:spcAft>
                <a:spcPct val="0"/>
              </a:spcAft>
              <a:buFont typeface="+mj-lt"/>
              <a:buAutoNum type="alphaLcParenR"/>
            </a:pPr>
            <a:r>
              <a:rPr lang="en-US" dirty="0" smtClean="0">
                <a:solidFill>
                  <a:schemeClr val="tx1"/>
                </a:solidFill>
              </a:rPr>
              <a:t>Questions/Discussions?</a:t>
            </a:r>
          </a:p>
          <a:p>
            <a:pPr lvl="2">
              <a:lnSpc>
                <a:spcPct val="150000"/>
              </a:lnSpc>
              <a:spcBef>
                <a:spcPct val="0"/>
              </a:spcBef>
              <a:spcAft>
                <a:spcPct val="0"/>
              </a:spcAft>
            </a:pPr>
            <a:endParaRPr lang="en-US" dirty="0" smtClean="0">
              <a:solidFill>
                <a:schemeClr val="tx1"/>
              </a:solidFill>
            </a:endParaRPr>
          </a:p>
        </p:txBody>
      </p:sp>
    </p:spTree>
    <p:extLst>
      <p:ext uri="{BB962C8B-B14F-4D97-AF65-F5344CB8AC3E}">
        <p14:creationId xmlns:p14="http://schemas.microsoft.com/office/powerpoint/2010/main" val="2257353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584" y="33896"/>
            <a:ext cx="8362949" cy="387798"/>
          </a:xfrm>
        </p:spPr>
        <p:txBody>
          <a:bodyPr/>
          <a:lstStyle/>
          <a:p>
            <a:r>
              <a:rPr lang="en-US" dirty="0" smtClean="0"/>
              <a:t>ADT Architectural Phase Schedule</a:t>
            </a:r>
            <a:endParaRPr lang="en-US" dirty="0"/>
          </a:p>
        </p:txBody>
      </p:sp>
      <p:sp>
        <p:nvSpPr>
          <p:cNvPr id="22" name="Rounded Rectangle 21"/>
          <p:cNvSpPr/>
          <p:nvPr/>
        </p:nvSpPr>
        <p:spPr>
          <a:xfrm>
            <a:off x="2743199" y="641720"/>
            <a:ext cx="1513840" cy="839102"/>
          </a:xfrm>
          <a:prstGeom prst="roundRect">
            <a:avLst/>
          </a:prstGeom>
          <a:noFill/>
          <a:ln w="571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743199" y="1540960"/>
            <a:ext cx="903515" cy="546100"/>
          </a:xfrm>
          <a:prstGeom prst="roundRect">
            <a:avLst/>
          </a:prstGeom>
          <a:noFill/>
          <a:ln w="571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10"/>
          <p:cNvSpPr txBox="1">
            <a:spLocks/>
          </p:cNvSpPr>
          <p:nvPr/>
        </p:nvSpPr>
        <p:spPr bwMode="auto">
          <a:xfrm>
            <a:off x="167984" y="2858272"/>
            <a:ext cx="4491826" cy="1191638"/>
          </a:xfrm>
          <a:prstGeom prst="rect">
            <a:avLst/>
          </a:prstGeom>
          <a:ln w="9525">
            <a:noFill/>
            <a:miter lim="800000"/>
            <a:headEnd/>
            <a:tailEnd/>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668" tIns="0" rIns="0" bIns="0" numCol="1" spcCol="1270" anchor="t" anchorCtr="0" compatLnSpc="1">
            <a:prstTxWarp prst="textNoShape">
              <a:avLst/>
            </a:prstTxWarp>
            <a:noAutofit/>
          </a:bodyPr>
          <a:lstStyle>
            <a:lvl1pPr marL="0" indent="0" algn="l" defTabSz="820738" rtl="0" eaLnBrk="1" fontAlgn="base" hangingPunct="1">
              <a:lnSpc>
                <a:spcPct val="90000"/>
              </a:lnSpc>
              <a:spcBef>
                <a:spcPts val="0"/>
              </a:spcBef>
              <a:spcAft>
                <a:spcPts val="600"/>
              </a:spcAft>
              <a:buClr>
                <a:schemeClr val="tx1"/>
              </a:buClr>
              <a:buFont typeface="Wingdings" panose="05000000000000000000" pitchFamily="2" charset="2"/>
              <a:buNone/>
              <a:defRPr sz="2400" b="1">
                <a:solidFill>
                  <a:schemeClr val="bg1">
                    <a:lumMod val="65000"/>
                  </a:schemeClr>
                </a:solidFill>
                <a:latin typeface="+mn-lt"/>
                <a:ea typeface="+mn-ea"/>
                <a:cs typeface="+mn-cs"/>
              </a:defRPr>
            </a:lvl1pPr>
            <a:lvl2pPr marL="171450"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600">
                <a:solidFill>
                  <a:schemeClr val="tx1">
                    <a:hueOff val="0"/>
                    <a:satOff val="0"/>
                    <a:lumOff val="0"/>
                    <a:alphaOff val="0"/>
                  </a:schemeClr>
                </a:solidFill>
                <a:latin typeface="+mn-lt"/>
                <a:ea typeface="+mn-ea"/>
                <a:cs typeface="+mn-cs"/>
              </a:defRPr>
            </a:lvl2pPr>
            <a:lvl3pPr marL="441325"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400">
                <a:solidFill>
                  <a:schemeClr val="tx1">
                    <a:hueOff val="0"/>
                    <a:satOff val="0"/>
                    <a:lumOff val="0"/>
                    <a:alphaOff val="0"/>
                  </a:schemeClr>
                </a:solidFill>
                <a:latin typeface="+mn-lt"/>
                <a:ea typeface="+mn-ea"/>
                <a:cs typeface="+mn-cs"/>
              </a:defRPr>
            </a:lvl3pPr>
            <a:lvl4pPr marL="628650" indent="0" algn="l" defTabSz="820738" rtl="0" eaLnBrk="1" fontAlgn="base" hangingPunct="1">
              <a:lnSpc>
                <a:spcPct val="90000"/>
              </a:lnSpc>
              <a:spcBef>
                <a:spcPts val="0"/>
              </a:spcBef>
              <a:spcAft>
                <a:spcPts val="600"/>
              </a:spcAft>
              <a:buClr>
                <a:schemeClr val="tx1"/>
              </a:buClr>
              <a:buFont typeface="Courier New" panose="02070309020205020404" pitchFamily="49" charset="0"/>
              <a:buNone/>
              <a:defRPr sz="1200">
                <a:solidFill>
                  <a:schemeClr val="tx1">
                    <a:hueOff val="0"/>
                    <a:satOff val="0"/>
                    <a:lumOff val="0"/>
                    <a:alphaOff val="0"/>
                  </a:schemeClr>
                </a:solidFill>
                <a:latin typeface="+mn-lt"/>
                <a:ea typeface="+mn-ea"/>
                <a:cs typeface="+mn-cs"/>
              </a:defRPr>
            </a:lvl4pPr>
            <a:lvl5pPr marL="793750"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200">
                <a:solidFill>
                  <a:schemeClr val="tx1">
                    <a:hueOff val="0"/>
                    <a:satOff val="0"/>
                    <a:lumOff val="0"/>
                    <a:alphaOff val="0"/>
                  </a:schemeClr>
                </a:solidFill>
                <a:latin typeface="+mn-lt"/>
                <a:ea typeface="+mn-ea"/>
                <a:cs typeface="+mn-cs"/>
              </a:defRPr>
            </a:lvl5pPr>
            <a:lvl6pPr marL="14144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6pPr>
            <a:lvl7pPr marL="18716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7pPr>
            <a:lvl8pPr marL="23288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8pPr>
            <a:lvl9pPr marL="27860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9pPr>
          </a:lstStyle>
          <a:p>
            <a:pPr marL="342900" lvl="1" indent="-342900">
              <a:lnSpc>
                <a:spcPct val="150000"/>
              </a:lnSpc>
              <a:spcBef>
                <a:spcPct val="0"/>
              </a:spcBef>
              <a:spcAft>
                <a:spcPct val="0"/>
              </a:spcAft>
              <a:buFont typeface="Arial" panose="020B0604020202020204" pitchFamily="34" charset="0"/>
              <a:buChar char="•"/>
            </a:pPr>
            <a:r>
              <a:rPr lang="en-US" sz="1200" b="1" kern="0" dirty="0" smtClean="0">
                <a:solidFill>
                  <a:schemeClr val="tx1"/>
                </a:solidFill>
              </a:rPr>
              <a:t>Oct (AEEC Mid term) </a:t>
            </a:r>
          </a:p>
          <a:p>
            <a:pPr marL="514350" lvl="1" indent="-342900">
              <a:lnSpc>
                <a:spcPct val="150000"/>
              </a:lnSpc>
              <a:spcBef>
                <a:spcPct val="0"/>
              </a:spcBef>
              <a:spcAft>
                <a:spcPct val="0"/>
              </a:spcAft>
              <a:buFont typeface="Arial" panose="020B0604020202020204" pitchFamily="34" charset="0"/>
              <a:buChar char="•"/>
            </a:pPr>
            <a:r>
              <a:rPr lang="en-US" sz="1200" kern="0" dirty="0" smtClean="0"/>
              <a:t>Phase 1 requirements report out (Jessie Turner)</a:t>
            </a:r>
          </a:p>
          <a:p>
            <a:pPr marL="342900" lvl="1" indent="-342900">
              <a:lnSpc>
                <a:spcPct val="150000"/>
              </a:lnSpc>
              <a:spcBef>
                <a:spcPct val="0"/>
              </a:spcBef>
              <a:spcAft>
                <a:spcPct val="0"/>
              </a:spcAft>
              <a:buFont typeface="Arial" panose="020B0604020202020204" pitchFamily="34" charset="0"/>
              <a:buChar char="•"/>
            </a:pPr>
            <a:r>
              <a:rPr lang="en-US" sz="1200" b="1" kern="0" dirty="0">
                <a:solidFill>
                  <a:schemeClr val="tx1"/>
                </a:solidFill>
              </a:rPr>
              <a:t>Nov </a:t>
            </a:r>
            <a:r>
              <a:rPr lang="en-US" sz="1200" b="1" kern="0" dirty="0" smtClean="0">
                <a:solidFill>
                  <a:schemeClr val="tx1"/>
                </a:solidFill>
              </a:rPr>
              <a:t>GAT team face-to-face</a:t>
            </a:r>
            <a:endParaRPr lang="en-US" sz="1200" b="1" kern="0" dirty="0">
              <a:solidFill>
                <a:schemeClr val="tx1"/>
              </a:solidFill>
            </a:endParaRPr>
          </a:p>
          <a:p>
            <a:pPr marL="342900" lvl="1" indent="-342900">
              <a:lnSpc>
                <a:spcPct val="150000"/>
              </a:lnSpc>
              <a:spcBef>
                <a:spcPct val="0"/>
              </a:spcBef>
              <a:spcAft>
                <a:spcPct val="0"/>
              </a:spcAft>
              <a:buFont typeface="Arial" panose="020B0604020202020204" pitchFamily="34" charset="0"/>
              <a:buChar char="•"/>
            </a:pPr>
            <a:r>
              <a:rPr lang="en-US" sz="1200" b="1" kern="0" dirty="0" smtClean="0">
                <a:solidFill>
                  <a:schemeClr val="tx1"/>
                </a:solidFill>
              </a:rPr>
              <a:t>Nov 14 ICAO </a:t>
            </a:r>
            <a:r>
              <a:rPr lang="en-US" sz="1200" b="1" kern="0" dirty="0">
                <a:solidFill>
                  <a:schemeClr val="tx1"/>
                </a:solidFill>
              </a:rPr>
              <a:t>GADSS member </a:t>
            </a:r>
            <a:r>
              <a:rPr lang="en-US" sz="1200" b="1" kern="0" dirty="0" smtClean="0">
                <a:solidFill>
                  <a:schemeClr val="tx1"/>
                </a:solidFill>
              </a:rPr>
              <a:t>informal discussions</a:t>
            </a:r>
            <a:endParaRPr lang="en-US" sz="1200" b="1" kern="0" dirty="0">
              <a:solidFill>
                <a:schemeClr val="tx1"/>
              </a:solidFill>
            </a:endParaRPr>
          </a:p>
        </p:txBody>
      </p:sp>
      <p:sp>
        <p:nvSpPr>
          <p:cNvPr id="10" name="Chevron 9"/>
          <p:cNvSpPr/>
          <p:nvPr/>
        </p:nvSpPr>
        <p:spPr>
          <a:xfrm>
            <a:off x="287584" y="6122866"/>
            <a:ext cx="8684965" cy="535710"/>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Analysis, Prioritization/</a:t>
            </a:r>
          </a:p>
          <a:p>
            <a:pPr algn="ctr"/>
            <a:r>
              <a:rPr lang="en-US" sz="1200" dirty="0" smtClean="0">
                <a:solidFill>
                  <a:schemeClr val="tx1"/>
                </a:solidFill>
              </a:rPr>
              <a:t>Relationships</a:t>
            </a:r>
            <a:endParaRPr lang="en-US" sz="1200" dirty="0">
              <a:solidFill>
                <a:schemeClr val="tx1"/>
              </a:solidFill>
            </a:endParaRPr>
          </a:p>
        </p:txBody>
      </p:sp>
      <p:sp>
        <p:nvSpPr>
          <p:cNvPr id="11" name="Up Arrow 10"/>
          <p:cNvSpPr/>
          <p:nvPr/>
        </p:nvSpPr>
        <p:spPr>
          <a:xfrm flipV="1">
            <a:off x="36623" y="5496813"/>
            <a:ext cx="345440" cy="614745"/>
          </a:xfrm>
          <a:prstGeom prst="upArrow">
            <a:avLst/>
          </a:prstGeom>
          <a:solidFill>
            <a:schemeClr val="accent1">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2660" y="4622933"/>
            <a:ext cx="1149652" cy="553998"/>
          </a:xfrm>
          <a:prstGeom prst="rect">
            <a:avLst/>
          </a:prstGeom>
          <a:noFill/>
        </p:spPr>
        <p:txBody>
          <a:bodyPr wrap="square" rtlCol="0">
            <a:spAutoFit/>
          </a:bodyPr>
          <a:lstStyle/>
          <a:p>
            <a:pPr algn="ctr"/>
            <a:r>
              <a:rPr lang="en-US" sz="1000" dirty="0" smtClean="0"/>
              <a:t>GAT face-to-face Seattle</a:t>
            </a:r>
          </a:p>
          <a:p>
            <a:pPr algn="ctr"/>
            <a:r>
              <a:rPr lang="en-US" sz="1000" dirty="0" smtClean="0"/>
              <a:t>August 16-18</a:t>
            </a:r>
            <a:endParaRPr lang="en-US" sz="1000" b="1" dirty="0" smtClean="0">
              <a:solidFill>
                <a:schemeClr val="accent3"/>
              </a:solidFill>
            </a:endParaRPr>
          </a:p>
        </p:txBody>
      </p:sp>
      <p:sp>
        <p:nvSpPr>
          <p:cNvPr id="14" name="Isosceles Triangle 13"/>
          <p:cNvSpPr/>
          <p:nvPr/>
        </p:nvSpPr>
        <p:spPr>
          <a:xfrm flipV="1">
            <a:off x="1482644" y="5784897"/>
            <a:ext cx="309705" cy="315114"/>
          </a:xfrm>
          <a:prstGeom prst="triangle">
            <a:avLst/>
          </a:prstGeom>
          <a:solidFill>
            <a:srgbClr val="009BD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p:cNvSpPr/>
          <p:nvPr/>
        </p:nvSpPr>
        <p:spPr>
          <a:xfrm flipV="1">
            <a:off x="777501" y="5784897"/>
            <a:ext cx="309705" cy="315114"/>
          </a:xfrm>
          <a:prstGeom prst="triangle">
            <a:avLst/>
          </a:prstGeom>
          <a:solidFill>
            <a:srgbClr val="009BD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p:cNvSpPr/>
          <p:nvPr/>
        </p:nvSpPr>
        <p:spPr>
          <a:xfrm flipV="1">
            <a:off x="2892930" y="5784897"/>
            <a:ext cx="309705" cy="315114"/>
          </a:xfrm>
          <a:prstGeom prst="triangle">
            <a:avLst/>
          </a:prstGeom>
          <a:solidFill>
            <a:srgbClr val="009BD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p:cNvSpPr/>
          <p:nvPr/>
        </p:nvSpPr>
        <p:spPr>
          <a:xfrm flipV="1">
            <a:off x="3598073" y="5784897"/>
            <a:ext cx="309705" cy="315114"/>
          </a:xfrm>
          <a:prstGeom prst="triangle">
            <a:avLst/>
          </a:prstGeom>
          <a:solidFill>
            <a:srgbClr val="009BD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735790" y="5587540"/>
            <a:ext cx="387953" cy="215444"/>
          </a:xfrm>
          <a:prstGeom prst="rect">
            <a:avLst/>
          </a:prstGeom>
          <a:noFill/>
        </p:spPr>
        <p:txBody>
          <a:bodyPr wrap="square" rtlCol="0">
            <a:spAutoFit/>
          </a:bodyPr>
          <a:lstStyle/>
          <a:p>
            <a:pPr algn="ctr"/>
            <a:r>
              <a:rPr lang="en-US" sz="800" dirty="0" smtClean="0"/>
              <a:t>8/23</a:t>
            </a:r>
          </a:p>
        </p:txBody>
      </p:sp>
      <p:sp>
        <p:nvSpPr>
          <p:cNvPr id="19" name="TextBox 18"/>
          <p:cNvSpPr txBox="1"/>
          <p:nvPr/>
        </p:nvSpPr>
        <p:spPr>
          <a:xfrm>
            <a:off x="1456469" y="5594325"/>
            <a:ext cx="387953" cy="215444"/>
          </a:xfrm>
          <a:prstGeom prst="rect">
            <a:avLst/>
          </a:prstGeom>
          <a:noFill/>
        </p:spPr>
        <p:txBody>
          <a:bodyPr wrap="square" rtlCol="0">
            <a:spAutoFit/>
          </a:bodyPr>
          <a:lstStyle/>
          <a:p>
            <a:pPr algn="ctr"/>
            <a:r>
              <a:rPr lang="en-US" sz="800" dirty="0" smtClean="0"/>
              <a:t>8/30</a:t>
            </a:r>
          </a:p>
        </p:txBody>
      </p:sp>
      <p:sp>
        <p:nvSpPr>
          <p:cNvPr id="20" name="TextBox 19"/>
          <p:cNvSpPr txBox="1"/>
          <p:nvPr/>
        </p:nvSpPr>
        <p:spPr>
          <a:xfrm>
            <a:off x="2851807" y="5582606"/>
            <a:ext cx="387953" cy="215444"/>
          </a:xfrm>
          <a:prstGeom prst="rect">
            <a:avLst/>
          </a:prstGeom>
          <a:noFill/>
        </p:spPr>
        <p:txBody>
          <a:bodyPr wrap="square" rtlCol="0">
            <a:spAutoFit/>
          </a:bodyPr>
          <a:lstStyle/>
          <a:p>
            <a:pPr algn="ctr"/>
            <a:r>
              <a:rPr lang="en-US" sz="800" dirty="0" smtClean="0"/>
              <a:t>9/13</a:t>
            </a:r>
          </a:p>
        </p:txBody>
      </p:sp>
      <p:sp>
        <p:nvSpPr>
          <p:cNvPr id="21" name="TextBox 20"/>
          <p:cNvSpPr txBox="1"/>
          <p:nvPr/>
        </p:nvSpPr>
        <p:spPr>
          <a:xfrm>
            <a:off x="3537838" y="5582606"/>
            <a:ext cx="387953" cy="215444"/>
          </a:xfrm>
          <a:prstGeom prst="rect">
            <a:avLst/>
          </a:prstGeom>
          <a:noFill/>
        </p:spPr>
        <p:txBody>
          <a:bodyPr wrap="square" rtlCol="0">
            <a:spAutoFit/>
          </a:bodyPr>
          <a:lstStyle/>
          <a:p>
            <a:pPr algn="ctr"/>
            <a:r>
              <a:rPr lang="en-US" sz="800" dirty="0" smtClean="0"/>
              <a:t>9/20</a:t>
            </a:r>
          </a:p>
        </p:txBody>
      </p:sp>
      <p:sp>
        <p:nvSpPr>
          <p:cNvPr id="23" name="Isosceles Triangle 22"/>
          <p:cNvSpPr/>
          <p:nvPr/>
        </p:nvSpPr>
        <p:spPr>
          <a:xfrm flipV="1">
            <a:off x="4303216" y="5784897"/>
            <a:ext cx="309705" cy="315114"/>
          </a:xfrm>
          <a:prstGeom prst="triangle">
            <a:avLst/>
          </a:prstGeom>
          <a:solidFill>
            <a:srgbClr val="009BD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271857" y="5594325"/>
            <a:ext cx="387953" cy="215444"/>
          </a:xfrm>
          <a:prstGeom prst="rect">
            <a:avLst/>
          </a:prstGeom>
          <a:noFill/>
        </p:spPr>
        <p:txBody>
          <a:bodyPr wrap="square" rtlCol="0">
            <a:spAutoFit/>
          </a:bodyPr>
          <a:lstStyle/>
          <a:p>
            <a:pPr algn="ctr"/>
            <a:r>
              <a:rPr lang="en-US" sz="800" dirty="0" smtClean="0"/>
              <a:t>9/27</a:t>
            </a:r>
          </a:p>
        </p:txBody>
      </p:sp>
      <p:sp>
        <p:nvSpPr>
          <p:cNvPr id="25" name="Isosceles Triangle 24"/>
          <p:cNvSpPr/>
          <p:nvPr/>
        </p:nvSpPr>
        <p:spPr>
          <a:xfrm flipV="1">
            <a:off x="5008359" y="5784897"/>
            <a:ext cx="309705" cy="315114"/>
          </a:xfrm>
          <a:prstGeom prst="triangle">
            <a:avLst/>
          </a:prstGeom>
          <a:solidFill>
            <a:srgbClr val="009BD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4960020" y="5594325"/>
            <a:ext cx="387953" cy="215444"/>
          </a:xfrm>
          <a:prstGeom prst="rect">
            <a:avLst/>
          </a:prstGeom>
          <a:noFill/>
        </p:spPr>
        <p:txBody>
          <a:bodyPr wrap="square" rtlCol="0">
            <a:spAutoFit/>
          </a:bodyPr>
          <a:lstStyle/>
          <a:p>
            <a:pPr algn="ctr"/>
            <a:r>
              <a:rPr lang="en-US" sz="800" dirty="0" smtClean="0"/>
              <a:t>10/4</a:t>
            </a:r>
          </a:p>
        </p:txBody>
      </p:sp>
      <p:sp>
        <p:nvSpPr>
          <p:cNvPr id="28" name="Isosceles Triangle 27"/>
          <p:cNvSpPr/>
          <p:nvPr/>
        </p:nvSpPr>
        <p:spPr>
          <a:xfrm flipV="1">
            <a:off x="5713502" y="5784897"/>
            <a:ext cx="309705" cy="315114"/>
          </a:xfrm>
          <a:prstGeom prst="triangle">
            <a:avLst/>
          </a:prstGeom>
          <a:solidFill>
            <a:srgbClr val="009BD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5619299" y="5594325"/>
            <a:ext cx="448075" cy="215444"/>
          </a:xfrm>
          <a:prstGeom prst="rect">
            <a:avLst/>
          </a:prstGeom>
          <a:noFill/>
        </p:spPr>
        <p:txBody>
          <a:bodyPr wrap="square" rtlCol="0">
            <a:spAutoFit/>
          </a:bodyPr>
          <a:lstStyle/>
          <a:p>
            <a:pPr algn="ctr"/>
            <a:r>
              <a:rPr lang="en-US" sz="800" dirty="0" smtClean="0"/>
              <a:t>10/11</a:t>
            </a:r>
          </a:p>
        </p:txBody>
      </p:sp>
      <p:sp>
        <p:nvSpPr>
          <p:cNvPr id="37" name="TextBox 36"/>
          <p:cNvSpPr txBox="1"/>
          <p:nvPr/>
        </p:nvSpPr>
        <p:spPr>
          <a:xfrm>
            <a:off x="230356" y="5222289"/>
            <a:ext cx="981908" cy="461665"/>
          </a:xfrm>
          <a:prstGeom prst="rect">
            <a:avLst/>
          </a:prstGeom>
          <a:noFill/>
        </p:spPr>
        <p:txBody>
          <a:bodyPr wrap="square" rtlCol="0">
            <a:spAutoFit/>
          </a:bodyPr>
          <a:lstStyle/>
          <a:p>
            <a:pPr algn="ctr"/>
            <a:r>
              <a:rPr lang="en-US" sz="1200" b="1" dirty="0" smtClean="0"/>
              <a:t>SEA/Plan RECAP</a:t>
            </a:r>
          </a:p>
        </p:txBody>
      </p:sp>
      <p:sp>
        <p:nvSpPr>
          <p:cNvPr id="38" name="Isosceles Triangle 37"/>
          <p:cNvSpPr/>
          <p:nvPr/>
        </p:nvSpPr>
        <p:spPr>
          <a:xfrm flipV="1">
            <a:off x="2187787" y="5784897"/>
            <a:ext cx="309705" cy="315114"/>
          </a:xfrm>
          <a:prstGeom prst="triangle">
            <a:avLst/>
          </a:prstGeom>
          <a:solidFill>
            <a:srgbClr val="009BD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2152391" y="5573961"/>
            <a:ext cx="387953" cy="215444"/>
          </a:xfrm>
          <a:prstGeom prst="rect">
            <a:avLst/>
          </a:prstGeom>
          <a:noFill/>
        </p:spPr>
        <p:txBody>
          <a:bodyPr wrap="square" rtlCol="0">
            <a:spAutoFit/>
          </a:bodyPr>
          <a:lstStyle/>
          <a:p>
            <a:pPr algn="ctr"/>
            <a:r>
              <a:rPr lang="en-US" sz="800" dirty="0" smtClean="0"/>
              <a:t>9/6</a:t>
            </a:r>
          </a:p>
        </p:txBody>
      </p:sp>
      <p:sp>
        <p:nvSpPr>
          <p:cNvPr id="40" name="Isosceles Triangle 39"/>
          <p:cNvSpPr/>
          <p:nvPr/>
        </p:nvSpPr>
        <p:spPr>
          <a:xfrm flipV="1">
            <a:off x="6418645" y="5784897"/>
            <a:ext cx="309705" cy="315114"/>
          </a:xfrm>
          <a:prstGeom prst="triangle">
            <a:avLst/>
          </a:prstGeom>
          <a:solidFill>
            <a:srgbClr val="009BD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6337610" y="5606307"/>
            <a:ext cx="448075" cy="215444"/>
          </a:xfrm>
          <a:prstGeom prst="rect">
            <a:avLst/>
          </a:prstGeom>
          <a:noFill/>
        </p:spPr>
        <p:txBody>
          <a:bodyPr wrap="square" rtlCol="0">
            <a:spAutoFit/>
          </a:bodyPr>
          <a:lstStyle/>
          <a:p>
            <a:pPr algn="ctr"/>
            <a:r>
              <a:rPr lang="en-US" sz="800" dirty="0" smtClean="0"/>
              <a:t>10/18</a:t>
            </a:r>
          </a:p>
        </p:txBody>
      </p:sp>
      <p:sp>
        <p:nvSpPr>
          <p:cNvPr id="42" name="TextBox 41"/>
          <p:cNvSpPr txBox="1"/>
          <p:nvPr/>
        </p:nvSpPr>
        <p:spPr>
          <a:xfrm>
            <a:off x="1040008" y="4657616"/>
            <a:ext cx="981908" cy="1015663"/>
          </a:xfrm>
          <a:prstGeom prst="rect">
            <a:avLst/>
          </a:prstGeom>
          <a:noFill/>
        </p:spPr>
        <p:txBody>
          <a:bodyPr wrap="square" rtlCol="0">
            <a:spAutoFit/>
          </a:bodyPr>
          <a:lstStyle/>
          <a:p>
            <a:pPr algn="ctr"/>
            <a:r>
              <a:rPr lang="en-US" sz="1200" b="1" dirty="0" smtClean="0"/>
              <a:t>DRAFT WP Pre-</a:t>
            </a:r>
            <a:r>
              <a:rPr lang="en-US" sz="1200" b="1" dirty="0" err="1" smtClean="0"/>
              <a:t>req</a:t>
            </a:r>
            <a:r>
              <a:rPr lang="en-US" sz="1200" b="1" dirty="0" smtClean="0"/>
              <a:t>,</a:t>
            </a:r>
          </a:p>
          <a:p>
            <a:pPr algn="ctr"/>
            <a:r>
              <a:rPr lang="en-US" sz="1200" b="1" dirty="0" smtClean="0"/>
              <a:t>ICAO dis Prep</a:t>
            </a:r>
          </a:p>
        </p:txBody>
      </p:sp>
      <p:sp>
        <p:nvSpPr>
          <p:cNvPr id="43" name="TextBox 42"/>
          <p:cNvSpPr txBox="1"/>
          <p:nvPr/>
        </p:nvSpPr>
        <p:spPr>
          <a:xfrm>
            <a:off x="2537067" y="5185014"/>
            <a:ext cx="757064" cy="461665"/>
          </a:xfrm>
          <a:prstGeom prst="rect">
            <a:avLst/>
          </a:prstGeom>
          <a:noFill/>
        </p:spPr>
        <p:txBody>
          <a:bodyPr wrap="square" rtlCol="0">
            <a:spAutoFit/>
          </a:bodyPr>
          <a:lstStyle/>
          <a:p>
            <a:pPr algn="ctr"/>
            <a:r>
              <a:rPr lang="en-US" sz="1200" b="1" dirty="0" smtClean="0">
                <a:solidFill>
                  <a:srgbClr val="FF0000"/>
                </a:solidFill>
              </a:rPr>
              <a:t>Min </a:t>
            </a:r>
            <a:r>
              <a:rPr lang="en-US" sz="1200" b="1" dirty="0" err="1" smtClean="0">
                <a:solidFill>
                  <a:srgbClr val="FF0000"/>
                </a:solidFill>
              </a:rPr>
              <a:t>Req</a:t>
            </a:r>
            <a:endParaRPr lang="en-US" sz="1200" b="1" dirty="0" smtClean="0">
              <a:solidFill>
                <a:srgbClr val="FF0000"/>
              </a:solidFill>
            </a:endParaRPr>
          </a:p>
        </p:txBody>
      </p:sp>
      <p:sp>
        <p:nvSpPr>
          <p:cNvPr id="44" name="TextBox 43"/>
          <p:cNvSpPr txBox="1"/>
          <p:nvPr/>
        </p:nvSpPr>
        <p:spPr>
          <a:xfrm>
            <a:off x="3133999" y="5157705"/>
            <a:ext cx="981908" cy="461665"/>
          </a:xfrm>
          <a:prstGeom prst="rect">
            <a:avLst/>
          </a:prstGeom>
          <a:noFill/>
        </p:spPr>
        <p:txBody>
          <a:bodyPr wrap="square" rtlCol="0">
            <a:spAutoFit/>
          </a:bodyPr>
          <a:lstStyle/>
          <a:p>
            <a:pPr algn="ctr"/>
            <a:r>
              <a:rPr lang="en-US" sz="1200" b="1" dirty="0" err="1" smtClean="0">
                <a:solidFill>
                  <a:srgbClr val="FF0000"/>
                </a:solidFill>
              </a:rPr>
              <a:t>Req</a:t>
            </a:r>
            <a:r>
              <a:rPr lang="en-US" sz="1200" b="1" dirty="0" smtClean="0">
                <a:solidFill>
                  <a:srgbClr val="FF0000"/>
                </a:solidFill>
              </a:rPr>
              <a:t> &amp; WP Template</a:t>
            </a:r>
          </a:p>
        </p:txBody>
      </p:sp>
      <p:sp>
        <p:nvSpPr>
          <p:cNvPr id="45" name="TextBox 44"/>
          <p:cNvSpPr txBox="1"/>
          <p:nvPr/>
        </p:nvSpPr>
        <p:spPr>
          <a:xfrm>
            <a:off x="5154212" y="5115874"/>
            <a:ext cx="1599883" cy="461665"/>
          </a:xfrm>
          <a:prstGeom prst="rect">
            <a:avLst/>
          </a:prstGeom>
          <a:noFill/>
        </p:spPr>
        <p:txBody>
          <a:bodyPr wrap="square" rtlCol="0">
            <a:spAutoFit/>
          </a:bodyPr>
          <a:lstStyle/>
          <a:p>
            <a:pPr algn="ctr"/>
            <a:r>
              <a:rPr lang="en-US" sz="1200" b="1" dirty="0" smtClean="0"/>
              <a:t>Ongoing reviews, discussions</a:t>
            </a:r>
          </a:p>
        </p:txBody>
      </p:sp>
      <p:cxnSp>
        <p:nvCxnSpPr>
          <p:cNvPr id="9" name="Straight Arrow Connector 8"/>
          <p:cNvCxnSpPr>
            <a:stCxn id="45" idx="3"/>
          </p:cNvCxnSpPr>
          <p:nvPr/>
        </p:nvCxnSpPr>
        <p:spPr>
          <a:xfrm flipV="1">
            <a:off x="6754095" y="5346706"/>
            <a:ext cx="80193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45" idx="1"/>
          </p:cNvCxnSpPr>
          <p:nvPr/>
        </p:nvCxnSpPr>
        <p:spPr>
          <a:xfrm flipH="1" flipV="1">
            <a:off x="4864300" y="5346706"/>
            <a:ext cx="28991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776978" y="4815682"/>
            <a:ext cx="1068959" cy="830997"/>
          </a:xfrm>
          <a:prstGeom prst="rect">
            <a:avLst/>
          </a:prstGeom>
          <a:noFill/>
        </p:spPr>
        <p:txBody>
          <a:bodyPr wrap="square" rtlCol="0">
            <a:spAutoFit/>
          </a:bodyPr>
          <a:lstStyle/>
          <a:p>
            <a:pPr algn="ctr"/>
            <a:r>
              <a:rPr lang="en-US" sz="1200" b="1" dirty="0" err="1" smtClean="0"/>
              <a:t>Req</a:t>
            </a:r>
            <a:r>
              <a:rPr lang="en-US" sz="1200" b="1" dirty="0" smtClean="0"/>
              <a:t> prep,</a:t>
            </a:r>
          </a:p>
          <a:p>
            <a:pPr algn="ctr"/>
            <a:r>
              <a:rPr lang="en-US" sz="1200" b="1" dirty="0" smtClean="0"/>
              <a:t>ICAO discussions report  </a:t>
            </a:r>
          </a:p>
        </p:txBody>
      </p:sp>
      <p:pic>
        <p:nvPicPr>
          <p:cNvPr id="5" name="Picture 4"/>
          <p:cNvPicPr>
            <a:picLocks noChangeAspect="1"/>
          </p:cNvPicPr>
          <p:nvPr/>
        </p:nvPicPr>
        <p:blipFill>
          <a:blip r:embed="rId3"/>
          <a:stretch>
            <a:fillRect/>
          </a:stretch>
        </p:blipFill>
        <p:spPr>
          <a:xfrm>
            <a:off x="94121" y="426001"/>
            <a:ext cx="8980186" cy="2389839"/>
          </a:xfrm>
          <a:prstGeom prst="rect">
            <a:avLst/>
          </a:prstGeom>
        </p:spPr>
      </p:pic>
      <p:sp>
        <p:nvSpPr>
          <p:cNvPr id="36" name="Isosceles Triangle 35"/>
          <p:cNvSpPr/>
          <p:nvPr/>
        </p:nvSpPr>
        <p:spPr>
          <a:xfrm flipV="1">
            <a:off x="7123788" y="5784897"/>
            <a:ext cx="309705" cy="315114"/>
          </a:xfrm>
          <a:prstGeom prst="triangle">
            <a:avLst/>
          </a:prstGeom>
          <a:solidFill>
            <a:srgbClr val="009BD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7054602" y="5573961"/>
            <a:ext cx="448075" cy="215444"/>
          </a:xfrm>
          <a:prstGeom prst="rect">
            <a:avLst/>
          </a:prstGeom>
          <a:noFill/>
        </p:spPr>
        <p:txBody>
          <a:bodyPr wrap="square" rtlCol="0">
            <a:spAutoFit/>
          </a:bodyPr>
          <a:lstStyle/>
          <a:p>
            <a:pPr algn="ctr"/>
            <a:r>
              <a:rPr lang="en-US" sz="800" dirty="0" smtClean="0"/>
              <a:t>10/25</a:t>
            </a:r>
          </a:p>
        </p:txBody>
      </p:sp>
      <p:sp>
        <p:nvSpPr>
          <p:cNvPr id="48" name="Isosceles Triangle 47"/>
          <p:cNvSpPr/>
          <p:nvPr/>
        </p:nvSpPr>
        <p:spPr>
          <a:xfrm flipV="1">
            <a:off x="7828931" y="5784897"/>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7732034" y="5563799"/>
            <a:ext cx="448075" cy="215444"/>
          </a:xfrm>
          <a:prstGeom prst="rect">
            <a:avLst/>
          </a:prstGeom>
          <a:noFill/>
        </p:spPr>
        <p:txBody>
          <a:bodyPr wrap="square" rtlCol="0">
            <a:spAutoFit/>
          </a:bodyPr>
          <a:lstStyle/>
          <a:p>
            <a:pPr algn="ctr"/>
            <a:r>
              <a:rPr lang="en-US" sz="800" dirty="0" smtClean="0"/>
              <a:t>11/1</a:t>
            </a:r>
          </a:p>
        </p:txBody>
      </p:sp>
      <p:sp>
        <p:nvSpPr>
          <p:cNvPr id="52" name="TextBox 51"/>
          <p:cNvSpPr txBox="1"/>
          <p:nvPr/>
        </p:nvSpPr>
        <p:spPr>
          <a:xfrm>
            <a:off x="7677340" y="4788036"/>
            <a:ext cx="1574400" cy="707886"/>
          </a:xfrm>
          <a:prstGeom prst="rect">
            <a:avLst/>
          </a:prstGeom>
          <a:noFill/>
        </p:spPr>
        <p:txBody>
          <a:bodyPr wrap="square" rtlCol="0">
            <a:spAutoFit/>
          </a:bodyPr>
          <a:lstStyle/>
          <a:p>
            <a:pPr algn="ctr"/>
            <a:r>
              <a:rPr lang="en-US" sz="1000" dirty="0" smtClean="0"/>
              <a:t>GAT face-to-face Hamburg</a:t>
            </a:r>
          </a:p>
          <a:p>
            <a:pPr algn="ctr"/>
            <a:r>
              <a:rPr lang="en-US" sz="1000" dirty="0" smtClean="0"/>
              <a:t>November 7-9</a:t>
            </a:r>
          </a:p>
          <a:p>
            <a:pPr algn="ctr"/>
            <a:r>
              <a:rPr lang="en-US" sz="1000" dirty="0" smtClean="0"/>
              <a:t>(</a:t>
            </a:r>
            <a:r>
              <a:rPr lang="en-US" sz="1000" b="1" dirty="0" smtClean="0">
                <a:solidFill>
                  <a:schemeClr val="accent3"/>
                </a:solidFill>
              </a:rPr>
              <a:t>architecture study)</a:t>
            </a:r>
          </a:p>
        </p:txBody>
      </p:sp>
      <p:sp>
        <p:nvSpPr>
          <p:cNvPr id="53" name="Up Arrow 52"/>
          <p:cNvSpPr/>
          <p:nvPr/>
        </p:nvSpPr>
        <p:spPr>
          <a:xfrm flipV="1">
            <a:off x="8534068" y="5485266"/>
            <a:ext cx="345440" cy="614745"/>
          </a:xfrm>
          <a:prstGeom prst="upArrow">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3984403" y="5100259"/>
            <a:ext cx="851490" cy="553998"/>
          </a:xfrm>
          <a:prstGeom prst="rect">
            <a:avLst/>
          </a:prstGeom>
          <a:noFill/>
        </p:spPr>
        <p:txBody>
          <a:bodyPr wrap="square" rtlCol="0">
            <a:spAutoFit/>
          </a:bodyPr>
          <a:lstStyle/>
          <a:p>
            <a:pPr algn="ctr"/>
            <a:r>
              <a:rPr lang="en-US" sz="1000" b="1" dirty="0" smtClean="0">
                <a:solidFill>
                  <a:srgbClr val="FF0000"/>
                </a:solidFill>
              </a:rPr>
              <a:t>WP Template and Teams</a:t>
            </a:r>
          </a:p>
        </p:txBody>
      </p:sp>
      <p:sp>
        <p:nvSpPr>
          <p:cNvPr id="50" name="Text Placeholder 10"/>
          <p:cNvSpPr txBox="1">
            <a:spLocks/>
          </p:cNvSpPr>
          <p:nvPr/>
        </p:nvSpPr>
        <p:spPr bwMode="auto">
          <a:xfrm>
            <a:off x="6243157" y="3014945"/>
            <a:ext cx="2420786" cy="1191638"/>
          </a:xfrm>
          <a:prstGeom prst="rect">
            <a:avLst/>
          </a:prstGeom>
          <a:ln w="9525">
            <a:noFill/>
            <a:miter lim="800000"/>
            <a:headEnd/>
            <a:tailEnd/>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668" tIns="0" rIns="0" bIns="0" numCol="1" spcCol="1270" anchor="t" anchorCtr="0" compatLnSpc="1">
            <a:prstTxWarp prst="textNoShape">
              <a:avLst/>
            </a:prstTxWarp>
            <a:noAutofit/>
          </a:bodyPr>
          <a:lstStyle>
            <a:lvl1pPr marL="0" indent="0" algn="l" defTabSz="820738" rtl="0" eaLnBrk="1" fontAlgn="base" hangingPunct="1">
              <a:lnSpc>
                <a:spcPct val="90000"/>
              </a:lnSpc>
              <a:spcBef>
                <a:spcPts val="0"/>
              </a:spcBef>
              <a:spcAft>
                <a:spcPts val="600"/>
              </a:spcAft>
              <a:buClr>
                <a:schemeClr val="tx1"/>
              </a:buClr>
              <a:buFont typeface="Wingdings" panose="05000000000000000000" pitchFamily="2" charset="2"/>
              <a:buNone/>
              <a:defRPr sz="2400" b="1">
                <a:solidFill>
                  <a:schemeClr val="bg1">
                    <a:lumMod val="65000"/>
                  </a:schemeClr>
                </a:solidFill>
                <a:latin typeface="+mn-lt"/>
                <a:ea typeface="+mn-ea"/>
                <a:cs typeface="+mn-cs"/>
              </a:defRPr>
            </a:lvl1pPr>
            <a:lvl2pPr marL="171450"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600">
                <a:solidFill>
                  <a:schemeClr val="tx1">
                    <a:hueOff val="0"/>
                    <a:satOff val="0"/>
                    <a:lumOff val="0"/>
                    <a:alphaOff val="0"/>
                  </a:schemeClr>
                </a:solidFill>
                <a:latin typeface="+mn-lt"/>
                <a:ea typeface="+mn-ea"/>
                <a:cs typeface="+mn-cs"/>
              </a:defRPr>
            </a:lvl2pPr>
            <a:lvl3pPr marL="441325"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400">
                <a:solidFill>
                  <a:schemeClr val="tx1">
                    <a:hueOff val="0"/>
                    <a:satOff val="0"/>
                    <a:lumOff val="0"/>
                    <a:alphaOff val="0"/>
                  </a:schemeClr>
                </a:solidFill>
                <a:latin typeface="+mn-lt"/>
                <a:ea typeface="+mn-ea"/>
                <a:cs typeface="+mn-cs"/>
              </a:defRPr>
            </a:lvl3pPr>
            <a:lvl4pPr marL="628650" indent="0" algn="l" defTabSz="820738" rtl="0" eaLnBrk="1" fontAlgn="base" hangingPunct="1">
              <a:lnSpc>
                <a:spcPct val="90000"/>
              </a:lnSpc>
              <a:spcBef>
                <a:spcPts val="0"/>
              </a:spcBef>
              <a:spcAft>
                <a:spcPts val="600"/>
              </a:spcAft>
              <a:buClr>
                <a:schemeClr val="tx1"/>
              </a:buClr>
              <a:buFont typeface="Courier New" panose="02070309020205020404" pitchFamily="49" charset="0"/>
              <a:buNone/>
              <a:defRPr sz="1200">
                <a:solidFill>
                  <a:schemeClr val="tx1">
                    <a:hueOff val="0"/>
                    <a:satOff val="0"/>
                    <a:lumOff val="0"/>
                    <a:alphaOff val="0"/>
                  </a:schemeClr>
                </a:solidFill>
                <a:latin typeface="+mn-lt"/>
                <a:ea typeface="+mn-ea"/>
                <a:cs typeface="+mn-cs"/>
              </a:defRPr>
            </a:lvl4pPr>
            <a:lvl5pPr marL="793750"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200">
                <a:solidFill>
                  <a:schemeClr val="tx1">
                    <a:hueOff val="0"/>
                    <a:satOff val="0"/>
                    <a:lumOff val="0"/>
                    <a:alphaOff val="0"/>
                  </a:schemeClr>
                </a:solidFill>
                <a:latin typeface="+mn-lt"/>
                <a:ea typeface="+mn-ea"/>
                <a:cs typeface="+mn-cs"/>
              </a:defRPr>
            </a:lvl5pPr>
            <a:lvl6pPr marL="14144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6pPr>
            <a:lvl7pPr marL="18716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7pPr>
            <a:lvl8pPr marL="23288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8pPr>
            <a:lvl9pPr marL="27860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9pPr>
          </a:lstStyle>
          <a:p>
            <a:pPr marL="342900" lvl="1" indent="-342900">
              <a:lnSpc>
                <a:spcPct val="150000"/>
              </a:lnSpc>
              <a:spcBef>
                <a:spcPct val="0"/>
              </a:spcBef>
              <a:spcAft>
                <a:spcPct val="0"/>
              </a:spcAft>
              <a:buFont typeface="Arial" panose="020B0604020202020204" pitchFamily="34" charset="0"/>
              <a:buChar char="•"/>
            </a:pPr>
            <a:r>
              <a:rPr lang="en-US" sz="1200" b="1" kern="0" dirty="0" smtClean="0">
                <a:solidFill>
                  <a:schemeClr val="tx1"/>
                </a:solidFill>
              </a:rPr>
              <a:t>Hamburg reminder:</a:t>
            </a:r>
          </a:p>
          <a:p>
            <a:pPr marL="612775" lvl="2" indent="-342900">
              <a:lnSpc>
                <a:spcPct val="150000"/>
              </a:lnSpc>
              <a:spcBef>
                <a:spcPct val="0"/>
              </a:spcBef>
              <a:spcAft>
                <a:spcPct val="0"/>
              </a:spcAft>
              <a:buFont typeface="Arial" panose="020B0604020202020204" pitchFamily="34" charset="0"/>
              <a:buChar char="•"/>
            </a:pPr>
            <a:r>
              <a:rPr lang="en-US" sz="1000" b="1" kern="0" dirty="0" smtClean="0">
                <a:solidFill>
                  <a:schemeClr val="tx1"/>
                </a:solidFill>
              </a:rPr>
              <a:t>Airbus security info</a:t>
            </a:r>
          </a:p>
          <a:p>
            <a:pPr marL="612775" lvl="2" indent="-342900">
              <a:lnSpc>
                <a:spcPct val="150000"/>
              </a:lnSpc>
              <a:spcBef>
                <a:spcPct val="0"/>
              </a:spcBef>
              <a:spcAft>
                <a:spcPct val="0"/>
              </a:spcAft>
              <a:buFont typeface="Arial" panose="020B0604020202020204" pitchFamily="34" charset="0"/>
              <a:buChar char="•"/>
            </a:pPr>
            <a:r>
              <a:rPr lang="en-US" sz="1000" b="1" kern="0" dirty="0" smtClean="0">
                <a:solidFill>
                  <a:schemeClr val="tx1"/>
                </a:solidFill>
              </a:rPr>
              <a:t>ARINC registration</a:t>
            </a:r>
            <a:endParaRPr lang="en-US" sz="1000" b="1" kern="0" dirty="0">
              <a:solidFill>
                <a:schemeClr val="tx1"/>
              </a:solidFill>
            </a:endParaRPr>
          </a:p>
        </p:txBody>
      </p:sp>
    </p:spTree>
    <p:extLst>
      <p:ext uri="{BB962C8B-B14F-4D97-AF65-F5344CB8AC3E}">
        <p14:creationId xmlns:p14="http://schemas.microsoft.com/office/powerpoint/2010/main" val="201545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bwMode="auto">
          <a:xfrm>
            <a:off x="1314641" y="3999775"/>
            <a:ext cx="6659377" cy="1708610"/>
          </a:xfrm>
          <a:prstGeom prst="rect">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defTabSz="615554"/>
            <a:endParaRPr lang="en-US" smtClean="0">
              <a:solidFill>
                <a:srgbClr val="000000"/>
              </a:solidFill>
            </a:endParaRPr>
          </a:p>
        </p:txBody>
      </p:sp>
      <p:sp>
        <p:nvSpPr>
          <p:cNvPr id="58" name="TextBox 41"/>
          <p:cNvSpPr txBox="1"/>
          <p:nvPr/>
        </p:nvSpPr>
        <p:spPr>
          <a:xfrm>
            <a:off x="1809903" y="4316569"/>
            <a:ext cx="833971" cy="369332"/>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sz="600" dirty="0">
                <a:solidFill>
                  <a:srgbClr val="000000"/>
                </a:solidFill>
              </a:rPr>
              <a:t>AEEC Mid Term Session</a:t>
            </a:r>
          </a:p>
          <a:p>
            <a:pPr algn="ctr" fontAlgn="auto">
              <a:spcBef>
                <a:spcPts val="0"/>
              </a:spcBef>
              <a:spcAft>
                <a:spcPts val="0"/>
              </a:spcAft>
            </a:pPr>
            <a:r>
              <a:rPr lang="en-US" sz="600" dirty="0">
                <a:solidFill>
                  <a:srgbClr val="000000"/>
                </a:solidFill>
              </a:rPr>
              <a:t>APIMs Submitted</a:t>
            </a:r>
          </a:p>
        </p:txBody>
      </p:sp>
      <p:grpSp>
        <p:nvGrpSpPr>
          <p:cNvPr id="59" name="Group 58"/>
          <p:cNvGrpSpPr/>
          <p:nvPr/>
        </p:nvGrpSpPr>
        <p:grpSpPr>
          <a:xfrm>
            <a:off x="3692160" y="4002877"/>
            <a:ext cx="1303471" cy="258439"/>
            <a:chOff x="4436075" y="6112945"/>
            <a:chExt cx="1737962" cy="344585"/>
          </a:xfrm>
        </p:grpSpPr>
        <p:sp>
          <p:nvSpPr>
            <p:cNvPr id="60" name="Rectangle 59"/>
            <p:cNvSpPr>
              <a:spLocks noChangeArrowheads="1"/>
            </p:cNvSpPr>
            <p:nvPr/>
          </p:nvSpPr>
          <p:spPr bwMode="auto">
            <a:xfrm>
              <a:off x="4467089" y="6112945"/>
              <a:ext cx="1597025" cy="127000"/>
            </a:xfrm>
            <a:prstGeom prst="rect">
              <a:avLst/>
            </a:prstGeom>
            <a:solidFill>
              <a:srgbClr val="C0C0C0"/>
            </a:solidFill>
            <a:ln w="9525">
              <a:solidFill>
                <a:schemeClr val="tx1"/>
              </a:solid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endParaRPr lang="en-US">
                <a:solidFill>
                  <a:srgbClr val="000000"/>
                </a:solidFill>
              </a:endParaRPr>
            </a:p>
          </p:txBody>
        </p:sp>
        <p:sp>
          <p:nvSpPr>
            <p:cNvPr id="61" name="Rectangle 60"/>
            <p:cNvSpPr>
              <a:spLocks noChangeArrowheads="1"/>
            </p:cNvSpPr>
            <p:nvPr/>
          </p:nvSpPr>
          <p:spPr bwMode="auto">
            <a:xfrm>
              <a:off x="5122080" y="6112945"/>
              <a:ext cx="230833" cy="123111"/>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r>
                <a:rPr lang="en-US" sz="600" dirty="0">
                  <a:solidFill>
                    <a:srgbClr val="000000"/>
                  </a:solidFill>
                </a:rPr>
                <a:t>2018</a:t>
              </a:r>
            </a:p>
          </p:txBody>
        </p:sp>
        <p:sp>
          <p:nvSpPr>
            <p:cNvPr id="62" name="TextBox 436"/>
            <p:cNvSpPr txBox="1">
              <a:spLocks noChangeArrowheads="1"/>
            </p:cNvSpPr>
            <p:nvPr/>
          </p:nvSpPr>
          <p:spPr bwMode="auto">
            <a:xfrm>
              <a:off x="4436075" y="6211308"/>
              <a:ext cx="1737962" cy="246222"/>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r>
                <a:rPr lang="en-US" sz="600" dirty="0">
                  <a:solidFill>
                    <a:srgbClr val="000000"/>
                  </a:solidFill>
                </a:rPr>
                <a:t>J   F  M  A  M  J  J  A  S  O  N  D</a:t>
              </a:r>
            </a:p>
          </p:txBody>
        </p:sp>
      </p:grpSp>
      <p:grpSp>
        <p:nvGrpSpPr>
          <p:cNvPr id="63" name="Group 62"/>
          <p:cNvGrpSpPr/>
          <p:nvPr/>
        </p:nvGrpSpPr>
        <p:grpSpPr>
          <a:xfrm>
            <a:off x="4897351" y="4003765"/>
            <a:ext cx="1253552" cy="353031"/>
            <a:chOff x="6027601" y="6112945"/>
            <a:chExt cx="1671403" cy="470709"/>
          </a:xfrm>
        </p:grpSpPr>
        <p:sp>
          <p:nvSpPr>
            <p:cNvPr id="64" name="Rectangle 63"/>
            <p:cNvSpPr>
              <a:spLocks noChangeArrowheads="1"/>
            </p:cNvSpPr>
            <p:nvPr/>
          </p:nvSpPr>
          <p:spPr bwMode="auto">
            <a:xfrm>
              <a:off x="6051414" y="6112945"/>
              <a:ext cx="1597025" cy="127000"/>
            </a:xfrm>
            <a:prstGeom prst="rect">
              <a:avLst/>
            </a:prstGeom>
            <a:solidFill>
              <a:srgbClr val="C0C0C0"/>
            </a:solidFill>
            <a:ln w="9525">
              <a:solidFill>
                <a:schemeClr val="tx1"/>
              </a:solid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endParaRPr lang="en-US">
                <a:solidFill>
                  <a:srgbClr val="000000"/>
                </a:solidFill>
              </a:endParaRPr>
            </a:p>
          </p:txBody>
        </p:sp>
        <p:sp>
          <p:nvSpPr>
            <p:cNvPr id="65" name="Rectangle 64"/>
            <p:cNvSpPr>
              <a:spLocks noChangeArrowheads="1"/>
            </p:cNvSpPr>
            <p:nvPr/>
          </p:nvSpPr>
          <p:spPr bwMode="auto">
            <a:xfrm>
              <a:off x="6714342" y="6119294"/>
              <a:ext cx="230833" cy="123111"/>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r>
                <a:rPr lang="en-US" sz="600" dirty="0">
                  <a:solidFill>
                    <a:srgbClr val="000000"/>
                  </a:solidFill>
                </a:rPr>
                <a:t>2019</a:t>
              </a:r>
            </a:p>
          </p:txBody>
        </p:sp>
        <p:sp>
          <p:nvSpPr>
            <p:cNvPr id="66" name="TextBox 436"/>
            <p:cNvSpPr txBox="1">
              <a:spLocks noChangeArrowheads="1"/>
            </p:cNvSpPr>
            <p:nvPr/>
          </p:nvSpPr>
          <p:spPr bwMode="auto">
            <a:xfrm>
              <a:off x="6027601" y="6214323"/>
              <a:ext cx="1671403" cy="369331"/>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r>
                <a:rPr lang="en-US" sz="600" dirty="0">
                  <a:solidFill>
                    <a:srgbClr val="000000"/>
                  </a:solidFill>
                </a:rPr>
                <a:t>J   F  M  A  M  J  J  A  S  O  N  D</a:t>
              </a:r>
            </a:p>
          </p:txBody>
        </p:sp>
      </p:grpSp>
      <p:grpSp>
        <p:nvGrpSpPr>
          <p:cNvPr id="67" name="Group 66"/>
          <p:cNvGrpSpPr/>
          <p:nvPr/>
        </p:nvGrpSpPr>
        <p:grpSpPr>
          <a:xfrm>
            <a:off x="2497721" y="4003757"/>
            <a:ext cx="1287373" cy="260699"/>
            <a:chOff x="2819399" y="6096000"/>
            <a:chExt cx="1716498" cy="347600"/>
          </a:xfrm>
        </p:grpSpPr>
        <p:sp>
          <p:nvSpPr>
            <p:cNvPr id="68" name="Rectangle 67"/>
            <p:cNvSpPr>
              <a:spLocks noChangeArrowheads="1"/>
            </p:cNvSpPr>
            <p:nvPr/>
          </p:nvSpPr>
          <p:spPr bwMode="auto">
            <a:xfrm>
              <a:off x="2843213" y="6096000"/>
              <a:ext cx="1597025" cy="127000"/>
            </a:xfrm>
            <a:prstGeom prst="rect">
              <a:avLst/>
            </a:prstGeom>
            <a:solidFill>
              <a:srgbClr val="C0C0C0"/>
            </a:solidFill>
            <a:ln w="9525">
              <a:solidFill>
                <a:schemeClr val="tx1"/>
              </a:solid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endParaRPr lang="en-US">
                <a:solidFill>
                  <a:srgbClr val="000000"/>
                </a:solidFill>
              </a:endParaRPr>
            </a:p>
          </p:txBody>
        </p:sp>
        <p:sp>
          <p:nvSpPr>
            <p:cNvPr id="69" name="Rectangle 68"/>
            <p:cNvSpPr>
              <a:spLocks noChangeArrowheads="1"/>
            </p:cNvSpPr>
            <p:nvPr/>
          </p:nvSpPr>
          <p:spPr bwMode="auto">
            <a:xfrm>
              <a:off x="3506141" y="6102349"/>
              <a:ext cx="230833" cy="123111"/>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r>
                <a:rPr lang="en-US" sz="600" dirty="0">
                  <a:solidFill>
                    <a:srgbClr val="000000"/>
                  </a:solidFill>
                </a:rPr>
                <a:t>2017</a:t>
              </a:r>
            </a:p>
          </p:txBody>
        </p:sp>
        <p:sp>
          <p:nvSpPr>
            <p:cNvPr id="70" name="TextBox 436"/>
            <p:cNvSpPr txBox="1">
              <a:spLocks noChangeArrowheads="1"/>
            </p:cNvSpPr>
            <p:nvPr/>
          </p:nvSpPr>
          <p:spPr bwMode="auto">
            <a:xfrm>
              <a:off x="2819399" y="6197378"/>
              <a:ext cx="1716498" cy="246222"/>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r>
                <a:rPr lang="en-US" sz="600" dirty="0">
                  <a:solidFill>
                    <a:srgbClr val="000000"/>
                  </a:solidFill>
                </a:rPr>
                <a:t>J   F  M  A  M  J  J  A  S  O  N  D</a:t>
              </a:r>
            </a:p>
          </p:txBody>
        </p:sp>
      </p:grpSp>
      <p:grpSp>
        <p:nvGrpSpPr>
          <p:cNvPr id="71" name="Group 70"/>
          <p:cNvGrpSpPr/>
          <p:nvPr/>
        </p:nvGrpSpPr>
        <p:grpSpPr>
          <a:xfrm>
            <a:off x="1292532" y="4001618"/>
            <a:ext cx="1318158" cy="269399"/>
            <a:chOff x="1228201" y="6118811"/>
            <a:chExt cx="1757544" cy="359200"/>
          </a:xfrm>
        </p:grpSpPr>
        <p:sp>
          <p:nvSpPr>
            <p:cNvPr id="72" name="Rectangle 71"/>
            <p:cNvSpPr>
              <a:spLocks noChangeArrowheads="1"/>
            </p:cNvSpPr>
            <p:nvPr/>
          </p:nvSpPr>
          <p:spPr bwMode="auto">
            <a:xfrm>
              <a:off x="1264749" y="6119446"/>
              <a:ext cx="1597025" cy="127000"/>
            </a:xfrm>
            <a:prstGeom prst="rect">
              <a:avLst/>
            </a:prstGeom>
            <a:solidFill>
              <a:srgbClr val="C0C0C0"/>
            </a:solidFill>
            <a:ln w="9525">
              <a:solidFill>
                <a:schemeClr val="tx1"/>
              </a:solid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endParaRPr lang="en-US">
                <a:solidFill>
                  <a:srgbClr val="000000"/>
                </a:solidFill>
              </a:endParaRPr>
            </a:p>
          </p:txBody>
        </p:sp>
        <p:sp>
          <p:nvSpPr>
            <p:cNvPr id="73" name="Rectangle 72"/>
            <p:cNvSpPr>
              <a:spLocks noChangeArrowheads="1"/>
            </p:cNvSpPr>
            <p:nvPr/>
          </p:nvSpPr>
          <p:spPr bwMode="auto">
            <a:xfrm>
              <a:off x="1918069" y="6118811"/>
              <a:ext cx="230833" cy="123111"/>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r>
                <a:rPr lang="en-US" sz="600" dirty="0">
                  <a:solidFill>
                    <a:srgbClr val="000000"/>
                  </a:solidFill>
                </a:rPr>
                <a:t>2016</a:t>
              </a:r>
            </a:p>
          </p:txBody>
        </p:sp>
        <p:sp>
          <p:nvSpPr>
            <p:cNvPr id="74" name="TextBox 436"/>
            <p:cNvSpPr txBox="1">
              <a:spLocks noChangeArrowheads="1"/>
            </p:cNvSpPr>
            <p:nvPr/>
          </p:nvSpPr>
          <p:spPr bwMode="auto">
            <a:xfrm>
              <a:off x="1228201" y="6231789"/>
              <a:ext cx="1757544" cy="246222"/>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r>
                <a:rPr lang="en-US" sz="600" dirty="0">
                  <a:solidFill>
                    <a:srgbClr val="000000"/>
                  </a:solidFill>
                </a:rPr>
                <a:t>J   F  M  A  M  J  J  A  S  O  N  D</a:t>
              </a:r>
            </a:p>
          </p:txBody>
        </p:sp>
      </p:grpSp>
      <p:sp>
        <p:nvSpPr>
          <p:cNvPr id="75" name="Isosceles Triangle 74"/>
          <p:cNvSpPr/>
          <p:nvPr/>
        </p:nvSpPr>
        <p:spPr bwMode="auto">
          <a:xfrm>
            <a:off x="2187834" y="4231916"/>
            <a:ext cx="114300" cy="94812"/>
          </a:xfrm>
          <a:prstGeom prst="triangle">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76" name="Isosceles Triangle 75"/>
          <p:cNvSpPr/>
          <p:nvPr/>
        </p:nvSpPr>
        <p:spPr bwMode="auto">
          <a:xfrm>
            <a:off x="2924273" y="4231916"/>
            <a:ext cx="114300" cy="94812"/>
          </a:xfrm>
          <a:prstGeom prst="triangle">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endParaRPr lang="en-US">
              <a:solidFill>
                <a:prstClr val="black"/>
              </a:solidFill>
            </a:endParaRPr>
          </a:p>
        </p:txBody>
      </p:sp>
      <p:sp>
        <p:nvSpPr>
          <p:cNvPr id="77" name="TextBox 55"/>
          <p:cNvSpPr txBox="1"/>
          <p:nvPr/>
        </p:nvSpPr>
        <p:spPr>
          <a:xfrm>
            <a:off x="2526788" y="4316569"/>
            <a:ext cx="860843" cy="461665"/>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sz="600" dirty="0">
                <a:solidFill>
                  <a:srgbClr val="000000"/>
                </a:solidFill>
              </a:rPr>
              <a:t>AEEC General Session</a:t>
            </a:r>
          </a:p>
          <a:p>
            <a:pPr algn="ctr" fontAlgn="auto">
              <a:spcBef>
                <a:spcPts val="0"/>
              </a:spcBef>
              <a:spcAft>
                <a:spcPts val="0"/>
              </a:spcAft>
            </a:pPr>
            <a:r>
              <a:rPr lang="en-US" sz="600" dirty="0">
                <a:solidFill>
                  <a:srgbClr val="000000"/>
                </a:solidFill>
              </a:rPr>
              <a:t>ARINC APIMs Approval</a:t>
            </a:r>
          </a:p>
        </p:txBody>
      </p:sp>
      <p:grpSp>
        <p:nvGrpSpPr>
          <p:cNvPr id="78" name="Group 77"/>
          <p:cNvGrpSpPr/>
          <p:nvPr/>
        </p:nvGrpSpPr>
        <p:grpSpPr>
          <a:xfrm>
            <a:off x="6093039" y="4003187"/>
            <a:ext cx="1304999" cy="260699"/>
            <a:chOff x="6027600" y="6112945"/>
            <a:chExt cx="1739999" cy="347600"/>
          </a:xfrm>
        </p:grpSpPr>
        <p:sp>
          <p:nvSpPr>
            <p:cNvPr id="79" name="Rectangle 78"/>
            <p:cNvSpPr>
              <a:spLocks noChangeArrowheads="1"/>
            </p:cNvSpPr>
            <p:nvPr/>
          </p:nvSpPr>
          <p:spPr bwMode="auto">
            <a:xfrm>
              <a:off x="6051414" y="6112945"/>
              <a:ext cx="1597025" cy="127000"/>
            </a:xfrm>
            <a:prstGeom prst="rect">
              <a:avLst/>
            </a:prstGeom>
            <a:solidFill>
              <a:srgbClr val="C0C0C0"/>
            </a:solidFill>
            <a:ln w="9525">
              <a:solidFill>
                <a:schemeClr val="tx1"/>
              </a:solid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endParaRPr lang="en-US">
                <a:solidFill>
                  <a:srgbClr val="000000"/>
                </a:solidFill>
              </a:endParaRPr>
            </a:p>
          </p:txBody>
        </p:sp>
        <p:sp>
          <p:nvSpPr>
            <p:cNvPr id="80" name="Rectangle 79"/>
            <p:cNvSpPr>
              <a:spLocks noChangeArrowheads="1"/>
            </p:cNvSpPr>
            <p:nvPr/>
          </p:nvSpPr>
          <p:spPr bwMode="auto">
            <a:xfrm>
              <a:off x="6714342" y="6119294"/>
              <a:ext cx="230833" cy="123111"/>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r>
                <a:rPr lang="en-US" sz="600" dirty="0">
                  <a:solidFill>
                    <a:srgbClr val="000000"/>
                  </a:solidFill>
                </a:rPr>
                <a:t>2020</a:t>
              </a:r>
            </a:p>
          </p:txBody>
        </p:sp>
        <p:sp>
          <p:nvSpPr>
            <p:cNvPr id="81" name="TextBox 436"/>
            <p:cNvSpPr txBox="1">
              <a:spLocks noChangeArrowheads="1"/>
            </p:cNvSpPr>
            <p:nvPr/>
          </p:nvSpPr>
          <p:spPr bwMode="auto">
            <a:xfrm>
              <a:off x="6027600" y="6214323"/>
              <a:ext cx="1739999" cy="246222"/>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r>
                <a:rPr lang="en-US" sz="600" dirty="0">
                  <a:solidFill>
                    <a:srgbClr val="000000"/>
                  </a:solidFill>
                </a:rPr>
                <a:t>J   F  M  A  M  J  J  A  S  O  N  D</a:t>
              </a:r>
            </a:p>
          </p:txBody>
        </p:sp>
      </p:grpSp>
      <p:grpSp>
        <p:nvGrpSpPr>
          <p:cNvPr id="82" name="Group 81"/>
          <p:cNvGrpSpPr/>
          <p:nvPr/>
        </p:nvGrpSpPr>
        <p:grpSpPr>
          <a:xfrm>
            <a:off x="7288727" y="4003543"/>
            <a:ext cx="740403" cy="260699"/>
            <a:chOff x="6027601" y="6112945"/>
            <a:chExt cx="987204" cy="347600"/>
          </a:xfrm>
        </p:grpSpPr>
        <p:sp>
          <p:nvSpPr>
            <p:cNvPr id="83" name="Rectangle 82"/>
            <p:cNvSpPr>
              <a:spLocks noChangeArrowheads="1"/>
            </p:cNvSpPr>
            <p:nvPr/>
          </p:nvSpPr>
          <p:spPr bwMode="auto">
            <a:xfrm>
              <a:off x="6051415" y="6112945"/>
              <a:ext cx="889906" cy="127000"/>
            </a:xfrm>
            <a:prstGeom prst="rect">
              <a:avLst/>
            </a:prstGeom>
            <a:solidFill>
              <a:srgbClr val="C0C0C0"/>
            </a:solidFill>
            <a:ln w="9525">
              <a:solidFill>
                <a:schemeClr val="tx1"/>
              </a:solid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endParaRPr lang="en-US">
                <a:solidFill>
                  <a:srgbClr val="000000"/>
                </a:solidFill>
              </a:endParaRPr>
            </a:p>
          </p:txBody>
        </p:sp>
        <p:sp>
          <p:nvSpPr>
            <p:cNvPr id="84" name="Rectangle 83"/>
            <p:cNvSpPr>
              <a:spLocks noChangeArrowheads="1"/>
            </p:cNvSpPr>
            <p:nvPr/>
          </p:nvSpPr>
          <p:spPr bwMode="auto">
            <a:xfrm>
              <a:off x="6441919" y="6119294"/>
              <a:ext cx="230833" cy="123111"/>
            </a:xfrm>
            <a:prstGeom prst="rect">
              <a:avLst/>
            </a:prstGeom>
            <a:noFill/>
            <a:ln w="9525">
              <a:noFill/>
              <a:miter lim="800000"/>
              <a:headEnd/>
              <a:tailEnd/>
            </a:ln>
          </p:spPr>
          <p:txBody>
            <a:bodyPr wrap="none" lIns="0" tIns="0" rIns="0" bIns="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fontAlgn="auto">
                <a:spcBef>
                  <a:spcPts val="0"/>
                </a:spcBef>
                <a:spcAft>
                  <a:spcPts val="0"/>
                </a:spcAft>
              </a:pPr>
              <a:r>
                <a:rPr lang="en-US" sz="600" dirty="0">
                  <a:solidFill>
                    <a:srgbClr val="000000"/>
                  </a:solidFill>
                </a:rPr>
                <a:t>2021</a:t>
              </a:r>
            </a:p>
          </p:txBody>
        </p:sp>
        <p:sp>
          <p:nvSpPr>
            <p:cNvPr id="85" name="TextBox 436"/>
            <p:cNvSpPr txBox="1">
              <a:spLocks noChangeArrowheads="1"/>
            </p:cNvSpPr>
            <p:nvPr/>
          </p:nvSpPr>
          <p:spPr bwMode="auto">
            <a:xfrm>
              <a:off x="6027601" y="6214323"/>
              <a:ext cx="987204" cy="246222"/>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fontAlgn="auto">
                <a:spcBef>
                  <a:spcPts val="0"/>
                </a:spcBef>
                <a:spcAft>
                  <a:spcPts val="0"/>
                </a:spcAft>
              </a:pPr>
              <a:r>
                <a:rPr lang="en-US" sz="600" dirty="0">
                  <a:solidFill>
                    <a:srgbClr val="000000"/>
                  </a:solidFill>
                </a:rPr>
                <a:t>J   F  M  A  M  J</a:t>
              </a:r>
            </a:p>
          </p:txBody>
        </p:sp>
      </p:grpSp>
      <p:sp>
        <p:nvSpPr>
          <p:cNvPr id="86" name="Isosceles Triangle 85"/>
          <p:cNvSpPr/>
          <p:nvPr/>
        </p:nvSpPr>
        <p:spPr bwMode="auto">
          <a:xfrm>
            <a:off x="3172805" y="4874108"/>
            <a:ext cx="114300" cy="94812"/>
          </a:xfrm>
          <a:prstGeom prst="triangle">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endParaRPr lang="en-US">
              <a:solidFill>
                <a:prstClr val="black"/>
              </a:solidFill>
            </a:endParaRPr>
          </a:p>
        </p:txBody>
      </p:sp>
      <p:sp>
        <p:nvSpPr>
          <p:cNvPr id="87" name="TextBox 65"/>
          <p:cNvSpPr txBox="1"/>
          <p:nvPr/>
        </p:nvSpPr>
        <p:spPr>
          <a:xfrm>
            <a:off x="2616586" y="4949956"/>
            <a:ext cx="673016" cy="369332"/>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sz="600" dirty="0">
                <a:solidFill>
                  <a:srgbClr val="000000"/>
                </a:solidFill>
              </a:rPr>
              <a:t>ADT Phase  1  (Requirements) </a:t>
            </a:r>
          </a:p>
        </p:txBody>
      </p:sp>
      <p:sp>
        <p:nvSpPr>
          <p:cNvPr id="90" name="Isosceles Triangle 89"/>
          <p:cNvSpPr/>
          <p:nvPr/>
        </p:nvSpPr>
        <p:spPr bwMode="auto">
          <a:xfrm>
            <a:off x="3828374" y="4874108"/>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91" name="TextBox 69"/>
          <p:cNvSpPr txBox="1"/>
          <p:nvPr/>
        </p:nvSpPr>
        <p:spPr>
          <a:xfrm>
            <a:off x="3261524" y="4972878"/>
            <a:ext cx="665256" cy="369332"/>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sz="600" dirty="0">
                <a:solidFill>
                  <a:srgbClr val="000000"/>
                </a:solidFill>
              </a:rPr>
              <a:t>ADT Phase 2 (Architecture Selection)</a:t>
            </a:r>
          </a:p>
        </p:txBody>
      </p:sp>
      <p:sp>
        <p:nvSpPr>
          <p:cNvPr id="92" name="Isosceles Triangle 91"/>
          <p:cNvSpPr/>
          <p:nvPr/>
        </p:nvSpPr>
        <p:spPr bwMode="auto">
          <a:xfrm>
            <a:off x="4935206" y="4876909"/>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93" name="TextBox 71"/>
          <p:cNvSpPr txBox="1"/>
          <p:nvPr/>
        </p:nvSpPr>
        <p:spPr>
          <a:xfrm>
            <a:off x="4167496" y="4915891"/>
            <a:ext cx="813425" cy="369332"/>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fontAlgn="auto">
              <a:spcBef>
                <a:spcPts val="0"/>
              </a:spcBef>
              <a:spcAft>
                <a:spcPts val="0"/>
              </a:spcAft>
            </a:pPr>
            <a:r>
              <a:rPr lang="en-US" sz="600" dirty="0">
                <a:solidFill>
                  <a:srgbClr val="000000"/>
                </a:solidFill>
              </a:rPr>
              <a:t>ADT Phase 3 Develop ARINC Characteristic(s)</a:t>
            </a:r>
          </a:p>
        </p:txBody>
      </p:sp>
      <p:sp>
        <p:nvSpPr>
          <p:cNvPr id="94" name="Isosceles Triangle 93"/>
          <p:cNvSpPr/>
          <p:nvPr/>
        </p:nvSpPr>
        <p:spPr bwMode="auto">
          <a:xfrm>
            <a:off x="7323080" y="4876909"/>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95" name="TextBox 73"/>
          <p:cNvSpPr txBox="1"/>
          <p:nvPr/>
        </p:nvSpPr>
        <p:spPr>
          <a:xfrm>
            <a:off x="6744872" y="4944633"/>
            <a:ext cx="1061619" cy="369332"/>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sz="600" dirty="0">
                <a:solidFill>
                  <a:srgbClr val="000000"/>
                </a:solidFill>
              </a:rPr>
              <a:t>ICAO ADT Production Applicability</a:t>
            </a:r>
          </a:p>
          <a:p>
            <a:pPr algn="ctr" fontAlgn="auto">
              <a:spcBef>
                <a:spcPts val="0"/>
              </a:spcBef>
              <a:spcAft>
                <a:spcPts val="0"/>
              </a:spcAft>
            </a:pPr>
            <a:r>
              <a:rPr lang="en-US" sz="600" dirty="0">
                <a:solidFill>
                  <a:srgbClr val="000000"/>
                </a:solidFill>
              </a:rPr>
              <a:t>ADT EIS</a:t>
            </a:r>
          </a:p>
        </p:txBody>
      </p:sp>
      <p:cxnSp>
        <p:nvCxnSpPr>
          <p:cNvPr id="102" name="Straight Connector 101"/>
          <p:cNvCxnSpPr/>
          <p:nvPr/>
        </p:nvCxnSpPr>
        <p:spPr bwMode="auto">
          <a:xfrm flipH="1">
            <a:off x="3531548" y="4098805"/>
            <a:ext cx="10133" cy="160958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05" name="TextBox 92"/>
          <p:cNvSpPr txBox="1"/>
          <p:nvPr/>
        </p:nvSpPr>
        <p:spPr>
          <a:xfrm>
            <a:off x="1302596" y="4217165"/>
            <a:ext cx="891360" cy="147732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fontAlgn="auto">
              <a:spcBef>
                <a:spcPts val="0"/>
              </a:spcBef>
              <a:spcAft>
                <a:spcPts val="0"/>
              </a:spcAft>
            </a:pPr>
            <a:endParaRPr lang="en-US" sz="600" b="1" dirty="0">
              <a:solidFill>
                <a:srgbClr val="000000"/>
              </a:solidFill>
            </a:endParaRPr>
          </a:p>
          <a:p>
            <a:pPr fontAlgn="auto">
              <a:spcBef>
                <a:spcPts val="0"/>
              </a:spcBef>
              <a:spcAft>
                <a:spcPts val="0"/>
              </a:spcAft>
            </a:pPr>
            <a:r>
              <a:rPr lang="en-US" sz="600" b="1" dirty="0">
                <a:solidFill>
                  <a:srgbClr val="000000"/>
                </a:solidFill>
              </a:rPr>
              <a:t>ARINC AEEC </a:t>
            </a:r>
          </a:p>
          <a:p>
            <a:pPr fontAlgn="auto">
              <a:spcBef>
                <a:spcPts val="0"/>
              </a:spcBef>
              <a:spcAft>
                <a:spcPts val="0"/>
              </a:spcAft>
            </a:pPr>
            <a:endParaRPr lang="en-US" sz="600" b="1" dirty="0">
              <a:solidFill>
                <a:srgbClr val="000000"/>
              </a:solidFill>
            </a:endParaRPr>
          </a:p>
          <a:p>
            <a:pPr fontAlgn="auto">
              <a:spcBef>
                <a:spcPts val="0"/>
              </a:spcBef>
              <a:spcAft>
                <a:spcPts val="0"/>
              </a:spcAft>
            </a:pPr>
            <a:endParaRPr lang="en-US" sz="600" b="1" dirty="0">
              <a:solidFill>
                <a:srgbClr val="000000"/>
              </a:solidFill>
            </a:endParaRPr>
          </a:p>
          <a:p>
            <a:pPr fontAlgn="auto">
              <a:spcBef>
                <a:spcPts val="0"/>
              </a:spcBef>
              <a:spcAft>
                <a:spcPts val="0"/>
              </a:spcAft>
            </a:pPr>
            <a:endParaRPr lang="en-US" sz="600" b="1" dirty="0">
              <a:solidFill>
                <a:srgbClr val="000000"/>
              </a:solidFill>
            </a:endParaRPr>
          </a:p>
          <a:p>
            <a:pPr fontAlgn="auto">
              <a:spcBef>
                <a:spcPts val="0"/>
              </a:spcBef>
              <a:spcAft>
                <a:spcPts val="0"/>
              </a:spcAft>
            </a:pPr>
            <a:r>
              <a:rPr lang="en-US" sz="600" b="1" dirty="0">
                <a:solidFill>
                  <a:srgbClr val="000000"/>
                </a:solidFill>
              </a:rPr>
              <a:t>ARINC AEEC Autonomous Distress Tracker (ADT) </a:t>
            </a:r>
          </a:p>
          <a:p>
            <a:pPr fontAlgn="auto">
              <a:spcBef>
                <a:spcPts val="0"/>
              </a:spcBef>
              <a:spcAft>
                <a:spcPts val="0"/>
              </a:spcAft>
            </a:pPr>
            <a:r>
              <a:rPr lang="en-US" sz="600" b="1" dirty="0">
                <a:solidFill>
                  <a:srgbClr val="000000"/>
                </a:solidFill>
              </a:rPr>
              <a:t>(APIM 17-004)</a:t>
            </a:r>
          </a:p>
          <a:p>
            <a:pPr fontAlgn="auto">
              <a:spcBef>
                <a:spcPts val="0"/>
              </a:spcBef>
              <a:spcAft>
                <a:spcPts val="0"/>
              </a:spcAft>
            </a:pPr>
            <a:endParaRPr lang="en-US" sz="600" b="1" dirty="0">
              <a:solidFill>
                <a:srgbClr val="000000"/>
              </a:solidFill>
            </a:endParaRPr>
          </a:p>
          <a:p>
            <a:pPr fontAlgn="auto">
              <a:spcBef>
                <a:spcPts val="0"/>
              </a:spcBef>
              <a:spcAft>
                <a:spcPts val="0"/>
              </a:spcAft>
            </a:pPr>
            <a:endParaRPr lang="en-US" sz="600" b="1" dirty="0">
              <a:solidFill>
                <a:srgbClr val="000000"/>
              </a:solidFill>
            </a:endParaRPr>
          </a:p>
          <a:p>
            <a:pPr fontAlgn="auto">
              <a:spcBef>
                <a:spcPts val="0"/>
              </a:spcBef>
              <a:spcAft>
                <a:spcPts val="0"/>
              </a:spcAft>
            </a:pPr>
            <a:r>
              <a:rPr lang="en-US" sz="600" b="1" dirty="0">
                <a:solidFill>
                  <a:srgbClr val="000000"/>
                </a:solidFill>
              </a:rPr>
              <a:t>Timely Recovery of Flight Data (TRFD)</a:t>
            </a:r>
          </a:p>
          <a:p>
            <a:pPr fontAlgn="auto">
              <a:spcBef>
                <a:spcPts val="0"/>
              </a:spcBef>
              <a:spcAft>
                <a:spcPts val="0"/>
              </a:spcAft>
            </a:pPr>
            <a:r>
              <a:rPr lang="en-US" sz="600" b="1" dirty="0">
                <a:solidFill>
                  <a:srgbClr val="000000"/>
                </a:solidFill>
              </a:rPr>
              <a:t>(APIM 17-005)</a:t>
            </a:r>
          </a:p>
        </p:txBody>
      </p:sp>
      <p:sp>
        <p:nvSpPr>
          <p:cNvPr id="104" name="Isosceles Triangle 103"/>
          <p:cNvSpPr/>
          <p:nvPr/>
        </p:nvSpPr>
        <p:spPr bwMode="auto">
          <a:xfrm>
            <a:off x="2630000" y="4874108"/>
            <a:ext cx="114300" cy="94812"/>
          </a:xfrm>
          <a:prstGeom prst="triangle">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endParaRPr lang="en-US">
              <a:solidFill>
                <a:prstClr val="black"/>
              </a:solidFill>
            </a:endParaRPr>
          </a:p>
        </p:txBody>
      </p:sp>
      <p:sp>
        <p:nvSpPr>
          <p:cNvPr id="106" name="TextBox 65"/>
          <p:cNvSpPr txBox="1"/>
          <p:nvPr/>
        </p:nvSpPr>
        <p:spPr>
          <a:xfrm>
            <a:off x="2034374" y="4854191"/>
            <a:ext cx="825351" cy="369332"/>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fontAlgn="auto">
              <a:spcBef>
                <a:spcPts val="0"/>
              </a:spcBef>
              <a:spcAft>
                <a:spcPts val="0"/>
              </a:spcAft>
            </a:pPr>
            <a:r>
              <a:rPr lang="en-US" sz="600" dirty="0">
                <a:solidFill>
                  <a:srgbClr val="000000"/>
                </a:solidFill>
              </a:rPr>
              <a:t>ADT Phase  1 (Requirements)  Pre-Meeting</a:t>
            </a:r>
          </a:p>
        </p:txBody>
      </p:sp>
      <p:sp>
        <p:nvSpPr>
          <p:cNvPr id="107" name="Isosceles Triangle 106"/>
          <p:cNvSpPr/>
          <p:nvPr/>
        </p:nvSpPr>
        <p:spPr bwMode="auto">
          <a:xfrm>
            <a:off x="3253298" y="4874108"/>
            <a:ext cx="114300" cy="94812"/>
          </a:xfrm>
          <a:prstGeom prst="triangle">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endParaRPr lang="en-US">
              <a:solidFill>
                <a:prstClr val="black"/>
              </a:solidFill>
            </a:endParaRPr>
          </a:p>
        </p:txBody>
      </p:sp>
      <p:cxnSp>
        <p:nvCxnSpPr>
          <p:cNvPr id="108" name="Straight Connector 107"/>
          <p:cNvCxnSpPr>
            <a:endCxn id="86" idx="1"/>
          </p:cNvCxnSpPr>
          <p:nvPr/>
        </p:nvCxnSpPr>
        <p:spPr>
          <a:xfrm>
            <a:off x="3019277" y="4920163"/>
            <a:ext cx="182104" cy="135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3339023" y="4921514"/>
            <a:ext cx="51792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4" name="Isosceles Triangle 113"/>
          <p:cNvSpPr/>
          <p:nvPr/>
        </p:nvSpPr>
        <p:spPr bwMode="auto">
          <a:xfrm>
            <a:off x="3952740" y="4874108"/>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cxnSp>
        <p:nvCxnSpPr>
          <p:cNvPr id="115" name="Straight Connector 114"/>
          <p:cNvCxnSpPr/>
          <p:nvPr/>
        </p:nvCxnSpPr>
        <p:spPr>
          <a:xfrm>
            <a:off x="4038466" y="4921514"/>
            <a:ext cx="92531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8" name="Isosceles Triangle 117"/>
          <p:cNvSpPr/>
          <p:nvPr/>
        </p:nvSpPr>
        <p:spPr bwMode="auto">
          <a:xfrm>
            <a:off x="2933552" y="4874108"/>
            <a:ext cx="114300" cy="94812"/>
          </a:xfrm>
          <a:prstGeom prst="triangle">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endParaRPr lang="en-US">
              <a:solidFill>
                <a:prstClr val="black"/>
              </a:solidFill>
            </a:endParaRPr>
          </a:p>
        </p:txBody>
      </p:sp>
      <p:pic>
        <p:nvPicPr>
          <p:cNvPr id="121" name="Picture 120"/>
          <p:cNvPicPr>
            <a:picLocks noChangeAspect="1"/>
          </p:cNvPicPr>
          <p:nvPr/>
        </p:nvPicPr>
        <p:blipFill>
          <a:blip r:embed="rId2"/>
          <a:stretch>
            <a:fillRect/>
          </a:stretch>
        </p:blipFill>
        <p:spPr>
          <a:xfrm>
            <a:off x="1296311" y="1068135"/>
            <a:ext cx="3710126" cy="2771538"/>
          </a:xfrm>
          <a:prstGeom prst="rect">
            <a:avLst/>
          </a:prstGeom>
        </p:spPr>
      </p:pic>
      <p:pic>
        <p:nvPicPr>
          <p:cNvPr id="122" name="Picture 121"/>
          <p:cNvPicPr>
            <a:picLocks noChangeAspect="1"/>
          </p:cNvPicPr>
          <p:nvPr/>
        </p:nvPicPr>
        <p:blipFill>
          <a:blip r:embed="rId3"/>
          <a:stretch>
            <a:fillRect/>
          </a:stretch>
        </p:blipFill>
        <p:spPr>
          <a:xfrm>
            <a:off x="4969180" y="1088033"/>
            <a:ext cx="3340280" cy="2860327"/>
          </a:xfrm>
          <a:prstGeom prst="rect">
            <a:avLst/>
          </a:prstGeom>
        </p:spPr>
      </p:pic>
      <p:sp>
        <p:nvSpPr>
          <p:cNvPr id="124" name="Isosceles Triangle 123"/>
          <p:cNvSpPr/>
          <p:nvPr/>
        </p:nvSpPr>
        <p:spPr bwMode="auto">
          <a:xfrm>
            <a:off x="3387632" y="4231916"/>
            <a:ext cx="114300" cy="94812"/>
          </a:xfrm>
          <a:prstGeom prst="triangle">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endParaRPr lang="en-US">
              <a:solidFill>
                <a:prstClr val="black"/>
              </a:solidFill>
            </a:endParaRPr>
          </a:p>
        </p:txBody>
      </p:sp>
      <p:sp>
        <p:nvSpPr>
          <p:cNvPr id="125" name="TextBox 55"/>
          <p:cNvSpPr txBox="1"/>
          <p:nvPr/>
        </p:nvSpPr>
        <p:spPr>
          <a:xfrm>
            <a:off x="3163009" y="4316568"/>
            <a:ext cx="683624" cy="461665"/>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sz="600" dirty="0">
                <a:solidFill>
                  <a:srgbClr val="000000"/>
                </a:solidFill>
              </a:rPr>
              <a:t>AEEC Mid Term Session</a:t>
            </a:r>
          </a:p>
          <a:p>
            <a:pPr algn="ctr" fontAlgn="auto">
              <a:spcBef>
                <a:spcPts val="0"/>
              </a:spcBef>
              <a:spcAft>
                <a:spcPts val="0"/>
              </a:spcAft>
            </a:pPr>
            <a:r>
              <a:rPr lang="en-US" sz="600" dirty="0">
                <a:solidFill>
                  <a:srgbClr val="000000"/>
                </a:solidFill>
              </a:rPr>
              <a:t>ADT Phase 1 Report Out</a:t>
            </a:r>
          </a:p>
        </p:txBody>
      </p:sp>
      <p:sp>
        <p:nvSpPr>
          <p:cNvPr id="127" name="Isosceles Triangle 126"/>
          <p:cNvSpPr/>
          <p:nvPr/>
        </p:nvSpPr>
        <p:spPr bwMode="auto">
          <a:xfrm>
            <a:off x="4847595" y="5309413"/>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128" name="TextBox 65"/>
          <p:cNvSpPr txBox="1"/>
          <p:nvPr/>
        </p:nvSpPr>
        <p:spPr>
          <a:xfrm>
            <a:off x="4213504" y="5385934"/>
            <a:ext cx="800894" cy="276999"/>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sz="600" dirty="0">
                <a:solidFill>
                  <a:srgbClr val="000000"/>
                </a:solidFill>
              </a:rPr>
              <a:t>TRFD Phase  1  (Requirements) </a:t>
            </a:r>
          </a:p>
        </p:txBody>
      </p:sp>
      <p:sp>
        <p:nvSpPr>
          <p:cNvPr id="129" name="Isosceles Triangle 128"/>
          <p:cNvSpPr/>
          <p:nvPr/>
        </p:nvSpPr>
        <p:spPr bwMode="auto">
          <a:xfrm>
            <a:off x="6036603" y="5309413"/>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130" name="TextBox 69"/>
          <p:cNvSpPr txBox="1"/>
          <p:nvPr/>
        </p:nvSpPr>
        <p:spPr>
          <a:xfrm>
            <a:off x="5469751" y="5408857"/>
            <a:ext cx="858423" cy="369332"/>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sz="600" dirty="0">
                <a:solidFill>
                  <a:srgbClr val="000000"/>
                </a:solidFill>
              </a:rPr>
              <a:t>TRFD Phase 2 (Architecture Selection)</a:t>
            </a:r>
          </a:p>
        </p:txBody>
      </p:sp>
      <p:sp>
        <p:nvSpPr>
          <p:cNvPr id="132" name="TextBox 71"/>
          <p:cNvSpPr txBox="1"/>
          <p:nvPr/>
        </p:nvSpPr>
        <p:spPr>
          <a:xfrm>
            <a:off x="6375725" y="5351870"/>
            <a:ext cx="813425" cy="369332"/>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fontAlgn="auto">
              <a:spcBef>
                <a:spcPts val="0"/>
              </a:spcBef>
              <a:spcAft>
                <a:spcPts val="0"/>
              </a:spcAft>
            </a:pPr>
            <a:r>
              <a:rPr lang="en-US" sz="600" dirty="0">
                <a:solidFill>
                  <a:srgbClr val="000000"/>
                </a:solidFill>
              </a:rPr>
              <a:t>TRFD Phase 3 Develop ARINC Characteristic(s)</a:t>
            </a:r>
          </a:p>
        </p:txBody>
      </p:sp>
      <p:sp>
        <p:nvSpPr>
          <p:cNvPr id="133" name="Isosceles Triangle 132"/>
          <p:cNvSpPr/>
          <p:nvPr/>
        </p:nvSpPr>
        <p:spPr bwMode="auto">
          <a:xfrm>
            <a:off x="4978094" y="5309413"/>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cxnSp>
        <p:nvCxnSpPr>
          <p:cNvPr id="134" name="Straight Connector 133"/>
          <p:cNvCxnSpPr/>
          <p:nvPr/>
        </p:nvCxnSpPr>
        <p:spPr>
          <a:xfrm>
            <a:off x="4322476" y="5356120"/>
            <a:ext cx="553694" cy="140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5063820" y="5356120"/>
            <a:ext cx="1001359" cy="140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36" name="Isosceles Triangle 135"/>
          <p:cNvSpPr/>
          <p:nvPr/>
        </p:nvSpPr>
        <p:spPr bwMode="auto">
          <a:xfrm>
            <a:off x="6160969" y="5309413"/>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cxnSp>
        <p:nvCxnSpPr>
          <p:cNvPr id="137" name="Straight Connector 136"/>
          <p:cNvCxnSpPr/>
          <p:nvPr/>
        </p:nvCxnSpPr>
        <p:spPr>
          <a:xfrm flipV="1">
            <a:off x="6246694" y="5352670"/>
            <a:ext cx="785254"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38" name="Isosceles Triangle 137"/>
          <p:cNvSpPr/>
          <p:nvPr/>
        </p:nvSpPr>
        <p:spPr bwMode="auto">
          <a:xfrm>
            <a:off x="4236751" y="5309413"/>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143" name="Isosceles Triangle 142"/>
          <p:cNvSpPr/>
          <p:nvPr/>
        </p:nvSpPr>
        <p:spPr bwMode="auto">
          <a:xfrm>
            <a:off x="7330576" y="5309413"/>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144" name="TextBox 73"/>
          <p:cNvSpPr txBox="1"/>
          <p:nvPr/>
        </p:nvSpPr>
        <p:spPr>
          <a:xfrm>
            <a:off x="7076452" y="5398002"/>
            <a:ext cx="952679" cy="369332"/>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fontAlgn="auto">
              <a:spcBef>
                <a:spcPts val="0"/>
              </a:spcBef>
              <a:spcAft>
                <a:spcPts val="0"/>
              </a:spcAft>
            </a:pPr>
            <a:r>
              <a:rPr lang="en-US" sz="600" dirty="0">
                <a:solidFill>
                  <a:srgbClr val="000000"/>
                </a:solidFill>
              </a:rPr>
              <a:t>ICAO TRFD New Type Cert  Applicability</a:t>
            </a:r>
          </a:p>
        </p:txBody>
      </p:sp>
      <p:sp>
        <p:nvSpPr>
          <p:cNvPr id="131" name="Isosceles Triangle 130"/>
          <p:cNvSpPr/>
          <p:nvPr/>
        </p:nvSpPr>
        <p:spPr bwMode="auto">
          <a:xfrm>
            <a:off x="6974798" y="5309413"/>
            <a:ext cx="114300" cy="94812"/>
          </a:xfrm>
          <a:prstGeom prst="triangle">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147" name="Isosceles Triangle 146"/>
          <p:cNvSpPr/>
          <p:nvPr/>
        </p:nvSpPr>
        <p:spPr bwMode="auto">
          <a:xfrm>
            <a:off x="4140183" y="4231916"/>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148" name="TextBox 55"/>
          <p:cNvSpPr txBox="1"/>
          <p:nvPr/>
        </p:nvSpPr>
        <p:spPr>
          <a:xfrm>
            <a:off x="3844369" y="4308461"/>
            <a:ext cx="757894"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sz="600" dirty="0">
                <a:solidFill>
                  <a:srgbClr val="000000"/>
                </a:solidFill>
              </a:rPr>
              <a:t>AEEC General Session</a:t>
            </a:r>
          </a:p>
          <a:p>
            <a:pPr algn="ctr" fontAlgn="auto">
              <a:spcBef>
                <a:spcPts val="0"/>
              </a:spcBef>
              <a:spcAft>
                <a:spcPts val="0"/>
              </a:spcAft>
            </a:pPr>
            <a:r>
              <a:rPr lang="en-US" sz="600" dirty="0">
                <a:solidFill>
                  <a:srgbClr val="000000"/>
                </a:solidFill>
              </a:rPr>
              <a:t>ADT Phase 1 and 2 Report Approval</a:t>
            </a:r>
          </a:p>
        </p:txBody>
      </p:sp>
      <p:sp>
        <p:nvSpPr>
          <p:cNvPr id="149" name="Isosceles Triangle 148"/>
          <p:cNvSpPr/>
          <p:nvPr/>
        </p:nvSpPr>
        <p:spPr bwMode="auto">
          <a:xfrm>
            <a:off x="5352446" y="4231916"/>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150" name="TextBox 55"/>
          <p:cNvSpPr txBox="1"/>
          <p:nvPr/>
        </p:nvSpPr>
        <p:spPr>
          <a:xfrm>
            <a:off x="5109311" y="4316568"/>
            <a:ext cx="1034372" cy="461665"/>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sz="600" dirty="0">
                <a:solidFill>
                  <a:srgbClr val="000000"/>
                </a:solidFill>
              </a:rPr>
              <a:t>AEEC General Session</a:t>
            </a:r>
          </a:p>
          <a:p>
            <a:pPr algn="ctr" fontAlgn="auto">
              <a:spcBef>
                <a:spcPts val="0"/>
              </a:spcBef>
              <a:spcAft>
                <a:spcPts val="0"/>
              </a:spcAft>
            </a:pPr>
            <a:r>
              <a:rPr lang="en-US" sz="600" dirty="0">
                <a:solidFill>
                  <a:srgbClr val="000000"/>
                </a:solidFill>
              </a:rPr>
              <a:t>ADT Characteristics Approval</a:t>
            </a:r>
          </a:p>
          <a:p>
            <a:pPr algn="ctr" fontAlgn="auto">
              <a:spcBef>
                <a:spcPts val="0"/>
              </a:spcBef>
              <a:spcAft>
                <a:spcPts val="0"/>
              </a:spcAft>
            </a:pPr>
            <a:r>
              <a:rPr lang="en-US" sz="600" dirty="0">
                <a:solidFill>
                  <a:srgbClr val="000000"/>
                </a:solidFill>
              </a:rPr>
              <a:t>TRFD Phase 1 Report</a:t>
            </a:r>
          </a:p>
        </p:txBody>
      </p:sp>
      <p:sp>
        <p:nvSpPr>
          <p:cNvPr id="151" name="Isosceles Triangle 150"/>
          <p:cNvSpPr/>
          <p:nvPr/>
        </p:nvSpPr>
        <p:spPr bwMode="auto">
          <a:xfrm>
            <a:off x="6339098" y="4231916"/>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152" name="TextBox 55"/>
          <p:cNvSpPr txBox="1"/>
          <p:nvPr/>
        </p:nvSpPr>
        <p:spPr>
          <a:xfrm>
            <a:off x="6095963" y="4316568"/>
            <a:ext cx="648909" cy="738664"/>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sz="600" dirty="0">
                <a:solidFill>
                  <a:srgbClr val="000000"/>
                </a:solidFill>
              </a:rPr>
              <a:t>AEEC General Session</a:t>
            </a:r>
          </a:p>
          <a:p>
            <a:pPr algn="ctr" fontAlgn="auto">
              <a:spcBef>
                <a:spcPts val="0"/>
              </a:spcBef>
              <a:spcAft>
                <a:spcPts val="0"/>
              </a:spcAft>
            </a:pPr>
            <a:r>
              <a:rPr lang="en-US" sz="600" dirty="0">
                <a:solidFill>
                  <a:srgbClr val="000000"/>
                </a:solidFill>
              </a:rPr>
              <a:t>TRFD Phase 1 and 2 Report Approval</a:t>
            </a:r>
          </a:p>
        </p:txBody>
      </p:sp>
      <p:sp>
        <p:nvSpPr>
          <p:cNvPr id="153" name="Isosceles Triangle 152"/>
          <p:cNvSpPr/>
          <p:nvPr/>
        </p:nvSpPr>
        <p:spPr bwMode="auto">
          <a:xfrm>
            <a:off x="7010116" y="4231916"/>
            <a:ext cx="114300" cy="94812"/>
          </a:xfrm>
          <a:prstGeom prst="triangle">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mtClean="0">
              <a:solidFill>
                <a:prstClr val="black"/>
              </a:solidFill>
            </a:endParaRPr>
          </a:p>
        </p:txBody>
      </p:sp>
      <p:sp>
        <p:nvSpPr>
          <p:cNvPr id="154" name="TextBox 55"/>
          <p:cNvSpPr txBox="1"/>
          <p:nvPr/>
        </p:nvSpPr>
        <p:spPr>
          <a:xfrm>
            <a:off x="6766981" y="4316568"/>
            <a:ext cx="832485" cy="646331"/>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sz="600" dirty="0">
                <a:solidFill>
                  <a:srgbClr val="000000"/>
                </a:solidFill>
              </a:rPr>
              <a:t>AEEC Mid term Session</a:t>
            </a:r>
          </a:p>
          <a:p>
            <a:pPr algn="ctr" fontAlgn="auto">
              <a:spcBef>
                <a:spcPts val="0"/>
              </a:spcBef>
              <a:spcAft>
                <a:spcPts val="0"/>
              </a:spcAft>
            </a:pPr>
            <a:r>
              <a:rPr lang="en-US" sz="600" dirty="0">
                <a:solidFill>
                  <a:srgbClr val="000000"/>
                </a:solidFill>
              </a:rPr>
              <a:t>TRFD Characteristics Approval</a:t>
            </a:r>
          </a:p>
          <a:p>
            <a:pPr algn="ctr" fontAlgn="auto">
              <a:spcBef>
                <a:spcPts val="0"/>
              </a:spcBef>
              <a:spcAft>
                <a:spcPts val="0"/>
              </a:spcAft>
            </a:pPr>
            <a:endParaRPr lang="en-US" sz="600" dirty="0">
              <a:solidFill>
                <a:srgbClr val="000000"/>
              </a:solidFill>
            </a:endParaRPr>
          </a:p>
        </p:txBody>
      </p:sp>
      <p:sp>
        <p:nvSpPr>
          <p:cNvPr id="155" name="TextBox 154"/>
          <p:cNvSpPr txBox="1"/>
          <p:nvPr/>
        </p:nvSpPr>
        <p:spPr>
          <a:xfrm>
            <a:off x="1471656" y="482319"/>
            <a:ext cx="3206234" cy="646331"/>
          </a:xfrm>
          <a:prstGeom prst="rect">
            <a:avLst/>
          </a:prstGeom>
          <a:noFill/>
        </p:spPr>
        <p:txBody>
          <a:bodyPr wrap="square" rtlCol="0">
            <a:spAutoFit/>
          </a:bodyPr>
          <a:lstStyle/>
          <a:p>
            <a:pPr fontAlgn="auto">
              <a:spcBef>
                <a:spcPts val="0"/>
              </a:spcBef>
              <a:spcAft>
                <a:spcPts val="0"/>
              </a:spcAft>
            </a:pPr>
            <a:r>
              <a:rPr lang="en-US" dirty="0" smtClean="0">
                <a:solidFill>
                  <a:prstClr val="black"/>
                </a:solidFill>
                <a:latin typeface="Calibri" panose="020F0502020204030204"/>
              </a:rPr>
              <a:t>APIM 17-004 Autonomous Distress Tracker</a:t>
            </a:r>
            <a:endParaRPr lang="en-US" dirty="0">
              <a:solidFill>
                <a:prstClr val="black"/>
              </a:solidFill>
              <a:latin typeface="Calibri" panose="020F0502020204030204"/>
            </a:endParaRPr>
          </a:p>
        </p:txBody>
      </p:sp>
      <p:sp>
        <p:nvSpPr>
          <p:cNvPr id="156" name="TextBox 155"/>
          <p:cNvSpPr txBox="1"/>
          <p:nvPr/>
        </p:nvSpPr>
        <p:spPr>
          <a:xfrm>
            <a:off x="5014398" y="482318"/>
            <a:ext cx="3206234" cy="646331"/>
          </a:xfrm>
          <a:prstGeom prst="rect">
            <a:avLst/>
          </a:prstGeom>
          <a:noFill/>
        </p:spPr>
        <p:txBody>
          <a:bodyPr wrap="square" rtlCol="0">
            <a:spAutoFit/>
          </a:bodyPr>
          <a:lstStyle/>
          <a:p>
            <a:pPr fontAlgn="auto">
              <a:spcBef>
                <a:spcPts val="0"/>
              </a:spcBef>
              <a:spcAft>
                <a:spcPts val="0"/>
              </a:spcAft>
            </a:pPr>
            <a:r>
              <a:rPr lang="en-US" dirty="0" smtClean="0">
                <a:solidFill>
                  <a:prstClr val="black"/>
                </a:solidFill>
                <a:latin typeface="Calibri" panose="020F0502020204030204"/>
              </a:rPr>
              <a:t>APIM 17-005 Timely Recovery of Flight Data</a:t>
            </a:r>
            <a:endParaRPr lang="en-US" dirty="0">
              <a:solidFill>
                <a:prstClr val="black"/>
              </a:solidFill>
              <a:latin typeface="Calibri" panose="020F0502020204030204"/>
            </a:endParaRPr>
          </a:p>
        </p:txBody>
      </p:sp>
    </p:spTree>
    <p:extLst>
      <p:ext uri="{BB962C8B-B14F-4D97-AF65-F5344CB8AC3E}">
        <p14:creationId xmlns:p14="http://schemas.microsoft.com/office/powerpoint/2010/main" val="1581305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584" y="33896"/>
            <a:ext cx="8362949" cy="387798"/>
          </a:xfrm>
        </p:spPr>
        <p:txBody>
          <a:bodyPr/>
          <a:lstStyle/>
          <a:p>
            <a:r>
              <a:rPr lang="en-US" dirty="0" smtClean="0"/>
              <a:t>Upcoming Meeting Schedules/2018 Look-Ahead</a:t>
            </a:r>
            <a:endParaRPr lang="en-US" dirty="0"/>
          </a:p>
        </p:txBody>
      </p:sp>
      <p:sp>
        <p:nvSpPr>
          <p:cNvPr id="46" name="Text Placeholder 10"/>
          <p:cNvSpPr>
            <a:spLocks noGrp="1"/>
          </p:cNvSpPr>
          <p:nvPr>
            <p:ph type="body" sz="quarter" idx="10"/>
          </p:nvPr>
        </p:nvSpPr>
        <p:spPr>
          <a:xfrm>
            <a:off x="304203" y="603595"/>
            <a:ext cx="8758558" cy="2068574"/>
          </a:xfrm>
          <a:noFill/>
          <a:ln w="9525">
            <a:noFill/>
            <a:miter lim="800000"/>
            <a:headEnd/>
            <a:tailEnd/>
          </a:ln>
          <a:effectLst/>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668" tIns="0" rIns="0" bIns="0" numCol="1" spcCol="1270" anchor="t" anchorCtr="0" compatLnSpc="1">
            <a:prstTxWarp prst="textNoShape">
              <a:avLst/>
            </a:prstTxWarp>
            <a:noAutofit/>
          </a:bodyPr>
          <a:lstStyle/>
          <a:p>
            <a:pPr lvl="1">
              <a:lnSpc>
                <a:spcPct val="150000"/>
              </a:lnSpc>
              <a:spcBef>
                <a:spcPct val="0"/>
              </a:spcBef>
              <a:spcAft>
                <a:spcPct val="0"/>
              </a:spcAft>
            </a:pPr>
            <a:r>
              <a:rPr lang="en-US" sz="1400" dirty="0" smtClean="0"/>
              <a:t>1.) Nov 7th-9th 2017 face-to-face GAT meeting to work architectural studies: (Airbus, Hamburg).</a:t>
            </a:r>
          </a:p>
          <a:p>
            <a:pPr lvl="1">
              <a:lnSpc>
                <a:spcPct val="150000"/>
              </a:lnSpc>
              <a:spcBef>
                <a:spcPct val="0"/>
              </a:spcBef>
              <a:spcAft>
                <a:spcPct val="0"/>
              </a:spcAft>
            </a:pPr>
            <a:r>
              <a:rPr lang="en-US" sz="1400" dirty="0" smtClean="0"/>
              <a:t>2.) Nov 14, 13:00 non-ARINC meeting with ICAO GADSS Advisory Group (Montreal), discuss our work, issues, gaps, 10054 document.</a:t>
            </a:r>
          </a:p>
          <a:p>
            <a:pPr lvl="1">
              <a:lnSpc>
                <a:spcPct val="150000"/>
              </a:lnSpc>
              <a:spcBef>
                <a:spcPct val="0"/>
              </a:spcBef>
              <a:spcAft>
                <a:spcPct val="0"/>
              </a:spcAft>
            </a:pPr>
            <a:r>
              <a:rPr lang="en-US" sz="1400" dirty="0" smtClean="0"/>
              <a:t>3.) Feb 6, 7 2018 (in planning)– face-to-face GAT meeting to finalize architectural study, start characteristic development – Florida, Gables Engineering, Coral Gables</a:t>
            </a:r>
          </a:p>
          <a:p>
            <a:pPr lvl="1">
              <a:lnSpc>
                <a:spcPct val="150000"/>
              </a:lnSpc>
              <a:spcBef>
                <a:spcPct val="0"/>
              </a:spcBef>
              <a:spcAft>
                <a:spcPct val="0"/>
              </a:spcAft>
            </a:pPr>
            <a:r>
              <a:rPr lang="en-US" sz="1400" dirty="0" smtClean="0"/>
              <a:t>(SAI meeting, same location 8</a:t>
            </a:r>
            <a:r>
              <a:rPr lang="en-US" sz="1400" baseline="30000" dirty="0" smtClean="0"/>
              <a:t>th</a:t>
            </a:r>
            <a:r>
              <a:rPr lang="en-US" sz="1400" dirty="0" smtClean="0"/>
              <a:t> &amp; 9</a:t>
            </a:r>
            <a:r>
              <a:rPr lang="en-US" sz="1400" baseline="30000" dirty="0" smtClean="0"/>
              <a:t>th</a:t>
            </a:r>
            <a:r>
              <a:rPr lang="en-US" sz="1400" dirty="0" smtClean="0"/>
              <a:t> Feb)</a:t>
            </a:r>
            <a:r>
              <a:rPr lang="en-US" sz="1400" dirty="0"/>
              <a:t>	</a:t>
            </a:r>
            <a:r>
              <a:rPr lang="en-US" sz="1400" dirty="0" smtClean="0"/>
              <a:t>.</a:t>
            </a:r>
            <a:endParaRPr lang="en-US" sz="1400" dirty="0"/>
          </a:p>
          <a:p>
            <a:pPr lvl="1">
              <a:lnSpc>
                <a:spcPct val="150000"/>
              </a:lnSpc>
              <a:spcBef>
                <a:spcPct val="0"/>
              </a:spcBef>
              <a:spcAft>
                <a:spcPct val="0"/>
              </a:spcAft>
            </a:pPr>
            <a:endParaRPr lang="en-US" sz="1400" dirty="0" smtClean="0"/>
          </a:p>
        </p:txBody>
      </p:sp>
      <p:sp>
        <p:nvSpPr>
          <p:cNvPr id="4" name="Chevron 3"/>
          <p:cNvSpPr/>
          <p:nvPr/>
        </p:nvSpPr>
        <p:spPr>
          <a:xfrm>
            <a:off x="287584" y="4314169"/>
            <a:ext cx="8684965" cy="535710"/>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2018</a:t>
            </a:r>
            <a:endParaRPr lang="en-US" sz="1200" dirty="0">
              <a:solidFill>
                <a:schemeClr val="tx1"/>
              </a:solidFill>
            </a:endParaRPr>
          </a:p>
        </p:txBody>
      </p:sp>
      <p:sp>
        <p:nvSpPr>
          <p:cNvPr id="7" name="Isosceles Triangle 6"/>
          <p:cNvSpPr/>
          <p:nvPr/>
        </p:nvSpPr>
        <p:spPr>
          <a:xfrm>
            <a:off x="1756580" y="5159542"/>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flipV="1">
            <a:off x="777501" y="3963743"/>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p:nvSpPr>
        <p:spPr>
          <a:xfrm flipV="1">
            <a:off x="3648458" y="3963743"/>
            <a:ext cx="309705" cy="315114"/>
          </a:xfrm>
          <a:prstGeom prst="triangl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94015" y="3517909"/>
            <a:ext cx="680418" cy="461665"/>
          </a:xfrm>
          <a:prstGeom prst="rect">
            <a:avLst/>
          </a:prstGeom>
          <a:noFill/>
        </p:spPr>
        <p:txBody>
          <a:bodyPr wrap="square" rtlCol="0">
            <a:spAutoFit/>
          </a:bodyPr>
          <a:lstStyle/>
          <a:p>
            <a:pPr algn="ctr"/>
            <a:r>
              <a:rPr lang="en-US" sz="1200" dirty="0" smtClean="0"/>
              <a:t>FEB 6,7</a:t>
            </a:r>
          </a:p>
        </p:txBody>
      </p:sp>
      <p:sp>
        <p:nvSpPr>
          <p:cNvPr id="15" name="Isosceles Triangle 14"/>
          <p:cNvSpPr/>
          <p:nvPr/>
        </p:nvSpPr>
        <p:spPr>
          <a:xfrm flipV="1">
            <a:off x="4930271" y="3963743"/>
            <a:ext cx="309705" cy="315114"/>
          </a:xfrm>
          <a:prstGeom prst="triangl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p:cNvSpPr/>
          <p:nvPr/>
        </p:nvSpPr>
        <p:spPr>
          <a:xfrm flipV="1">
            <a:off x="2479979" y="3981950"/>
            <a:ext cx="309705" cy="315114"/>
          </a:xfrm>
          <a:prstGeom prst="triangl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Up Arrow 37"/>
          <p:cNvSpPr/>
          <p:nvPr/>
        </p:nvSpPr>
        <p:spPr>
          <a:xfrm flipV="1">
            <a:off x="8182379" y="3676569"/>
            <a:ext cx="345440" cy="614745"/>
          </a:xfrm>
          <a:prstGeom prst="upArrow">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88938" y="2792568"/>
            <a:ext cx="1098629" cy="830997"/>
          </a:xfrm>
          <a:prstGeom prst="rect">
            <a:avLst/>
          </a:prstGeom>
          <a:noFill/>
        </p:spPr>
        <p:txBody>
          <a:bodyPr wrap="square" rtlCol="0">
            <a:spAutoFit/>
          </a:bodyPr>
          <a:lstStyle/>
          <a:p>
            <a:pPr algn="ctr"/>
            <a:r>
              <a:rPr lang="en-US" sz="1200" dirty="0" smtClean="0"/>
              <a:t>Gables Engineering,</a:t>
            </a:r>
          </a:p>
          <a:p>
            <a:pPr algn="ctr"/>
            <a:r>
              <a:rPr lang="en-US" sz="1200" dirty="0" smtClean="0"/>
              <a:t>Coral Gables FL</a:t>
            </a:r>
          </a:p>
        </p:txBody>
      </p:sp>
      <p:sp>
        <p:nvSpPr>
          <p:cNvPr id="41" name="TextBox 40"/>
          <p:cNvSpPr txBox="1"/>
          <p:nvPr/>
        </p:nvSpPr>
        <p:spPr>
          <a:xfrm>
            <a:off x="1116484" y="5977292"/>
            <a:ext cx="1060560" cy="276999"/>
          </a:xfrm>
          <a:prstGeom prst="rect">
            <a:avLst/>
          </a:prstGeom>
          <a:noFill/>
        </p:spPr>
        <p:txBody>
          <a:bodyPr wrap="square" rtlCol="0">
            <a:spAutoFit/>
          </a:bodyPr>
          <a:lstStyle/>
          <a:p>
            <a:pPr algn="ctr"/>
            <a:r>
              <a:rPr lang="en-US" sz="1200" dirty="0" smtClean="0"/>
              <a:t>MAR 15</a:t>
            </a:r>
          </a:p>
        </p:txBody>
      </p:sp>
      <p:sp>
        <p:nvSpPr>
          <p:cNvPr id="42" name="TextBox 41"/>
          <p:cNvSpPr txBox="1"/>
          <p:nvPr/>
        </p:nvSpPr>
        <p:spPr>
          <a:xfrm>
            <a:off x="764492" y="5727431"/>
            <a:ext cx="1412552" cy="276999"/>
          </a:xfrm>
          <a:prstGeom prst="rect">
            <a:avLst/>
          </a:prstGeom>
          <a:noFill/>
        </p:spPr>
        <p:txBody>
          <a:bodyPr wrap="square" rtlCol="0">
            <a:spAutoFit/>
          </a:bodyPr>
          <a:lstStyle/>
          <a:p>
            <a:pPr algn="ctr"/>
            <a:r>
              <a:rPr lang="en-US" sz="1200" dirty="0" smtClean="0"/>
              <a:t>Report Submitted</a:t>
            </a:r>
          </a:p>
        </p:txBody>
      </p:sp>
      <p:sp>
        <p:nvSpPr>
          <p:cNvPr id="43" name="TextBox 42"/>
          <p:cNvSpPr txBox="1"/>
          <p:nvPr/>
        </p:nvSpPr>
        <p:spPr>
          <a:xfrm>
            <a:off x="2380030" y="5863890"/>
            <a:ext cx="680418" cy="461665"/>
          </a:xfrm>
          <a:prstGeom prst="rect">
            <a:avLst/>
          </a:prstGeom>
          <a:noFill/>
        </p:spPr>
        <p:txBody>
          <a:bodyPr wrap="square" rtlCol="0">
            <a:spAutoFit/>
          </a:bodyPr>
          <a:lstStyle/>
          <a:p>
            <a:pPr algn="ctr"/>
            <a:r>
              <a:rPr lang="en-US" sz="1200" dirty="0" smtClean="0"/>
              <a:t>APR 23-26</a:t>
            </a:r>
          </a:p>
        </p:txBody>
      </p:sp>
      <p:sp>
        <p:nvSpPr>
          <p:cNvPr id="44" name="TextBox 43"/>
          <p:cNvSpPr txBox="1"/>
          <p:nvPr/>
        </p:nvSpPr>
        <p:spPr>
          <a:xfrm>
            <a:off x="2193094" y="6230034"/>
            <a:ext cx="1098629" cy="646331"/>
          </a:xfrm>
          <a:prstGeom prst="rect">
            <a:avLst/>
          </a:prstGeom>
          <a:noFill/>
        </p:spPr>
        <p:txBody>
          <a:bodyPr wrap="square" rtlCol="0">
            <a:spAutoFit/>
          </a:bodyPr>
          <a:lstStyle/>
          <a:p>
            <a:pPr algn="ctr"/>
            <a:r>
              <a:rPr lang="en-US" sz="1200" dirty="0" smtClean="0"/>
              <a:t>AEEC GEN</a:t>
            </a:r>
            <a:r>
              <a:rPr lang="en-US" sz="1200" dirty="0"/>
              <a:t> </a:t>
            </a:r>
            <a:r>
              <a:rPr lang="en-US" sz="1200" dirty="0" smtClean="0"/>
              <a:t>SESSION</a:t>
            </a:r>
          </a:p>
          <a:p>
            <a:pPr algn="ctr"/>
            <a:r>
              <a:rPr lang="en-US" sz="1200" dirty="0" smtClean="0"/>
              <a:t>Dallas </a:t>
            </a:r>
            <a:r>
              <a:rPr lang="en-US" sz="1200" dirty="0" err="1" smtClean="0"/>
              <a:t>Tx</a:t>
            </a:r>
            <a:endParaRPr lang="en-US" sz="1200" dirty="0" smtClean="0"/>
          </a:p>
        </p:txBody>
      </p:sp>
      <p:sp>
        <p:nvSpPr>
          <p:cNvPr id="45" name="TextBox 44"/>
          <p:cNvSpPr txBox="1"/>
          <p:nvPr/>
        </p:nvSpPr>
        <p:spPr>
          <a:xfrm>
            <a:off x="2170925" y="5497746"/>
            <a:ext cx="1098629" cy="461665"/>
          </a:xfrm>
          <a:prstGeom prst="rect">
            <a:avLst/>
          </a:prstGeom>
          <a:noFill/>
        </p:spPr>
        <p:txBody>
          <a:bodyPr wrap="square" rtlCol="0">
            <a:spAutoFit/>
          </a:bodyPr>
          <a:lstStyle/>
          <a:p>
            <a:pPr algn="ctr"/>
            <a:r>
              <a:rPr lang="en-US" sz="1200" dirty="0" smtClean="0"/>
              <a:t>Report Approval</a:t>
            </a:r>
          </a:p>
        </p:txBody>
      </p:sp>
      <p:sp>
        <p:nvSpPr>
          <p:cNvPr id="47" name="TextBox 46"/>
          <p:cNvSpPr txBox="1"/>
          <p:nvPr/>
        </p:nvSpPr>
        <p:spPr>
          <a:xfrm>
            <a:off x="3252386" y="3503179"/>
            <a:ext cx="1098629" cy="461665"/>
          </a:xfrm>
          <a:prstGeom prst="rect">
            <a:avLst/>
          </a:prstGeom>
          <a:noFill/>
        </p:spPr>
        <p:txBody>
          <a:bodyPr wrap="square" rtlCol="0">
            <a:spAutoFit/>
          </a:bodyPr>
          <a:lstStyle/>
          <a:p>
            <a:pPr algn="ctr"/>
            <a:r>
              <a:rPr lang="en-US" sz="1200" dirty="0" smtClean="0"/>
              <a:t>GAT JUNE </a:t>
            </a:r>
            <a:r>
              <a:rPr lang="en-US" sz="1200" dirty="0" smtClean="0"/>
              <a:t>12-13?</a:t>
            </a:r>
          </a:p>
        </p:txBody>
      </p:sp>
      <p:sp>
        <p:nvSpPr>
          <p:cNvPr id="48" name="TextBox 47"/>
          <p:cNvSpPr txBox="1"/>
          <p:nvPr/>
        </p:nvSpPr>
        <p:spPr>
          <a:xfrm>
            <a:off x="3252387" y="3074561"/>
            <a:ext cx="1263513" cy="461665"/>
          </a:xfrm>
          <a:prstGeom prst="rect">
            <a:avLst/>
          </a:prstGeom>
          <a:noFill/>
        </p:spPr>
        <p:txBody>
          <a:bodyPr wrap="square" rtlCol="0">
            <a:spAutoFit/>
          </a:bodyPr>
          <a:lstStyle/>
          <a:p>
            <a:pPr algn="ctr"/>
            <a:r>
              <a:rPr lang="en-US" sz="1200" dirty="0" smtClean="0"/>
              <a:t>SAI+GAT</a:t>
            </a:r>
          </a:p>
          <a:p>
            <a:pPr algn="ctr"/>
            <a:r>
              <a:rPr lang="en-US" sz="1200" dirty="0"/>
              <a:t>Memphis</a:t>
            </a:r>
            <a:r>
              <a:rPr lang="en-US" sz="1200" dirty="0" smtClean="0"/>
              <a:t>., TN</a:t>
            </a:r>
          </a:p>
        </p:txBody>
      </p:sp>
      <p:sp>
        <p:nvSpPr>
          <p:cNvPr id="50" name="TextBox 49"/>
          <p:cNvSpPr txBox="1"/>
          <p:nvPr/>
        </p:nvSpPr>
        <p:spPr>
          <a:xfrm>
            <a:off x="4746313" y="3305555"/>
            <a:ext cx="680418" cy="276999"/>
          </a:xfrm>
          <a:prstGeom prst="rect">
            <a:avLst/>
          </a:prstGeom>
          <a:noFill/>
        </p:spPr>
        <p:txBody>
          <a:bodyPr wrap="square" rtlCol="0">
            <a:spAutoFit/>
          </a:bodyPr>
          <a:lstStyle/>
          <a:p>
            <a:pPr algn="ctr"/>
            <a:r>
              <a:rPr lang="en-US" sz="1200" dirty="0" smtClean="0"/>
              <a:t>Aug?</a:t>
            </a:r>
          </a:p>
        </p:txBody>
      </p:sp>
      <p:sp>
        <p:nvSpPr>
          <p:cNvPr id="51" name="TextBox 50"/>
          <p:cNvSpPr txBox="1"/>
          <p:nvPr/>
        </p:nvSpPr>
        <p:spPr>
          <a:xfrm>
            <a:off x="4439045" y="3473839"/>
            <a:ext cx="1263513" cy="461665"/>
          </a:xfrm>
          <a:prstGeom prst="rect">
            <a:avLst/>
          </a:prstGeom>
          <a:noFill/>
        </p:spPr>
        <p:txBody>
          <a:bodyPr wrap="square" rtlCol="0">
            <a:spAutoFit/>
          </a:bodyPr>
          <a:lstStyle/>
          <a:p>
            <a:pPr algn="ctr"/>
            <a:r>
              <a:rPr lang="en-US" sz="1200" dirty="0" err="1" smtClean="0"/>
              <a:t>Skytrac</a:t>
            </a:r>
            <a:endParaRPr lang="en-US" sz="1200" dirty="0" smtClean="0"/>
          </a:p>
          <a:p>
            <a:pPr algn="ctr"/>
            <a:r>
              <a:rPr lang="en-US" sz="1200" dirty="0" smtClean="0"/>
              <a:t>Kelowna, BC</a:t>
            </a:r>
          </a:p>
        </p:txBody>
      </p:sp>
      <p:sp>
        <p:nvSpPr>
          <p:cNvPr id="52" name="TextBox 51"/>
          <p:cNvSpPr txBox="1"/>
          <p:nvPr/>
        </p:nvSpPr>
        <p:spPr>
          <a:xfrm>
            <a:off x="7635680" y="2464812"/>
            <a:ext cx="1438837" cy="1200329"/>
          </a:xfrm>
          <a:prstGeom prst="rect">
            <a:avLst/>
          </a:prstGeom>
          <a:noFill/>
        </p:spPr>
        <p:txBody>
          <a:bodyPr wrap="square" rtlCol="0">
            <a:spAutoFit/>
          </a:bodyPr>
          <a:lstStyle/>
          <a:p>
            <a:pPr algn="ctr"/>
            <a:r>
              <a:rPr lang="en-US" sz="1200" dirty="0" smtClean="0"/>
              <a:t>ADT Characteristic Completion</a:t>
            </a:r>
          </a:p>
          <a:p>
            <a:pPr algn="ctr"/>
            <a:r>
              <a:rPr lang="en-US" sz="1200" dirty="0" smtClean="0"/>
              <a:t>Submitted to ARINC</a:t>
            </a:r>
          </a:p>
          <a:p>
            <a:pPr algn="ctr"/>
            <a:r>
              <a:rPr lang="en-US" sz="1200" dirty="0" smtClean="0"/>
              <a:t>JAN 2019</a:t>
            </a:r>
          </a:p>
        </p:txBody>
      </p:sp>
      <p:sp>
        <p:nvSpPr>
          <p:cNvPr id="53" name="TextBox 52"/>
          <p:cNvSpPr txBox="1"/>
          <p:nvPr/>
        </p:nvSpPr>
        <p:spPr>
          <a:xfrm>
            <a:off x="652090" y="5509469"/>
            <a:ext cx="1524954" cy="276999"/>
          </a:xfrm>
          <a:prstGeom prst="rect">
            <a:avLst/>
          </a:prstGeom>
          <a:noFill/>
        </p:spPr>
        <p:txBody>
          <a:bodyPr wrap="square" rtlCol="0">
            <a:spAutoFit/>
          </a:bodyPr>
          <a:lstStyle/>
          <a:p>
            <a:pPr algn="ctr"/>
            <a:r>
              <a:rPr lang="en-US" sz="1200" dirty="0" smtClean="0"/>
              <a:t>Characteristic Start</a:t>
            </a:r>
          </a:p>
        </p:txBody>
      </p:sp>
      <p:cxnSp>
        <p:nvCxnSpPr>
          <p:cNvPr id="54" name="Straight Connector 53"/>
          <p:cNvCxnSpPr/>
          <p:nvPr/>
        </p:nvCxnSpPr>
        <p:spPr>
          <a:xfrm>
            <a:off x="948703" y="4889068"/>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08723" y="4889068"/>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590523" y="4889068"/>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2232343" y="4889068"/>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2874163" y="4889068"/>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515983" y="4889068"/>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4157803" y="4889068"/>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4799623" y="4889068"/>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441443" y="4889068"/>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083263" y="4889068"/>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6725083" y="4889068"/>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7366903" y="4889068"/>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8650533" y="4889068"/>
            <a:ext cx="0" cy="283447"/>
          </a:xfrm>
          <a:prstGeom prst="line">
            <a:avLst/>
          </a:prstGeom>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287584" y="4892292"/>
            <a:ext cx="680418" cy="276999"/>
          </a:xfrm>
          <a:prstGeom prst="rect">
            <a:avLst/>
          </a:prstGeom>
          <a:noFill/>
        </p:spPr>
        <p:txBody>
          <a:bodyPr wrap="square" rtlCol="0">
            <a:spAutoFit/>
          </a:bodyPr>
          <a:lstStyle/>
          <a:p>
            <a:pPr algn="ctr"/>
            <a:r>
              <a:rPr lang="en-US" sz="1200" dirty="0" smtClean="0"/>
              <a:t>JAN</a:t>
            </a:r>
          </a:p>
        </p:txBody>
      </p:sp>
      <p:sp>
        <p:nvSpPr>
          <p:cNvPr id="71" name="TextBox 70"/>
          <p:cNvSpPr txBox="1"/>
          <p:nvPr/>
        </p:nvSpPr>
        <p:spPr>
          <a:xfrm>
            <a:off x="929404" y="4892292"/>
            <a:ext cx="680418" cy="276999"/>
          </a:xfrm>
          <a:prstGeom prst="rect">
            <a:avLst/>
          </a:prstGeom>
          <a:noFill/>
        </p:spPr>
        <p:txBody>
          <a:bodyPr wrap="square" rtlCol="0">
            <a:spAutoFit/>
          </a:bodyPr>
          <a:lstStyle/>
          <a:p>
            <a:pPr algn="ctr"/>
            <a:r>
              <a:rPr lang="en-US" sz="1200" dirty="0" smtClean="0"/>
              <a:t>FEB</a:t>
            </a:r>
          </a:p>
        </p:txBody>
      </p:sp>
      <p:sp>
        <p:nvSpPr>
          <p:cNvPr id="72" name="TextBox 71"/>
          <p:cNvSpPr txBox="1"/>
          <p:nvPr/>
        </p:nvSpPr>
        <p:spPr>
          <a:xfrm>
            <a:off x="1571224" y="4892292"/>
            <a:ext cx="680418" cy="276999"/>
          </a:xfrm>
          <a:prstGeom prst="rect">
            <a:avLst/>
          </a:prstGeom>
          <a:noFill/>
        </p:spPr>
        <p:txBody>
          <a:bodyPr wrap="square" rtlCol="0">
            <a:spAutoFit/>
          </a:bodyPr>
          <a:lstStyle/>
          <a:p>
            <a:pPr algn="ctr"/>
            <a:r>
              <a:rPr lang="en-US" sz="1200" dirty="0" smtClean="0"/>
              <a:t>MAR</a:t>
            </a:r>
          </a:p>
        </p:txBody>
      </p:sp>
      <p:sp>
        <p:nvSpPr>
          <p:cNvPr id="73" name="TextBox 72"/>
          <p:cNvSpPr txBox="1"/>
          <p:nvPr/>
        </p:nvSpPr>
        <p:spPr>
          <a:xfrm>
            <a:off x="2213044" y="4892292"/>
            <a:ext cx="680418" cy="276999"/>
          </a:xfrm>
          <a:prstGeom prst="rect">
            <a:avLst/>
          </a:prstGeom>
          <a:noFill/>
        </p:spPr>
        <p:txBody>
          <a:bodyPr wrap="square" rtlCol="0">
            <a:spAutoFit/>
          </a:bodyPr>
          <a:lstStyle/>
          <a:p>
            <a:pPr algn="ctr"/>
            <a:r>
              <a:rPr lang="en-US" sz="1200" dirty="0" smtClean="0"/>
              <a:t>APR</a:t>
            </a:r>
          </a:p>
        </p:txBody>
      </p:sp>
      <p:sp>
        <p:nvSpPr>
          <p:cNvPr id="74" name="TextBox 73"/>
          <p:cNvSpPr txBox="1"/>
          <p:nvPr/>
        </p:nvSpPr>
        <p:spPr>
          <a:xfrm>
            <a:off x="2854864" y="4892292"/>
            <a:ext cx="680418" cy="276999"/>
          </a:xfrm>
          <a:prstGeom prst="rect">
            <a:avLst/>
          </a:prstGeom>
          <a:noFill/>
        </p:spPr>
        <p:txBody>
          <a:bodyPr wrap="square" rtlCol="0">
            <a:spAutoFit/>
          </a:bodyPr>
          <a:lstStyle/>
          <a:p>
            <a:pPr algn="ctr"/>
            <a:r>
              <a:rPr lang="en-US" sz="1200" dirty="0" smtClean="0"/>
              <a:t>MAY</a:t>
            </a:r>
          </a:p>
        </p:txBody>
      </p:sp>
      <p:sp>
        <p:nvSpPr>
          <p:cNvPr id="75" name="TextBox 74"/>
          <p:cNvSpPr txBox="1"/>
          <p:nvPr/>
        </p:nvSpPr>
        <p:spPr>
          <a:xfrm>
            <a:off x="3496684" y="4892292"/>
            <a:ext cx="680418" cy="276999"/>
          </a:xfrm>
          <a:prstGeom prst="rect">
            <a:avLst/>
          </a:prstGeom>
          <a:noFill/>
        </p:spPr>
        <p:txBody>
          <a:bodyPr wrap="square" rtlCol="0">
            <a:spAutoFit/>
          </a:bodyPr>
          <a:lstStyle/>
          <a:p>
            <a:pPr algn="ctr"/>
            <a:r>
              <a:rPr lang="en-US" sz="1200" dirty="0" smtClean="0"/>
              <a:t>JUN</a:t>
            </a:r>
          </a:p>
        </p:txBody>
      </p:sp>
      <p:sp>
        <p:nvSpPr>
          <p:cNvPr id="76" name="TextBox 75"/>
          <p:cNvSpPr txBox="1"/>
          <p:nvPr/>
        </p:nvSpPr>
        <p:spPr>
          <a:xfrm>
            <a:off x="4138504" y="4892292"/>
            <a:ext cx="680418" cy="276999"/>
          </a:xfrm>
          <a:prstGeom prst="rect">
            <a:avLst/>
          </a:prstGeom>
          <a:noFill/>
        </p:spPr>
        <p:txBody>
          <a:bodyPr wrap="square" rtlCol="0">
            <a:spAutoFit/>
          </a:bodyPr>
          <a:lstStyle/>
          <a:p>
            <a:pPr algn="ctr"/>
            <a:r>
              <a:rPr lang="en-US" sz="1200" dirty="0" smtClean="0"/>
              <a:t>JUL</a:t>
            </a:r>
          </a:p>
        </p:txBody>
      </p:sp>
      <p:sp>
        <p:nvSpPr>
          <p:cNvPr id="77" name="TextBox 76"/>
          <p:cNvSpPr txBox="1"/>
          <p:nvPr/>
        </p:nvSpPr>
        <p:spPr>
          <a:xfrm>
            <a:off x="4780324" y="4892292"/>
            <a:ext cx="680418" cy="276999"/>
          </a:xfrm>
          <a:prstGeom prst="rect">
            <a:avLst/>
          </a:prstGeom>
          <a:noFill/>
        </p:spPr>
        <p:txBody>
          <a:bodyPr wrap="square" rtlCol="0">
            <a:spAutoFit/>
          </a:bodyPr>
          <a:lstStyle/>
          <a:p>
            <a:pPr algn="ctr"/>
            <a:r>
              <a:rPr lang="en-US" sz="1200" dirty="0" smtClean="0"/>
              <a:t>AUG</a:t>
            </a:r>
          </a:p>
        </p:txBody>
      </p:sp>
      <p:sp>
        <p:nvSpPr>
          <p:cNvPr id="78" name="TextBox 77"/>
          <p:cNvSpPr txBox="1"/>
          <p:nvPr/>
        </p:nvSpPr>
        <p:spPr>
          <a:xfrm>
            <a:off x="5422144" y="4892292"/>
            <a:ext cx="680418" cy="276999"/>
          </a:xfrm>
          <a:prstGeom prst="rect">
            <a:avLst/>
          </a:prstGeom>
          <a:noFill/>
        </p:spPr>
        <p:txBody>
          <a:bodyPr wrap="square" rtlCol="0">
            <a:spAutoFit/>
          </a:bodyPr>
          <a:lstStyle/>
          <a:p>
            <a:pPr algn="ctr"/>
            <a:r>
              <a:rPr lang="en-US" sz="1200" dirty="0" smtClean="0"/>
              <a:t>SEPT</a:t>
            </a:r>
          </a:p>
        </p:txBody>
      </p:sp>
      <p:sp>
        <p:nvSpPr>
          <p:cNvPr id="79" name="TextBox 78"/>
          <p:cNvSpPr txBox="1"/>
          <p:nvPr/>
        </p:nvSpPr>
        <p:spPr>
          <a:xfrm>
            <a:off x="6063964" y="4892292"/>
            <a:ext cx="680418" cy="276999"/>
          </a:xfrm>
          <a:prstGeom prst="rect">
            <a:avLst/>
          </a:prstGeom>
          <a:noFill/>
        </p:spPr>
        <p:txBody>
          <a:bodyPr wrap="square" rtlCol="0">
            <a:spAutoFit/>
          </a:bodyPr>
          <a:lstStyle/>
          <a:p>
            <a:pPr algn="ctr"/>
            <a:r>
              <a:rPr lang="en-US" sz="1200" dirty="0" smtClean="0"/>
              <a:t>OCT</a:t>
            </a:r>
          </a:p>
        </p:txBody>
      </p:sp>
      <p:sp>
        <p:nvSpPr>
          <p:cNvPr id="80" name="TextBox 79"/>
          <p:cNvSpPr txBox="1"/>
          <p:nvPr/>
        </p:nvSpPr>
        <p:spPr>
          <a:xfrm>
            <a:off x="6705784" y="4892292"/>
            <a:ext cx="680418" cy="276999"/>
          </a:xfrm>
          <a:prstGeom prst="rect">
            <a:avLst/>
          </a:prstGeom>
          <a:noFill/>
        </p:spPr>
        <p:txBody>
          <a:bodyPr wrap="square" rtlCol="0">
            <a:spAutoFit/>
          </a:bodyPr>
          <a:lstStyle/>
          <a:p>
            <a:pPr algn="ctr"/>
            <a:r>
              <a:rPr lang="en-US" sz="1200" dirty="0" smtClean="0"/>
              <a:t>NOV</a:t>
            </a:r>
          </a:p>
        </p:txBody>
      </p:sp>
      <p:sp>
        <p:nvSpPr>
          <p:cNvPr id="81" name="TextBox 80"/>
          <p:cNvSpPr txBox="1"/>
          <p:nvPr/>
        </p:nvSpPr>
        <p:spPr>
          <a:xfrm>
            <a:off x="7347604" y="4892292"/>
            <a:ext cx="680418" cy="276999"/>
          </a:xfrm>
          <a:prstGeom prst="rect">
            <a:avLst/>
          </a:prstGeom>
          <a:noFill/>
        </p:spPr>
        <p:txBody>
          <a:bodyPr wrap="square" rtlCol="0">
            <a:spAutoFit/>
          </a:bodyPr>
          <a:lstStyle/>
          <a:p>
            <a:pPr algn="ctr"/>
            <a:r>
              <a:rPr lang="en-US" sz="1200" dirty="0" smtClean="0"/>
              <a:t>DEC</a:t>
            </a:r>
          </a:p>
        </p:txBody>
      </p:sp>
      <p:sp>
        <p:nvSpPr>
          <p:cNvPr id="82" name="TextBox 81"/>
          <p:cNvSpPr txBox="1"/>
          <p:nvPr/>
        </p:nvSpPr>
        <p:spPr>
          <a:xfrm>
            <a:off x="7989424" y="4892292"/>
            <a:ext cx="680418" cy="276999"/>
          </a:xfrm>
          <a:prstGeom prst="rect">
            <a:avLst/>
          </a:prstGeom>
          <a:noFill/>
        </p:spPr>
        <p:txBody>
          <a:bodyPr wrap="square" rtlCol="0">
            <a:spAutoFit/>
          </a:bodyPr>
          <a:lstStyle/>
          <a:p>
            <a:pPr algn="ctr"/>
            <a:r>
              <a:rPr lang="en-US" sz="1200" dirty="0" smtClean="0"/>
              <a:t>JAN</a:t>
            </a:r>
          </a:p>
        </p:txBody>
      </p:sp>
      <p:sp>
        <p:nvSpPr>
          <p:cNvPr id="83" name="Isosceles Triangle 82"/>
          <p:cNvSpPr/>
          <p:nvPr/>
        </p:nvSpPr>
        <p:spPr>
          <a:xfrm>
            <a:off x="2565387" y="5159542"/>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Up Arrow 85"/>
          <p:cNvSpPr/>
          <p:nvPr/>
        </p:nvSpPr>
        <p:spPr>
          <a:xfrm flipV="1">
            <a:off x="5900727" y="3686307"/>
            <a:ext cx="345440" cy="614745"/>
          </a:xfrm>
          <a:prstGeom prst="upArrow">
            <a:avLst/>
          </a:prstGeom>
          <a:noFill/>
          <a:ln>
            <a:solidFill>
              <a:schemeClr val="accent4">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p:cNvSpPr txBox="1"/>
          <p:nvPr/>
        </p:nvSpPr>
        <p:spPr>
          <a:xfrm>
            <a:off x="5383143" y="2866374"/>
            <a:ext cx="1438837" cy="830997"/>
          </a:xfrm>
          <a:prstGeom prst="rect">
            <a:avLst/>
          </a:prstGeom>
          <a:noFill/>
        </p:spPr>
        <p:txBody>
          <a:bodyPr wrap="square" rtlCol="0">
            <a:spAutoFit/>
          </a:bodyPr>
          <a:lstStyle/>
          <a:p>
            <a:pPr algn="ctr"/>
            <a:r>
              <a:rPr lang="en-US" sz="1200" dirty="0" smtClean="0"/>
              <a:t>ADT Characteristic Completion</a:t>
            </a:r>
          </a:p>
          <a:p>
            <a:pPr algn="ctr"/>
            <a:r>
              <a:rPr lang="en-US" sz="1200" dirty="0" smtClean="0"/>
              <a:t>Stretch?</a:t>
            </a:r>
          </a:p>
        </p:txBody>
      </p:sp>
      <p:sp>
        <p:nvSpPr>
          <p:cNvPr id="88" name="TextBox 87"/>
          <p:cNvSpPr txBox="1"/>
          <p:nvPr/>
        </p:nvSpPr>
        <p:spPr>
          <a:xfrm>
            <a:off x="3318332" y="5527563"/>
            <a:ext cx="1098629" cy="461665"/>
          </a:xfrm>
          <a:prstGeom prst="rect">
            <a:avLst/>
          </a:prstGeom>
          <a:noFill/>
        </p:spPr>
        <p:txBody>
          <a:bodyPr wrap="square" rtlCol="0">
            <a:spAutoFit/>
          </a:bodyPr>
          <a:lstStyle/>
          <a:p>
            <a:pPr algn="ctr"/>
            <a:r>
              <a:rPr lang="en-US" sz="1200" dirty="0" smtClean="0"/>
              <a:t>TRFD REQ Start</a:t>
            </a:r>
          </a:p>
        </p:txBody>
      </p:sp>
      <p:sp>
        <p:nvSpPr>
          <p:cNvPr id="89" name="Isosceles Triangle 88"/>
          <p:cNvSpPr/>
          <p:nvPr/>
        </p:nvSpPr>
        <p:spPr>
          <a:xfrm>
            <a:off x="3648672" y="5159542"/>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Isosceles Triangle 89"/>
          <p:cNvSpPr/>
          <p:nvPr/>
        </p:nvSpPr>
        <p:spPr>
          <a:xfrm>
            <a:off x="7532960" y="5159542"/>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Isosceles Triangle 90"/>
          <p:cNvSpPr/>
          <p:nvPr/>
        </p:nvSpPr>
        <p:spPr>
          <a:xfrm>
            <a:off x="8224363" y="5159542"/>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p:cNvSpPr txBox="1"/>
          <p:nvPr/>
        </p:nvSpPr>
        <p:spPr>
          <a:xfrm>
            <a:off x="6910094" y="5496598"/>
            <a:ext cx="1098629" cy="461665"/>
          </a:xfrm>
          <a:prstGeom prst="rect">
            <a:avLst/>
          </a:prstGeom>
          <a:noFill/>
        </p:spPr>
        <p:txBody>
          <a:bodyPr wrap="square" rtlCol="0">
            <a:spAutoFit/>
          </a:bodyPr>
          <a:lstStyle/>
          <a:p>
            <a:pPr algn="ctr"/>
            <a:r>
              <a:rPr lang="en-US" sz="1200" dirty="0" smtClean="0"/>
              <a:t>TRFD REQ Finish</a:t>
            </a:r>
          </a:p>
        </p:txBody>
      </p:sp>
      <p:sp>
        <p:nvSpPr>
          <p:cNvPr id="93" name="TextBox 92"/>
          <p:cNvSpPr txBox="1"/>
          <p:nvPr/>
        </p:nvSpPr>
        <p:spPr>
          <a:xfrm>
            <a:off x="7930975" y="5466677"/>
            <a:ext cx="1098629" cy="461665"/>
          </a:xfrm>
          <a:prstGeom prst="rect">
            <a:avLst/>
          </a:prstGeom>
          <a:noFill/>
        </p:spPr>
        <p:txBody>
          <a:bodyPr wrap="square" rtlCol="0">
            <a:spAutoFit/>
          </a:bodyPr>
          <a:lstStyle/>
          <a:p>
            <a:pPr algn="ctr"/>
            <a:r>
              <a:rPr lang="en-US" sz="1200" dirty="0" smtClean="0"/>
              <a:t>TRFD ARCH Start</a:t>
            </a:r>
          </a:p>
        </p:txBody>
      </p:sp>
      <p:cxnSp>
        <p:nvCxnSpPr>
          <p:cNvPr id="94" name="Straight Connector 93"/>
          <p:cNvCxnSpPr/>
          <p:nvPr/>
        </p:nvCxnSpPr>
        <p:spPr>
          <a:xfrm>
            <a:off x="8028022" y="4440300"/>
            <a:ext cx="0" cy="283447"/>
          </a:xfrm>
          <a:prstGeom prst="line">
            <a:avLst/>
          </a:prstGeom>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2027301" y="3484530"/>
            <a:ext cx="1263513" cy="461665"/>
          </a:xfrm>
          <a:prstGeom prst="rect">
            <a:avLst/>
          </a:prstGeom>
          <a:noFill/>
        </p:spPr>
        <p:txBody>
          <a:bodyPr wrap="square" rtlCol="0">
            <a:spAutoFit/>
          </a:bodyPr>
          <a:lstStyle/>
          <a:p>
            <a:pPr algn="ctr"/>
            <a:r>
              <a:rPr lang="en-US" sz="1200" dirty="0" smtClean="0"/>
              <a:t>Inmarsat</a:t>
            </a:r>
          </a:p>
          <a:p>
            <a:pPr algn="ctr"/>
            <a:r>
              <a:rPr lang="en-US" sz="1200" dirty="0" smtClean="0"/>
              <a:t>London</a:t>
            </a:r>
            <a:endParaRPr lang="en-US" sz="1200" dirty="0" smtClean="0"/>
          </a:p>
        </p:txBody>
      </p:sp>
      <p:sp>
        <p:nvSpPr>
          <p:cNvPr id="67" name="Isosceles Triangle 66"/>
          <p:cNvSpPr/>
          <p:nvPr/>
        </p:nvSpPr>
        <p:spPr>
          <a:xfrm flipV="1">
            <a:off x="7192751" y="1971595"/>
            <a:ext cx="309705" cy="315114"/>
          </a:xfrm>
          <a:prstGeom prst="triangl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7430523" y="1867115"/>
            <a:ext cx="1438837" cy="461665"/>
          </a:xfrm>
          <a:prstGeom prst="rect">
            <a:avLst/>
          </a:prstGeom>
          <a:noFill/>
        </p:spPr>
        <p:txBody>
          <a:bodyPr wrap="square" rtlCol="0">
            <a:spAutoFit/>
          </a:bodyPr>
          <a:lstStyle/>
          <a:p>
            <a:pPr algn="ctr"/>
            <a:r>
              <a:rPr lang="en-US" sz="1200" dirty="0" smtClean="0"/>
              <a:t>Potential Face-to-face </a:t>
            </a:r>
            <a:r>
              <a:rPr lang="en-US" sz="1200" dirty="0" err="1" smtClean="0"/>
              <a:t>mtgs</a:t>
            </a:r>
            <a:endParaRPr lang="en-US" sz="1200" dirty="0" smtClean="0"/>
          </a:p>
        </p:txBody>
      </p:sp>
    </p:spTree>
    <p:extLst>
      <p:ext uri="{BB962C8B-B14F-4D97-AF65-F5344CB8AC3E}">
        <p14:creationId xmlns:p14="http://schemas.microsoft.com/office/powerpoint/2010/main" val="79126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584" y="33896"/>
            <a:ext cx="8362949" cy="387798"/>
          </a:xfrm>
        </p:spPr>
        <p:txBody>
          <a:bodyPr/>
          <a:lstStyle/>
          <a:p>
            <a:r>
              <a:rPr lang="en-US" dirty="0" smtClean="0"/>
              <a:t>Hamburg Agenda</a:t>
            </a:r>
            <a:endParaRPr lang="en-US" dirty="0"/>
          </a:p>
        </p:txBody>
      </p:sp>
      <p:sp>
        <p:nvSpPr>
          <p:cNvPr id="46" name="Text Placeholder 10"/>
          <p:cNvSpPr>
            <a:spLocks noGrp="1"/>
          </p:cNvSpPr>
          <p:nvPr>
            <p:ph type="body" sz="quarter" idx="10"/>
          </p:nvPr>
        </p:nvSpPr>
        <p:spPr>
          <a:xfrm>
            <a:off x="316139" y="799591"/>
            <a:ext cx="4152919" cy="835635"/>
          </a:xfrm>
          <a:noFill/>
          <a:ln w="9525">
            <a:noFill/>
            <a:miter lim="800000"/>
            <a:headEnd/>
            <a:tailEnd/>
          </a:ln>
          <a:effectLst/>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668" tIns="0" rIns="0" bIns="0" numCol="1" spcCol="1270" anchor="t" anchorCtr="0" compatLnSpc="1">
            <a:prstTxWarp prst="textNoShape">
              <a:avLst/>
            </a:prstTxWarp>
            <a:noAutofit/>
          </a:bodyPr>
          <a:lstStyle/>
          <a:p>
            <a:pPr lvl="1">
              <a:lnSpc>
                <a:spcPct val="150000"/>
              </a:lnSpc>
              <a:spcBef>
                <a:spcPct val="0"/>
              </a:spcBef>
              <a:spcAft>
                <a:spcPct val="0"/>
              </a:spcAft>
            </a:pPr>
            <a:r>
              <a:rPr lang="en-US" sz="1400" dirty="0"/>
              <a:t>November 7-8, 2017 from 0900 to 1700</a:t>
            </a:r>
          </a:p>
          <a:p>
            <a:pPr lvl="1">
              <a:lnSpc>
                <a:spcPct val="150000"/>
              </a:lnSpc>
              <a:spcBef>
                <a:spcPct val="0"/>
              </a:spcBef>
              <a:spcAft>
                <a:spcPct val="0"/>
              </a:spcAft>
            </a:pPr>
            <a:r>
              <a:rPr lang="en-US" sz="1400" dirty="0"/>
              <a:t>November 9, 2017 from 0900 to 1300</a:t>
            </a:r>
            <a:endParaRPr lang="en-US" sz="1400" dirty="0" smtClean="0"/>
          </a:p>
        </p:txBody>
      </p:sp>
      <p:graphicFrame>
        <p:nvGraphicFramePr>
          <p:cNvPr id="4" name="Table 3"/>
          <p:cNvGraphicFramePr>
            <a:graphicFrameLocks noGrp="1"/>
          </p:cNvGraphicFramePr>
          <p:nvPr>
            <p:extLst>
              <p:ext uri="{D42A27DB-BD31-4B8C-83A1-F6EECF244321}">
                <p14:modId xmlns:p14="http://schemas.microsoft.com/office/powerpoint/2010/main" val="871497870"/>
              </p:ext>
            </p:extLst>
          </p:nvPr>
        </p:nvGraphicFramePr>
        <p:xfrm>
          <a:off x="261257" y="1767089"/>
          <a:ext cx="4682531" cy="3104320"/>
        </p:xfrm>
        <a:graphic>
          <a:graphicData uri="http://schemas.openxmlformats.org/drawingml/2006/table">
            <a:tbl>
              <a:tblPr>
                <a:tableStyleId>{5C22544A-7EE6-4342-B048-85BDC9FD1C3A}</a:tableStyleId>
              </a:tblPr>
              <a:tblGrid>
                <a:gridCol w="401934"/>
                <a:gridCol w="1274047"/>
                <a:gridCol w="1503275"/>
                <a:gridCol w="1503275"/>
              </a:tblGrid>
              <a:tr h="219234">
                <a:tc>
                  <a:txBody>
                    <a:bodyPr/>
                    <a:lstStyle/>
                    <a:p>
                      <a:pPr algn="ctr" fontAlgn="b"/>
                      <a:r>
                        <a:rPr lang="en-US" sz="800" b="1" u="none" strike="noStrike" dirty="0">
                          <a:effectLst/>
                        </a:rPr>
                        <a:t> </a:t>
                      </a:r>
                      <a:endParaRPr lang="en-US" sz="800" b="1"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800" b="1" u="none" strike="noStrike" dirty="0">
                          <a:effectLst/>
                        </a:rPr>
                        <a:t>Architectures/Focus</a:t>
                      </a:r>
                      <a:endParaRPr lang="en-US" sz="800" b="1"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lvl="0" algn="ctr" fontAlgn="b"/>
                      <a:r>
                        <a:rPr lang="en-US" sz="800" b="1" u="none" strike="noStrike" dirty="0">
                          <a:effectLst/>
                        </a:rPr>
                        <a:t>Leads</a:t>
                      </a:r>
                      <a:endParaRPr lang="en-US" sz="800" b="1"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endParaRPr lang="en-US" sz="800" b="1"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34363">
                <a:tc>
                  <a:txBody>
                    <a:bodyPr/>
                    <a:lstStyle/>
                    <a:p>
                      <a:pPr marL="228600" indent="-228600" algn="l" fontAlgn="b">
                        <a:buFont typeface="+mj-lt"/>
                        <a:buAutoNum type="arabicPeriod"/>
                      </a:pPr>
                      <a:endParaRPr lang="en-US" sz="800" b="1" i="0" u="none" strike="noStrike" dirty="0">
                        <a:solidFill>
                          <a:srgbClr val="000000"/>
                        </a:solidFill>
                        <a:effectLst/>
                        <a:latin typeface="Arial" panose="020B0604020202020204" pitchFamily="34" charset="0"/>
                      </a:endParaRPr>
                    </a:p>
                  </a:txBody>
                  <a:tcPr marL="42027"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buClr>
                          <a:schemeClr val="tx1"/>
                        </a:buClr>
                        <a:buSzPts val="1400"/>
                        <a:buFont typeface="Arial" panose="020B0604020202020204" pitchFamily="34" charset="0"/>
                        <a:buNone/>
                      </a:pPr>
                      <a:r>
                        <a:rPr lang="en-US" sz="800" u="none" strike="noStrike" kern="1200" dirty="0" err="1" smtClean="0">
                          <a:solidFill>
                            <a:schemeClr val="dk1"/>
                          </a:solidFill>
                          <a:effectLst/>
                          <a:latin typeface="+mn-lt"/>
                          <a:ea typeface="+mn-ea"/>
                          <a:cs typeface="+mn-cs"/>
                        </a:rPr>
                        <a:t>Inro</a:t>
                      </a:r>
                      <a:r>
                        <a:rPr lang="en-US" sz="800" u="none" strike="noStrike" kern="1200" dirty="0" smtClean="0">
                          <a:solidFill>
                            <a:schemeClr val="dk1"/>
                          </a:solidFill>
                          <a:effectLst/>
                          <a:latin typeface="+mn-lt"/>
                          <a:ea typeface="+mn-ea"/>
                          <a:cs typeface="+mn-cs"/>
                        </a:rPr>
                        <a:t>/planning</a:t>
                      </a:r>
                      <a:endParaRPr lang="en-US" sz="800" u="none" strike="noStrike" kern="1200" dirty="0">
                        <a:solidFill>
                          <a:schemeClr val="dk1"/>
                        </a:solidFill>
                        <a:effectLst/>
                        <a:latin typeface="+mn-lt"/>
                        <a:ea typeface="+mn-ea"/>
                        <a:cs typeface="+mn-cs"/>
                      </a:endParaRPr>
                    </a:p>
                  </a:txBody>
                  <a:tcPr marL="42027"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fontAlgn="b"/>
                      <a:r>
                        <a:rPr lang="en-US" sz="800" u="none" strike="noStrike" dirty="0">
                          <a:effectLst/>
                        </a:rPr>
                        <a:t> </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1" indent="0" algn="ctr" defTabSz="914400" rtl="0" eaLnBrk="1" fontAlgn="b"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Arial" panose="020B0604020202020204" pitchFamily="34" charset="0"/>
                        </a:rPr>
                        <a:t>TUES</a:t>
                      </a: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marL="228600" indent="-228600" algn="l" fontAlgn="b">
                        <a:buFont typeface="+mj-lt"/>
                        <a:buAutoNum type="arabicPeriod"/>
                      </a:pP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rPr>
                        <a:t>ELT-DT &amp; COSPAS </a:t>
                      </a:r>
                      <a:r>
                        <a:rPr lang="en-US" sz="800" u="none" strike="noStrike" dirty="0" smtClean="0">
                          <a:effectLst/>
                        </a:rPr>
                        <a:t>SARSAT, deployable beacons</a:t>
                      </a: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1" algn="l" fontAlgn="b"/>
                      <a:r>
                        <a:rPr lang="en-US" sz="800" u="none" strike="noStrike" dirty="0">
                          <a:effectLst/>
                        </a:rPr>
                        <a:t>Tom </a:t>
                      </a:r>
                      <a:r>
                        <a:rPr lang="en-US" sz="800" u="none" strike="noStrike" dirty="0" smtClean="0">
                          <a:effectLst/>
                        </a:rPr>
                        <a:t>Pack? (Deployable</a:t>
                      </a:r>
                      <a:r>
                        <a:rPr lang="en-US" sz="800" u="none" strike="noStrike" baseline="0" dirty="0" smtClean="0">
                          <a:effectLst/>
                        </a:rPr>
                        <a:t> Beacons – Claude or Ahmet?)</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800" b="0" i="0" u="none" strike="noStrike" dirty="0" smtClean="0">
                          <a:solidFill>
                            <a:srgbClr val="000000"/>
                          </a:solidFill>
                          <a:effectLst/>
                          <a:latin typeface="Arial" panose="020B0604020202020204" pitchFamily="34" charset="0"/>
                        </a:rPr>
                        <a:t>TUES</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marL="228600" indent="-228600" algn="l" fontAlgn="b">
                        <a:buFont typeface="+mj-lt"/>
                        <a:buAutoNum type="arabicPeriod"/>
                      </a:pP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rPr>
                        <a:t>SATCOM (INMARSAT)</a:t>
                      </a: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1" algn="l" fontAlgn="b"/>
                      <a:r>
                        <a:rPr lang="en-US" sz="800" u="none" strike="noStrike" dirty="0" smtClean="0">
                          <a:effectLst/>
                        </a:rPr>
                        <a:t>Hannes Griebel, Chuck Adler?</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Arial" panose="020B0604020202020204" pitchFamily="34" charset="0"/>
                        </a:rPr>
                        <a:t>TUES</a:t>
                      </a: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marL="228600" indent="-228600" algn="l" fontAlgn="b">
                        <a:buFont typeface="+mj-lt"/>
                        <a:buAutoNum type="arabicPeriod"/>
                      </a:pP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rPr>
                        <a:t>SATCOM (Iridium)</a:t>
                      </a: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1" algn="l" fontAlgn="b"/>
                      <a:r>
                        <a:rPr lang="en-US" sz="800" u="none" strike="noStrike" dirty="0" smtClean="0">
                          <a:effectLst/>
                        </a:rPr>
                        <a:t>Vijay Rathnam ?</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Arial" panose="020B0604020202020204" pitchFamily="34" charset="0"/>
                        </a:rPr>
                        <a:t>TUES</a:t>
                      </a: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marL="228600" indent="-228600" algn="l" fontAlgn="b">
                        <a:buFont typeface="+mj-lt"/>
                        <a:buAutoNum type="arabicPeriod"/>
                      </a:pP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b="0" i="0" u="none" strike="noStrike" dirty="0" smtClean="0">
                          <a:solidFill>
                            <a:srgbClr val="000000"/>
                          </a:solidFill>
                          <a:effectLst/>
                          <a:latin typeface="Arial" panose="020B0604020202020204" pitchFamily="34" charset="0"/>
                        </a:rPr>
                        <a:t>Integration work</a:t>
                      </a: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1" algn="l" fontAlgn="b"/>
                      <a:r>
                        <a:rPr lang="en-US" sz="800" b="0" i="0" u="none" strike="noStrike" dirty="0" smtClean="0">
                          <a:solidFill>
                            <a:srgbClr val="000000"/>
                          </a:solidFill>
                          <a:effectLst/>
                          <a:latin typeface="Arial" panose="020B0604020202020204" pitchFamily="34" charset="0"/>
                        </a:rPr>
                        <a:t>all</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Arial" panose="020B0604020202020204" pitchFamily="34" charset="0"/>
                        </a:rPr>
                        <a:t>TUES</a:t>
                      </a: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marL="228600" indent="-228600" algn="l" fontAlgn="b">
                        <a:buFont typeface="+mj-lt"/>
                        <a:buAutoNum type="arabicPeriod"/>
                      </a:pP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rPr>
                        <a:t>Space-Based ADS-B</a:t>
                      </a: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1" algn="l" fontAlgn="b"/>
                      <a:r>
                        <a:rPr lang="en-US" sz="800" u="none" strike="noStrike" dirty="0">
                          <a:effectLst/>
                        </a:rPr>
                        <a:t>Jessie Turner, </a:t>
                      </a:r>
                      <a:r>
                        <a:rPr lang="en-US" sz="800" u="none" strike="noStrike" dirty="0" smtClean="0">
                          <a:effectLst/>
                        </a:rPr>
                        <a:t>(Virtual?)</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800" b="0" i="0" u="none" strike="noStrike" dirty="0" smtClean="0">
                          <a:solidFill>
                            <a:srgbClr val="000000"/>
                          </a:solidFill>
                          <a:effectLst/>
                          <a:latin typeface="Arial" panose="020B0604020202020204" pitchFamily="34" charset="0"/>
                        </a:rPr>
                        <a:t>WED</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marL="228600" indent="-228600" algn="l" fontAlgn="b">
                        <a:buFont typeface="+mj-lt"/>
                        <a:buAutoNum type="arabicPeriod"/>
                      </a:pP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rPr>
                        <a:t>Dissimilar-complimentary/minimal change approaches</a:t>
                      </a:r>
                      <a:endParaRPr lang="en-US" sz="8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1" algn="l" fontAlgn="b"/>
                      <a:r>
                        <a:rPr lang="en-US" sz="800" u="none" strike="noStrike" dirty="0" smtClean="0">
                          <a:effectLst/>
                        </a:rPr>
                        <a:t>Hannes Griebel, Chuck Adler?, </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800" b="0" i="0" u="none" strike="noStrike" dirty="0" smtClean="0">
                          <a:solidFill>
                            <a:srgbClr val="000000"/>
                          </a:solidFill>
                          <a:effectLst/>
                          <a:latin typeface="Arial" panose="020B0604020202020204" pitchFamily="34" charset="0"/>
                        </a:rPr>
                        <a:t>WED</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marL="228600" indent="-228600" algn="l" fontAlgn="b">
                        <a:buFont typeface="+mj-lt"/>
                        <a:buAutoNum type="arabicPeriod"/>
                      </a:pP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b="0" i="0" u="none" strike="noStrike" dirty="0" smtClean="0">
                          <a:solidFill>
                            <a:srgbClr val="000000"/>
                          </a:solidFill>
                          <a:effectLst/>
                          <a:latin typeface="Arial" panose="020B0604020202020204" pitchFamily="34" charset="0"/>
                        </a:rPr>
                        <a:t>Integration work</a:t>
                      </a: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1" algn="l" fontAlgn="b"/>
                      <a:r>
                        <a:rPr lang="en-US" sz="800" b="0" i="0" u="none" strike="noStrike" dirty="0" smtClean="0">
                          <a:solidFill>
                            <a:srgbClr val="000000"/>
                          </a:solidFill>
                          <a:effectLst/>
                          <a:latin typeface="Arial" panose="020B0604020202020204" pitchFamily="34" charset="0"/>
                        </a:rPr>
                        <a:t>all</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800" b="0" i="0" u="none" strike="noStrike" dirty="0" smtClean="0">
                          <a:solidFill>
                            <a:srgbClr val="000000"/>
                          </a:solidFill>
                          <a:effectLst/>
                          <a:latin typeface="Arial" panose="020B0604020202020204" pitchFamily="34" charset="0"/>
                        </a:rPr>
                        <a:t>WED</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marL="228600" indent="-228600" algn="l" fontAlgn="b">
                        <a:buFont typeface="+mj-lt"/>
                        <a:buAutoNum type="arabicPeriod"/>
                      </a:pP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rPr>
                        <a:t>Detection/trigger architecture</a:t>
                      </a: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1" algn="l" fontAlgn="b"/>
                      <a:r>
                        <a:rPr lang="pt-BR" sz="800" u="none" strike="noStrike" dirty="0" smtClean="0">
                          <a:effectLst/>
                        </a:rPr>
                        <a:t>Luis? Chuck? Virtual?</a:t>
                      </a:r>
                      <a:endParaRPr lang="pt-BR"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pt-BR" sz="800" b="0" i="0" u="none" strike="noStrike" dirty="0" smtClean="0">
                          <a:solidFill>
                            <a:srgbClr val="000000"/>
                          </a:solidFill>
                          <a:effectLst/>
                          <a:latin typeface="Arial" panose="020B0604020202020204" pitchFamily="34" charset="0"/>
                        </a:rPr>
                        <a:t>WED/THURS</a:t>
                      </a:r>
                      <a:endParaRPr lang="pt-BR"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marL="228600" indent="-228600" algn="l" fontAlgn="b">
                        <a:buFont typeface="+mj-lt"/>
                        <a:buAutoNum type="arabicPeriod"/>
                      </a:pP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rPr>
                        <a:t>Airplane Integration (mechanical/structural, electrical, data)</a:t>
                      </a: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0" lvl="1" indent="0" algn="l" defTabSz="914400" rtl="0" eaLnBrk="1" fontAlgn="b" latinLnBrk="0" hangingPunct="1">
                        <a:lnSpc>
                          <a:spcPct val="100000"/>
                        </a:lnSpc>
                        <a:spcBef>
                          <a:spcPts val="0"/>
                        </a:spcBef>
                        <a:spcAft>
                          <a:spcPts val="0"/>
                        </a:spcAft>
                        <a:buClrTx/>
                        <a:buSzTx/>
                        <a:buFontTx/>
                        <a:buNone/>
                        <a:tabLst/>
                        <a:defRPr/>
                      </a:pPr>
                      <a:r>
                        <a:rPr lang="pt-BR" sz="800" u="none" strike="noStrike" dirty="0" smtClean="0">
                          <a:effectLst/>
                        </a:rPr>
                        <a:t>Todd Gracom?</a:t>
                      </a:r>
                      <a:endParaRPr lang="en-US" sz="800" b="0" i="0" u="none" strike="noStrike" dirty="0" smtClean="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Arial" panose="020B0604020202020204" pitchFamily="34" charset="0"/>
                        </a:rPr>
                        <a:t>THURS</a:t>
                      </a: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marL="228600" indent="-228600" algn="l" fontAlgn="b">
                        <a:buFont typeface="+mj-lt"/>
                        <a:buAutoNum type="arabicPeriod"/>
                      </a:pP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b="0" i="0" u="none" strike="noStrike" dirty="0" smtClean="0">
                          <a:solidFill>
                            <a:srgbClr val="000000"/>
                          </a:solidFill>
                          <a:effectLst/>
                          <a:latin typeface="Arial" panose="020B0604020202020204" pitchFamily="34" charset="0"/>
                        </a:rPr>
                        <a:t>Integration work/Close-Out</a:t>
                      </a:r>
                      <a:endParaRPr lang="en-US" sz="8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1" algn="l" fontAlgn="b"/>
                      <a:r>
                        <a:rPr lang="en-US" sz="800" b="0" i="0" u="none" strike="noStrike" dirty="0" smtClean="0">
                          <a:solidFill>
                            <a:srgbClr val="000000"/>
                          </a:solidFill>
                          <a:effectLst/>
                          <a:latin typeface="Arial" panose="020B0604020202020204" pitchFamily="34" charset="0"/>
                        </a:rPr>
                        <a:t>all</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800" b="0" i="0" u="none" strike="noStrike" dirty="0" smtClean="0">
                          <a:solidFill>
                            <a:srgbClr val="000000"/>
                          </a:solidFill>
                          <a:effectLst/>
                          <a:latin typeface="Arial" panose="020B0604020202020204" pitchFamily="34" charset="0"/>
                        </a:rPr>
                        <a:t>THURS</a:t>
                      </a:r>
                      <a:endParaRPr lang="en-US" sz="8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 Placeholder 10"/>
          <p:cNvSpPr txBox="1">
            <a:spLocks/>
          </p:cNvSpPr>
          <p:nvPr/>
        </p:nvSpPr>
        <p:spPr bwMode="auto">
          <a:xfrm>
            <a:off x="4806238" y="1503363"/>
            <a:ext cx="4524217" cy="3811642"/>
          </a:xfrm>
          <a:prstGeom prst="rect">
            <a:avLst/>
          </a:prstGeom>
          <a:ln w="9525">
            <a:noFill/>
            <a:miter lim="800000"/>
            <a:headEnd/>
            <a:tailEnd/>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668" tIns="0" rIns="0" bIns="0" numCol="1" spcCol="1270" anchor="t" anchorCtr="0" compatLnSpc="1">
            <a:prstTxWarp prst="textNoShape">
              <a:avLst/>
            </a:prstTxWarp>
            <a:noAutofit/>
          </a:bodyPr>
          <a:lstStyle>
            <a:lvl1pPr marL="0" indent="0" algn="l" defTabSz="820738" rtl="0" eaLnBrk="1" fontAlgn="base" hangingPunct="1">
              <a:lnSpc>
                <a:spcPct val="90000"/>
              </a:lnSpc>
              <a:spcBef>
                <a:spcPts val="0"/>
              </a:spcBef>
              <a:spcAft>
                <a:spcPts val="600"/>
              </a:spcAft>
              <a:buClr>
                <a:schemeClr val="tx1"/>
              </a:buClr>
              <a:buFont typeface="Wingdings" panose="05000000000000000000" pitchFamily="2" charset="2"/>
              <a:buNone/>
              <a:defRPr sz="2400" b="1">
                <a:solidFill>
                  <a:schemeClr val="bg1">
                    <a:lumMod val="65000"/>
                  </a:schemeClr>
                </a:solidFill>
                <a:latin typeface="+mn-lt"/>
                <a:ea typeface="+mn-ea"/>
                <a:cs typeface="+mn-cs"/>
              </a:defRPr>
            </a:lvl1pPr>
            <a:lvl2pPr marL="171450"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600">
                <a:solidFill>
                  <a:schemeClr val="tx1">
                    <a:hueOff val="0"/>
                    <a:satOff val="0"/>
                    <a:lumOff val="0"/>
                    <a:alphaOff val="0"/>
                  </a:schemeClr>
                </a:solidFill>
                <a:latin typeface="+mn-lt"/>
                <a:ea typeface="+mn-ea"/>
                <a:cs typeface="+mn-cs"/>
              </a:defRPr>
            </a:lvl2pPr>
            <a:lvl3pPr marL="441325"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400">
                <a:solidFill>
                  <a:schemeClr val="tx1">
                    <a:hueOff val="0"/>
                    <a:satOff val="0"/>
                    <a:lumOff val="0"/>
                    <a:alphaOff val="0"/>
                  </a:schemeClr>
                </a:solidFill>
                <a:latin typeface="+mn-lt"/>
                <a:ea typeface="+mn-ea"/>
                <a:cs typeface="+mn-cs"/>
              </a:defRPr>
            </a:lvl3pPr>
            <a:lvl4pPr marL="628650" indent="0" algn="l" defTabSz="820738" rtl="0" eaLnBrk="1" fontAlgn="base" hangingPunct="1">
              <a:lnSpc>
                <a:spcPct val="90000"/>
              </a:lnSpc>
              <a:spcBef>
                <a:spcPts val="0"/>
              </a:spcBef>
              <a:spcAft>
                <a:spcPts val="600"/>
              </a:spcAft>
              <a:buClr>
                <a:schemeClr val="tx1"/>
              </a:buClr>
              <a:buFont typeface="Courier New" panose="02070309020205020404" pitchFamily="49" charset="0"/>
              <a:buNone/>
              <a:defRPr sz="1200">
                <a:solidFill>
                  <a:schemeClr val="tx1">
                    <a:hueOff val="0"/>
                    <a:satOff val="0"/>
                    <a:lumOff val="0"/>
                    <a:alphaOff val="0"/>
                  </a:schemeClr>
                </a:solidFill>
                <a:latin typeface="+mn-lt"/>
                <a:ea typeface="+mn-ea"/>
                <a:cs typeface="+mn-cs"/>
              </a:defRPr>
            </a:lvl4pPr>
            <a:lvl5pPr marL="793750"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200">
                <a:solidFill>
                  <a:schemeClr val="tx1">
                    <a:hueOff val="0"/>
                    <a:satOff val="0"/>
                    <a:lumOff val="0"/>
                    <a:alphaOff val="0"/>
                  </a:schemeClr>
                </a:solidFill>
                <a:latin typeface="+mn-lt"/>
                <a:ea typeface="+mn-ea"/>
                <a:cs typeface="+mn-cs"/>
              </a:defRPr>
            </a:lvl5pPr>
            <a:lvl6pPr marL="14144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6pPr>
            <a:lvl7pPr marL="18716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7pPr>
            <a:lvl8pPr marL="23288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8pPr>
            <a:lvl9pPr marL="27860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9pPr>
          </a:lstStyle>
          <a:p>
            <a:pPr marL="514350" lvl="1" indent="-342900">
              <a:lnSpc>
                <a:spcPct val="150000"/>
              </a:lnSpc>
              <a:spcBef>
                <a:spcPct val="0"/>
              </a:spcBef>
              <a:spcAft>
                <a:spcPct val="0"/>
              </a:spcAft>
              <a:buFont typeface="+mj-lt"/>
              <a:buAutoNum type="arabicPeriod"/>
            </a:pPr>
            <a:r>
              <a:rPr lang="en-US" sz="1000" kern="0" dirty="0" smtClean="0"/>
              <a:t>ADLER, Charles		BOEING</a:t>
            </a:r>
          </a:p>
          <a:p>
            <a:pPr marL="514350" lvl="1" indent="-342900">
              <a:lnSpc>
                <a:spcPct val="150000"/>
              </a:lnSpc>
              <a:spcBef>
                <a:spcPct val="0"/>
              </a:spcBef>
              <a:spcAft>
                <a:spcPct val="0"/>
              </a:spcAft>
              <a:buFont typeface="+mj-lt"/>
              <a:buAutoNum type="arabicPeriod"/>
            </a:pPr>
            <a:r>
              <a:rPr lang="en-US" sz="1000" kern="0" dirty="0" smtClean="0"/>
              <a:t>ALVEZ, Luis		EMBRAER AIRCRAFT CORP</a:t>
            </a:r>
          </a:p>
          <a:p>
            <a:pPr marL="514350" lvl="1" indent="-342900">
              <a:lnSpc>
                <a:spcPct val="150000"/>
              </a:lnSpc>
              <a:spcBef>
                <a:spcPct val="0"/>
              </a:spcBef>
              <a:spcAft>
                <a:spcPct val="0"/>
              </a:spcAft>
              <a:buFont typeface="+mj-lt"/>
              <a:buAutoNum type="arabicPeriod"/>
            </a:pPr>
            <a:r>
              <a:rPr lang="en-US" sz="1000" kern="0" dirty="0" smtClean="0"/>
              <a:t>GRACOM, Todd		BOEING</a:t>
            </a:r>
          </a:p>
          <a:p>
            <a:pPr marL="514350" lvl="1" indent="-342900">
              <a:lnSpc>
                <a:spcPct val="150000"/>
              </a:lnSpc>
              <a:spcBef>
                <a:spcPct val="0"/>
              </a:spcBef>
              <a:spcAft>
                <a:spcPct val="0"/>
              </a:spcAft>
              <a:buFont typeface="+mj-lt"/>
              <a:buAutoNum type="arabicPeriod"/>
            </a:pPr>
            <a:r>
              <a:rPr lang="en-US" sz="1000" kern="0" dirty="0" smtClean="0"/>
              <a:t>GRAU, Peter		SAE ITC, ARINC IA</a:t>
            </a:r>
          </a:p>
          <a:p>
            <a:pPr marL="514350" lvl="1" indent="-342900">
              <a:lnSpc>
                <a:spcPct val="150000"/>
              </a:lnSpc>
              <a:spcBef>
                <a:spcPct val="0"/>
              </a:spcBef>
              <a:spcAft>
                <a:spcPct val="0"/>
              </a:spcAft>
              <a:buFont typeface="+mj-lt"/>
              <a:buAutoNum type="arabicPeriod"/>
            </a:pPr>
            <a:r>
              <a:rPr lang="en-US" sz="1000" kern="0" dirty="0" smtClean="0"/>
              <a:t>GRIEBEL, Hannes 		INMARSAT</a:t>
            </a:r>
          </a:p>
          <a:p>
            <a:pPr marL="514350" lvl="1" indent="-342900">
              <a:lnSpc>
                <a:spcPct val="150000"/>
              </a:lnSpc>
              <a:spcBef>
                <a:spcPct val="0"/>
              </a:spcBef>
              <a:spcAft>
                <a:spcPct val="0"/>
              </a:spcAft>
              <a:buFont typeface="+mj-lt"/>
              <a:buAutoNum type="arabicPeriod"/>
            </a:pPr>
            <a:r>
              <a:rPr lang="en-US" sz="1000" kern="0" dirty="0" smtClean="0"/>
              <a:t>HAYOSH, Timothy 		AMERICAN AIRLINES</a:t>
            </a:r>
          </a:p>
          <a:p>
            <a:pPr marL="514350" lvl="1" indent="-342900">
              <a:lnSpc>
                <a:spcPct val="150000"/>
              </a:lnSpc>
              <a:spcBef>
                <a:spcPct val="0"/>
              </a:spcBef>
              <a:spcAft>
                <a:spcPct val="0"/>
              </a:spcAft>
              <a:buFont typeface="+mj-lt"/>
              <a:buAutoNum type="arabicPeriod"/>
            </a:pPr>
            <a:r>
              <a:rPr lang="en-US" sz="1000" kern="0" dirty="0" smtClean="0"/>
              <a:t>MENARD, Frederic 		OROLIA</a:t>
            </a:r>
          </a:p>
          <a:p>
            <a:pPr marL="514350" lvl="1" indent="-342900">
              <a:lnSpc>
                <a:spcPct val="150000"/>
              </a:lnSpc>
              <a:spcBef>
                <a:spcPct val="0"/>
              </a:spcBef>
              <a:spcAft>
                <a:spcPct val="0"/>
              </a:spcAft>
              <a:buFont typeface="+mj-lt"/>
              <a:buAutoNum type="arabicPeriod"/>
            </a:pPr>
            <a:r>
              <a:rPr lang="en-US" sz="1000" kern="0" dirty="0" smtClean="0"/>
              <a:t>OERTER, Christian 	LUFTHANSA</a:t>
            </a:r>
          </a:p>
          <a:p>
            <a:pPr marL="514350" lvl="1" indent="-342900">
              <a:lnSpc>
                <a:spcPct val="150000"/>
              </a:lnSpc>
              <a:spcBef>
                <a:spcPct val="0"/>
              </a:spcBef>
              <a:spcAft>
                <a:spcPct val="0"/>
              </a:spcAft>
              <a:buFont typeface="+mj-lt"/>
              <a:buAutoNum type="arabicPeriod"/>
            </a:pPr>
            <a:r>
              <a:rPr lang="en-US" sz="1000" kern="0" dirty="0" smtClean="0"/>
              <a:t>PACK, Thomas		ACR ARTEX</a:t>
            </a:r>
          </a:p>
          <a:p>
            <a:pPr marL="514350" lvl="1" indent="-342900">
              <a:lnSpc>
                <a:spcPct val="150000"/>
              </a:lnSpc>
              <a:spcBef>
                <a:spcPct val="0"/>
              </a:spcBef>
              <a:spcAft>
                <a:spcPct val="0"/>
              </a:spcAft>
              <a:buFont typeface="+mj-lt"/>
              <a:buAutoNum type="arabicPeriod"/>
            </a:pPr>
            <a:r>
              <a:rPr lang="en-US" sz="1000" kern="0" dirty="0" smtClean="0"/>
              <a:t>PICHAVANT, Claude	AIRBUS</a:t>
            </a:r>
          </a:p>
          <a:p>
            <a:pPr marL="514350" lvl="1" indent="-342900">
              <a:lnSpc>
                <a:spcPct val="150000"/>
              </a:lnSpc>
              <a:spcBef>
                <a:spcPct val="0"/>
              </a:spcBef>
              <a:spcAft>
                <a:spcPct val="0"/>
              </a:spcAft>
              <a:buFont typeface="+mj-lt"/>
              <a:buAutoNum type="arabicPeriod"/>
            </a:pPr>
            <a:r>
              <a:rPr lang="en-US" sz="1000" kern="0" dirty="0" smtClean="0"/>
              <a:t>RAINFORD, Paul		SITAONAIR</a:t>
            </a:r>
          </a:p>
          <a:p>
            <a:pPr marL="514350" lvl="1" indent="-342900">
              <a:lnSpc>
                <a:spcPct val="150000"/>
              </a:lnSpc>
              <a:spcBef>
                <a:spcPct val="0"/>
              </a:spcBef>
              <a:spcAft>
                <a:spcPct val="0"/>
              </a:spcAft>
              <a:buFont typeface="+mj-lt"/>
              <a:buAutoNum type="arabicPeriod"/>
            </a:pPr>
            <a:r>
              <a:rPr lang="en-US" sz="1000" kern="0" dirty="0" smtClean="0"/>
              <a:t>RATHNAM, Vijay 		PANASONIC</a:t>
            </a:r>
          </a:p>
          <a:p>
            <a:pPr marL="514350" lvl="1" indent="-342900">
              <a:lnSpc>
                <a:spcPct val="150000"/>
              </a:lnSpc>
              <a:spcBef>
                <a:spcPct val="0"/>
              </a:spcBef>
              <a:spcAft>
                <a:spcPct val="0"/>
              </a:spcAft>
              <a:buFont typeface="+mj-lt"/>
              <a:buAutoNum type="arabicPeriod"/>
            </a:pPr>
            <a:r>
              <a:rPr lang="en-US" sz="1000" kern="0" dirty="0" smtClean="0"/>
              <a:t>SENOL, Ahmet 		AIRBUS</a:t>
            </a:r>
          </a:p>
          <a:p>
            <a:pPr marL="514350" lvl="1" indent="-342900">
              <a:lnSpc>
                <a:spcPct val="150000"/>
              </a:lnSpc>
              <a:spcBef>
                <a:spcPct val="0"/>
              </a:spcBef>
              <a:spcAft>
                <a:spcPct val="0"/>
              </a:spcAft>
              <a:buFont typeface="+mj-lt"/>
              <a:buAutoNum type="arabicPeriod"/>
            </a:pPr>
            <a:r>
              <a:rPr lang="en-US" sz="1000" kern="0" dirty="0" smtClean="0"/>
              <a:t>SMITH, Greg		NTSB</a:t>
            </a:r>
          </a:p>
          <a:p>
            <a:pPr marL="514350" lvl="1" indent="-342900">
              <a:lnSpc>
                <a:spcPct val="150000"/>
              </a:lnSpc>
              <a:spcBef>
                <a:spcPct val="0"/>
              </a:spcBef>
              <a:spcAft>
                <a:spcPct val="0"/>
              </a:spcAft>
              <a:buFont typeface="+mj-lt"/>
              <a:buAutoNum type="arabicPeriod"/>
            </a:pPr>
            <a:r>
              <a:rPr lang="en-US" sz="1000" kern="0" dirty="0" smtClean="0"/>
              <a:t>STEPIN, Ruben		SKYTRAC SYSTEMS LTD</a:t>
            </a:r>
          </a:p>
          <a:p>
            <a:pPr marL="514350" lvl="1" indent="-342900">
              <a:lnSpc>
                <a:spcPct val="150000"/>
              </a:lnSpc>
              <a:spcBef>
                <a:spcPct val="0"/>
              </a:spcBef>
              <a:spcAft>
                <a:spcPct val="0"/>
              </a:spcAft>
              <a:buFont typeface="+mj-lt"/>
              <a:buAutoNum type="arabicPeriod"/>
            </a:pPr>
            <a:r>
              <a:rPr lang="en-US" sz="1000" kern="0" dirty="0" smtClean="0"/>
              <a:t>THOMPSON, Brad		ROCKWELL COLLINS</a:t>
            </a:r>
          </a:p>
        </p:txBody>
      </p:sp>
      <p:sp>
        <p:nvSpPr>
          <p:cNvPr id="7" name="Text Placeholder 10"/>
          <p:cNvSpPr txBox="1">
            <a:spLocks/>
          </p:cNvSpPr>
          <p:nvPr/>
        </p:nvSpPr>
        <p:spPr bwMode="auto">
          <a:xfrm>
            <a:off x="316139" y="5701748"/>
            <a:ext cx="8597273" cy="835635"/>
          </a:xfrm>
          <a:prstGeom prst="rect">
            <a:avLst/>
          </a:prstGeom>
          <a:ln w="9525">
            <a:noFill/>
            <a:miter lim="800000"/>
            <a:headEnd/>
            <a:tailEnd/>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668" tIns="0" rIns="0" bIns="0" numCol="1" spcCol="1270" anchor="t" anchorCtr="0" compatLnSpc="1">
            <a:prstTxWarp prst="textNoShape">
              <a:avLst/>
            </a:prstTxWarp>
            <a:noAutofit/>
          </a:bodyPr>
          <a:lstStyle>
            <a:lvl1pPr marL="0" indent="0" algn="l" defTabSz="820738" rtl="0" eaLnBrk="1" fontAlgn="base" hangingPunct="1">
              <a:lnSpc>
                <a:spcPct val="90000"/>
              </a:lnSpc>
              <a:spcBef>
                <a:spcPts val="0"/>
              </a:spcBef>
              <a:spcAft>
                <a:spcPts val="600"/>
              </a:spcAft>
              <a:buClr>
                <a:schemeClr val="tx1"/>
              </a:buClr>
              <a:buFont typeface="Wingdings" panose="05000000000000000000" pitchFamily="2" charset="2"/>
              <a:buNone/>
              <a:defRPr sz="2400" b="1">
                <a:solidFill>
                  <a:schemeClr val="bg1">
                    <a:lumMod val="65000"/>
                  </a:schemeClr>
                </a:solidFill>
                <a:latin typeface="+mn-lt"/>
                <a:ea typeface="+mn-ea"/>
                <a:cs typeface="+mn-cs"/>
              </a:defRPr>
            </a:lvl1pPr>
            <a:lvl2pPr marL="171450"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600">
                <a:solidFill>
                  <a:schemeClr val="tx1">
                    <a:hueOff val="0"/>
                    <a:satOff val="0"/>
                    <a:lumOff val="0"/>
                    <a:alphaOff val="0"/>
                  </a:schemeClr>
                </a:solidFill>
                <a:latin typeface="+mn-lt"/>
                <a:ea typeface="+mn-ea"/>
                <a:cs typeface="+mn-cs"/>
              </a:defRPr>
            </a:lvl2pPr>
            <a:lvl3pPr marL="441325"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400">
                <a:solidFill>
                  <a:schemeClr val="tx1">
                    <a:hueOff val="0"/>
                    <a:satOff val="0"/>
                    <a:lumOff val="0"/>
                    <a:alphaOff val="0"/>
                  </a:schemeClr>
                </a:solidFill>
                <a:latin typeface="+mn-lt"/>
                <a:ea typeface="+mn-ea"/>
                <a:cs typeface="+mn-cs"/>
              </a:defRPr>
            </a:lvl3pPr>
            <a:lvl4pPr marL="628650" indent="0" algn="l" defTabSz="820738" rtl="0" eaLnBrk="1" fontAlgn="base" hangingPunct="1">
              <a:lnSpc>
                <a:spcPct val="90000"/>
              </a:lnSpc>
              <a:spcBef>
                <a:spcPts val="0"/>
              </a:spcBef>
              <a:spcAft>
                <a:spcPts val="600"/>
              </a:spcAft>
              <a:buClr>
                <a:schemeClr val="tx1"/>
              </a:buClr>
              <a:buFont typeface="Courier New" panose="02070309020205020404" pitchFamily="49" charset="0"/>
              <a:buNone/>
              <a:defRPr sz="1200">
                <a:solidFill>
                  <a:schemeClr val="tx1">
                    <a:hueOff val="0"/>
                    <a:satOff val="0"/>
                    <a:lumOff val="0"/>
                    <a:alphaOff val="0"/>
                  </a:schemeClr>
                </a:solidFill>
                <a:latin typeface="+mn-lt"/>
                <a:ea typeface="+mn-ea"/>
                <a:cs typeface="+mn-cs"/>
              </a:defRPr>
            </a:lvl4pPr>
            <a:lvl5pPr marL="793750"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200">
                <a:solidFill>
                  <a:schemeClr val="tx1">
                    <a:hueOff val="0"/>
                    <a:satOff val="0"/>
                    <a:lumOff val="0"/>
                    <a:alphaOff val="0"/>
                  </a:schemeClr>
                </a:solidFill>
                <a:latin typeface="+mn-lt"/>
                <a:ea typeface="+mn-ea"/>
                <a:cs typeface="+mn-cs"/>
              </a:defRPr>
            </a:lvl5pPr>
            <a:lvl6pPr marL="14144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6pPr>
            <a:lvl7pPr marL="18716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7pPr>
            <a:lvl8pPr marL="23288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8pPr>
            <a:lvl9pPr marL="27860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9pPr>
          </a:lstStyle>
          <a:p>
            <a:pPr lvl="1">
              <a:lnSpc>
                <a:spcPct val="150000"/>
              </a:lnSpc>
              <a:spcBef>
                <a:spcPct val="0"/>
              </a:spcBef>
              <a:spcAft>
                <a:spcPct val="0"/>
              </a:spcAft>
            </a:pPr>
            <a:r>
              <a:rPr lang="en-US" sz="1400" kern="0" dirty="0" smtClean="0"/>
              <a:t>Web-EX – TBD – if connectivity is available we will have a standing web-ex for remote attendees</a:t>
            </a:r>
          </a:p>
          <a:p>
            <a:pPr lvl="1">
              <a:lnSpc>
                <a:spcPct val="150000"/>
              </a:lnSpc>
              <a:spcBef>
                <a:spcPct val="0"/>
              </a:spcBef>
              <a:spcAft>
                <a:spcPct val="0"/>
              </a:spcAft>
            </a:pPr>
            <a:r>
              <a:rPr lang="en-US" sz="1400" kern="0" dirty="0" smtClean="0"/>
              <a:t>New </a:t>
            </a:r>
            <a:r>
              <a:rPr lang="en-US" sz="1400" kern="0" dirty="0" smtClean="0"/>
              <a:t>section: </a:t>
            </a:r>
            <a:r>
              <a:rPr lang="en-US" sz="1400" kern="0" dirty="0" err="1" smtClean="0"/>
              <a:t>airframer</a:t>
            </a:r>
            <a:r>
              <a:rPr lang="en-US" sz="1400" kern="0" dirty="0" smtClean="0"/>
              <a:t> perspective on architecture</a:t>
            </a:r>
            <a:r>
              <a:rPr lang="en-US" sz="1400" kern="0" dirty="0" smtClean="0"/>
              <a:t>? – others?</a:t>
            </a:r>
            <a:endParaRPr lang="en-US" sz="1400" kern="0" dirty="0" smtClean="0"/>
          </a:p>
          <a:p>
            <a:pPr lvl="1">
              <a:lnSpc>
                <a:spcPct val="150000"/>
              </a:lnSpc>
              <a:spcBef>
                <a:spcPct val="0"/>
              </a:spcBef>
              <a:spcAft>
                <a:spcPct val="0"/>
              </a:spcAft>
            </a:pPr>
            <a:r>
              <a:rPr lang="en-US" sz="1400" kern="0" dirty="0" smtClean="0"/>
              <a:t>Any Industry perspective presentations?</a:t>
            </a:r>
          </a:p>
        </p:txBody>
      </p:sp>
      <p:sp>
        <p:nvSpPr>
          <p:cNvPr id="8" name="Text Placeholder 10"/>
          <p:cNvSpPr txBox="1">
            <a:spLocks/>
          </p:cNvSpPr>
          <p:nvPr/>
        </p:nvSpPr>
        <p:spPr bwMode="auto">
          <a:xfrm>
            <a:off x="6007048" y="1107403"/>
            <a:ext cx="1691856" cy="418157"/>
          </a:xfrm>
          <a:prstGeom prst="rect">
            <a:avLst/>
          </a:prstGeom>
          <a:ln w="9525">
            <a:noFill/>
            <a:miter lim="800000"/>
            <a:headEnd/>
            <a:tailEnd/>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668" tIns="0" rIns="0" bIns="0" numCol="1" spcCol="1270" anchor="t" anchorCtr="0" compatLnSpc="1">
            <a:prstTxWarp prst="textNoShape">
              <a:avLst/>
            </a:prstTxWarp>
            <a:noAutofit/>
          </a:bodyPr>
          <a:lstStyle>
            <a:lvl1pPr marL="0" indent="0" algn="l" defTabSz="820738" rtl="0" eaLnBrk="1" fontAlgn="base" hangingPunct="1">
              <a:lnSpc>
                <a:spcPct val="90000"/>
              </a:lnSpc>
              <a:spcBef>
                <a:spcPts val="0"/>
              </a:spcBef>
              <a:spcAft>
                <a:spcPts val="600"/>
              </a:spcAft>
              <a:buClr>
                <a:schemeClr val="tx1"/>
              </a:buClr>
              <a:buFont typeface="Wingdings" panose="05000000000000000000" pitchFamily="2" charset="2"/>
              <a:buNone/>
              <a:defRPr sz="2400" b="1">
                <a:solidFill>
                  <a:schemeClr val="bg1">
                    <a:lumMod val="65000"/>
                  </a:schemeClr>
                </a:solidFill>
                <a:latin typeface="+mn-lt"/>
                <a:ea typeface="+mn-ea"/>
                <a:cs typeface="+mn-cs"/>
              </a:defRPr>
            </a:lvl1pPr>
            <a:lvl2pPr marL="171450"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600">
                <a:solidFill>
                  <a:schemeClr val="tx1">
                    <a:hueOff val="0"/>
                    <a:satOff val="0"/>
                    <a:lumOff val="0"/>
                    <a:alphaOff val="0"/>
                  </a:schemeClr>
                </a:solidFill>
                <a:latin typeface="+mn-lt"/>
                <a:ea typeface="+mn-ea"/>
                <a:cs typeface="+mn-cs"/>
              </a:defRPr>
            </a:lvl2pPr>
            <a:lvl3pPr marL="441325"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400">
                <a:solidFill>
                  <a:schemeClr val="tx1">
                    <a:hueOff val="0"/>
                    <a:satOff val="0"/>
                    <a:lumOff val="0"/>
                    <a:alphaOff val="0"/>
                  </a:schemeClr>
                </a:solidFill>
                <a:latin typeface="+mn-lt"/>
                <a:ea typeface="+mn-ea"/>
                <a:cs typeface="+mn-cs"/>
              </a:defRPr>
            </a:lvl3pPr>
            <a:lvl4pPr marL="628650" indent="0" algn="l" defTabSz="820738" rtl="0" eaLnBrk="1" fontAlgn="base" hangingPunct="1">
              <a:lnSpc>
                <a:spcPct val="90000"/>
              </a:lnSpc>
              <a:spcBef>
                <a:spcPts val="0"/>
              </a:spcBef>
              <a:spcAft>
                <a:spcPts val="600"/>
              </a:spcAft>
              <a:buClr>
                <a:schemeClr val="tx1"/>
              </a:buClr>
              <a:buFont typeface="Courier New" panose="02070309020205020404" pitchFamily="49" charset="0"/>
              <a:buNone/>
              <a:defRPr sz="1200">
                <a:solidFill>
                  <a:schemeClr val="tx1">
                    <a:hueOff val="0"/>
                    <a:satOff val="0"/>
                    <a:lumOff val="0"/>
                    <a:alphaOff val="0"/>
                  </a:schemeClr>
                </a:solidFill>
                <a:latin typeface="+mn-lt"/>
                <a:ea typeface="+mn-ea"/>
                <a:cs typeface="+mn-cs"/>
              </a:defRPr>
            </a:lvl4pPr>
            <a:lvl5pPr marL="793750" indent="0" algn="l" defTabSz="820738" rtl="0" eaLnBrk="1" fontAlgn="base" hangingPunct="1">
              <a:lnSpc>
                <a:spcPct val="90000"/>
              </a:lnSpc>
              <a:spcBef>
                <a:spcPts val="0"/>
              </a:spcBef>
              <a:spcAft>
                <a:spcPts val="600"/>
              </a:spcAft>
              <a:buClr>
                <a:schemeClr val="tx1"/>
              </a:buClr>
              <a:buFont typeface="Arial" panose="020B0604020202020204" pitchFamily="34" charset="0"/>
              <a:buNone/>
              <a:defRPr sz="1200">
                <a:solidFill>
                  <a:schemeClr val="tx1">
                    <a:hueOff val="0"/>
                    <a:satOff val="0"/>
                    <a:lumOff val="0"/>
                    <a:alphaOff val="0"/>
                  </a:schemeClr>
                </a:solidFill>
                <a:latin typeface="+mn-lt"/>
                <a:ea typeface="+mn-ea"/>
                <a:cs typeface="+mn-cs"/>
              </a:defRPr>
            </a:lvl5pPr>
            <a:lvl6pPr marL="14144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6pPr>
            <a:lvl7pPr marL="18716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7pPr>
            <a:lvl8pPr marL="23288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8pPr>
            <a:lvl9pPr marL="27860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hueOff val="0"/>
                    <a:satOff val="0"/>
                    <a:lumOff val="0"/>
                    <a:alphaOff val="0"/>
                  </a:schemeClr>
                </a:solidFill>
                <a:latin typeface="+mn-lt"/>
                <a:ea typeface="+mn-ea"/>
                <a:cs typeface="+mn-cs"/>
              </a:defRPr>
            </a:lvl9pPr>
          </a:lstStyle>
          <a:p>
            <a:pPr lvl="1">
              <a:lnSpc>
                <a:spcPct val="150000"/>
              </a:lnSpc>
              <a:spcBef>
                <a:spcPct val="0"/>
              </a:spcBef>
              <a:spcAft>
                <a:spcPct val="0"/>
              </a:spcAft>
            </a:pPr>
            <a:r>
              <a:rPr lang="en-US" sz="1400" kern="0" dirty="0" smtClean="0"/>
              <a:t>Attendee List</a:t>
            </a:r>
          </a:p>
        </p:txBody>
      </p:sp>
    </p:spTree>
    <p:extLst>
      <p:ext uri="{BB962C8B-B14F-4D97-AF65-F5344CB8AC3E}">
        <p14:creationId xmlns:p14="http://schemas.microsoft.com/office/powerpoint/2010/main" val="92333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9"/>
          <p:cNvSpPr>
            <a:spLocks noGrp="1"/>
          </p:cNvSpPr>
          <p:nvPr>
            <p:ph type="title"/>
          </p:nvPr>
        </p:nvSpPr>
        <p:spPr>
          <a:xfrm>
            <a:off x="242093" y="-3789"/>
            <a:ext cx="8659812" cy="387798"/>
          </a:xfrm>
        </p:spPr>
        <p:txBody>
          <a:bodyPr/>
          <a:lstStyle/>
          <a:p>
            <a:r>
              <a:rPr lang="en-US" sz="2800" dirty="0" smtClean="0"/>
              <a:t>Architectures Teams to date</a:t>
            </a:r>
            <a:endParaRPr lang="en-US" sz="2800" dirty="0"/>
          </a:p>
        </p:txBody>
      </p:sp>
      <p:graphicFrame>
        <p:nvGraphicFramePr>
          <p:cNvPr id="3" name="Table 2"/>
          <p:cNvGraphicFramePr>
            <a:graphicFrameLocks noGrp="1"/>
          </p:cNvGraphicFramePr>
          <p:nvPr>
            <p:extLst>
              <p:ext uri="{D42A27DB-BD31-4B8C-83A1-F6EECF244321}">
                <p14:modId xmlns:p14="http://schemas.microsoft.com/office/powerpoint/2010/main" val="4191113697"/>
              </p:ext>
            </p:extLst>
          </p:nvPr>
        </p:nvGraphicFramePr>
        <p:xfrm>
          <a:off x="323849" y="426121"/>
          <a:ext cx="8578056" cy="5111008"/>
        </p:xfrm>
        <a:graphic>
          <a:graphicData uri="http://schemas.openxmlformats.org/drawingml/2006/table">
            <a:tbl>
              <a:tblPr>
                <a:tableStyleId>{5C22544A-7EE6-4342-B048-85BDC9FD1C3A}</a:tableStyleId>
              </a:tblPr>
              <a:tblGrid>
                <a:gridCol w="281392"/>
                <a:gridCol w="2317086"/>
                <a:gridCol w="2116302"/>
                <a:gridCol w="3863276"/>
              </a:tblGrid>
              <a:tr h="219234">
                <a:tc>
                  <a:txBody>
                    <a:bodyPr/>
                    <a:lstStyle/>
                    <a:p>
                      <a:pPr algn="ctr" fontAlgn="b"/>
                      <a:r>
                        <a:rPr lang="en-US" sz="1000" b="1" u="none" strike="noStrike" dirty="0">
                          <a:effectLst/>
                        </a:rPr>
                        <a:t> </a:t>
                      </a:r>
                      <a:endParaRPr lang="en-US" sz="1000" b="1"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000" b="1" u="none" strike="noStrike" dirty="0">
                          <a:effectLst/>
                        </a:rPr>
                        <a:t>Architectures/Focus</a:t>
                      </a:r>
                      <a:endParaRPr lang="en-US" sz="1000" b="1"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000" b="1" u="none" strike="noStrike" dirty="0">
                          <a:effectLst/>
                        </a:rPr>
                        <a:t>Leads</a:t>
                      </a:r>
                      <a:endParaRPr lang="en-US" sz="1000" b="1"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000" b="1" u="none" strike="noStrike" dirty="0">
                          <a:effectLst/>
                        </a:rPr>
                        <a:t>Members</a:t>
                      </a:r>
                      <a:endParaRPr lang="en-US" sz="1000" b="1"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19234">
                <a:tc>
                  <a:txBody>
                    <a:bodyPr/>
                    <a:lstStyle/>
                    <a:p>
                      <a:pPr algn="l" fontAlgn="b"/>
                      <a:r>
                        <a:rPr lang="en-US" sz="1000" u="none" strike="noStrike">
                          <a:effectLst/>
                        </a:rPr>
                        <a:t>1</a:t>
                      </a:r>
                      <a:endParaRPr lang="en-US" sz="1000" b="1" i="0" u="none" strike="noStrike">
                        <a:solidFill>
                          <a:srgbClr val="000000"/>
                        </a:solidFill>
                        <a:effectLst/>
                        <a:latin typeface="Arial" panose="020B0604020202020204" pitchFamily="34" charset="0"/>
                      </a:endParaRPr>
                    </a:p>
                  </a:txBody>
                  <a:tcPr marL="42027"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buClr>
                          <a:schemeClr val="tx1"/>
                        </a:buClr>
                        <a:buSzPts val="1400"/>
                        <a:buFont typeface="Arial" panose="020B0604020202020204" pitchFamily="34" charset="0"/>
                        <a:buNone/>
                      </a:pPr>
                      <a:r>
                        <a:rPr lang="en-US" sz="1000" b="1" i="0" u="none" strike="noStrike" dirty="0" smtClean="0">
                          <a:solidFill>
                            <a:srgbClr val="000000"/>
                          </a:solidFill>
                          <a:effectLst/>
                          <a:latin typeface="Arial" panose="020B0604020202020204" pitchFamily="34" charset="0"/>
                        </a:rPr>
                        <a:t>Implementation Architectures</a:t>
                      </a:r>
                      <a:endParaRPr lang="en-US" sz="1000" b="1" i="0" u="none" strike="noStrike" dirty="0">
                        <a:solidFill>
                          <a:srgbClr val="000000"/>
                        </a:solidFill>
                        <a:effectLst/>
                        <a:latin typeface="Arial" panose="020B0604020202020204" pitchFamily="34" charset="0"/>
                      </a:endParaRPr>
                    </a:p>
                  </a:txBody>
                  <a:tcPr marL="42027"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 </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 </a:t>
                      </a:r>
                      <a:endParaRPr lang="en-US" sz="1000" b="0" i="0" u="none" strike="noStrike">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algn="l" fontAlgn="b"/>
                      <a:r>
                        <a:rPr lang="en-US" sz="1000" u="none" strike="noStrike">
                          <a:effectLst/>
                        </a:rPr>
                        <a:t>1.1</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ELT-DT &amp; COSPAS </a:t>
                      </a:r>
                      <a:r>
                        <a:rPr lang="en-US" sz="1000" u="none" strike="noStrike" dirty="0" smtClean="0">
                          <a:effectLst/>
                        </a:rPr>
                        <a:t>SARSAT, deployable beacons</a:t>
                      </a:r>
                      <a:endParaRPr lang="en-US" sz="10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Tom Pack, Todd Gracom</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a:effectLst/>
                        </a:rPr>
                        <a:t>Ahmet Senol, Fadl Khalil, </a:t>
                      </a:r>
                      <a:r>
                        <a:rPr lang="en-US" sz="1000" u="none" strike="noStrike" dirty="0" err="1">
                          <a:effectLst/>
                        </a:rPr>
                        <a:t>Frédéric</a:t>
                      </a:r>
                      <a:r>
                        <a:rPr lang="en-US" sz="1000" u="none" strike="noStrike" dirty="0">
                          <a:effectLst/>
                        </a:rPr>
                        <a:t> </a:t>
                      </a:r>
                      <a:r>
                        <a:rPr lang="en-US" sz="1000" u="none" strike="noStrike" dirty="0" smtClean="0">
                          <a:effectLst/>
                        </a:rPr>
                        <a:t>Menard, Joseph</a:t>
                      </a:r>
                      <a:r>
                        <a:rPr lang="en-US" sz="1000" u="none" strike="noStrike" baseline="0" dirty="0" smtClean="0">
                          <a:effectLst/>
                        </a:rPr>
                        <a:t> Bekanich, </a:t>
                      </a:r>
                      <a:r>
                        <a:rPr lang="en-US" sz="1000" u="none" strike="noStrike" dirty="0" smtClean="0">
                          <a:effectLst/>
                        </a:rPr>
                        <a:t>Iain Ronis</a:t>
                      </a:r>
                      <a:endParaRPr lang="en-US" sz="1000" b="0" i="0" u="none" strike="noStrike" dirty="0" smtClean="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algn="l" fontAlgn="b"/>
                      <a:r>
                        <a:rPr lang="en-US" sz="1000" u="none" strike="noStrike">
                          <a:effectLst/>
                        </a:rPr>
                        <a:t>1.2</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SATCOM (INMARSAT)</a:t>
                      </a:r>
                      <a:endParaRPr lang="en-US" sz="10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Hannes Griebel, Claude </a:t>
                      </a:r>
                      <a:r>
                        <a:rPr lang="en-US" sz="1000" u="none" strike="noStrike" dirty="0" err="1" smtClean="0">
                          <a:effectLst/>
                        </a:rPr>
                        <a:t>Pichavant</a:t>
                      </a:r>
                      <a:r>
                        <a:rPr lang="en-US" sz="1000" u="none" strike="noStrike" dirty="0" smtClean="0">
                          <a:effectLst/>
                        </a:rPr>
                        <a:t>?</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 Ahmet Senol,</a:t>
                      </a:r>
                      <a:r>
                        <a:rPr lang="en-US" sz="1000" u="none" strike="noStrike" baseline="0" dirty="0" smtClean="0">
                          <a:effectLst/>
                        </a:rPr>
                        <a:t> </a:t>
                      </a:r>
                      <a:r>
                        <a:rPr lang="en-US" sz="1000" u="none" strike="noStrike" dirty="0" smtClean="0">
                          <a:effectLst/>
                        </a:rPr>
                        <a:t>Chuck Adler/Jessie Turner?, Lars Rosenblad, Kent Jacobs, Iain Ronis</a:t>
                      </a:r>
                      <a:endParaRPr lang="en-US" sz="1000" b="0" i="0" u="none" strike="noStrike" dirty="0" smtClean="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algn="l" fontAlgn="b"/>
                      <a:r>
                        <a:rPr lang="en-US" sz="1000" u="none" strike="noStrike">
                          <a:effectLst/>
                        </a:rPr>
                        <a:t>1.3</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SATCOM (Iridium)</a:t>
                      </a:r>
                      <a:endParaRPr lang="en-US" sz="10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Matt Drummond, </a:t>
                      </a:r>
                      <a:r>
                        <a:rPr lang="en-US" sz="1000" u="none" strike="noStrike" dirty="0" smtClean="0">
                          <a:effectLst/>
                        </a:rPr>
                        <a:t>Mike Ball, Bill </a:t>
                      </a:r>
                      <a:r>
                        <a:rPr lang="en-US" sz="1000" u="none" strike="noStrike" dirty="0">
                          <a:effectLst/>
                        </a:rPr>
                        <a:t>Bergh, Vijay </a:t>
                      </a:r>
                      <a:r>
                        <a:rPr lang="en-US" sz="1000" u="none" strike="noStrike" dirty="0" smtClean="0">
                          <a:effectLst/>
                        </a:rPr>
                        <a:t>Rathnam </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Claude </a:t>
                      </a:r>
                      <a:r>
                        <a:rPr lang="en-US" sz="1000" u="none" strike="noStrike" dirty="0" err="1" smtClean="0">
                          <a:effectLst/>
                        </a:rPr>
                        <a:t>Pichavant</a:t>
                      </a:r>
                      <a:r>
                        <a:rPr lang="en-US" sz="1000" u="none" strike="noStrike" dirty="0" smtClean="0">
                          <a:effectLst/>
                        </a:rPr>
                        <a:t>, Ahmet Senol?, Chuck Adler/Jessie Turner? </a:t>
                      </a:r>
                      <a:r>
                        <a:rPr lang="en-US" sz="1000" u="none" strike="noStrike" dirty="0" err="1" smtClean="0">
                          <a:effectLst/>
                        </a:rPr>
                        <a:t>Skytrac</a:t>
                      </a:r>
                      <a:r>
                        <a:rPr lang="en-US" sz="1000" u="none" strike="noStrike" dirty="0" smtClean="0">
                          <a:effectLst/>
                        </a:rPr>
                        <a:t>, Lars Rosenblad, Kent Jacobs, Charles Noble, Michael Hooper,</a:t>
                      </a:r>
                      <a:r>
                        <a:rPr lang="en-US" sz="1000" u="none" strike="noStrike" baseline="0" dirty="0" smtClean="0">
                          <a:effectLst/>
                        </a:rPr>
                        <a:t> </a:t>
                      </a:r>
                      <a:r>
                        <a:rPr lang="en-US" sz="1000" u="none" strike="noStrike" dirty="0" smtClean="0">
                          <a:effectLst/>
                        </a:rPr>
                        <a:t>Joseph</a:t>
                      </a:r>
                      <a:r>
                        <a:rPr lang="en-US" sz="1000" u="none" strike="noStrike" baseline="0" dirty="0" smtClean="0">
                          <a:effectLst/>
                        </a:rPr>
                        <a:t> Bekanich, Ruben Stepin, </a:t>
                      </a:r>
                      <a:r>
                        <a:rPr lang="en-US" sz="1000" u="none" strike="noStrike" dirty="0" smtClean="0">
                          <a:effectLst/>
                        </a:rPr>
                        <a:t>Iain Ronis, Sacha Whitehead, Mark Insley</a:t>
                      </a:r>
                      <a:endParaRPr lang="en-US" sz="1000" b="0" i="0" u="none" strike="noStrike" dirty="0" smtClean="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algn="l" fontAlgn="b"/>
                      <a:r>
                        <a:rPr lang="en-US" sz="1000" u="none" strike="noStrike">
                          <a:effectLst/>
                        </a:rPr>
                        <a:t>1.4</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Space-Based ADS-B</a:t>
                      </a:r>
                      <a:endParaRPr lang="en-US" sz="1000" b="0" i="0" u="none" strike="noStrike" dirty="0">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Jessie Turner, Christophe Hamel?,</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Chad Brown, Claude </a:t>
                      </a:r>
                      <a:r>
                        <a:rPr lang="en-US" sz="1000" u="none" strike="noStrike" dirty="0" err="1" smtClean="0">
                          <a:effectLst/>
                        </a:rPr>
                        <a:t>Pichavant</a:t>
                      </a:r>
                      <a:r>
                        <a:rPr lang="en-US" sz="1000" u="none" strike="noStrike" dirty="0" smtClean="0">
                          <a:effectLst/>
                        </a:rPr>
                        <a:t>, Paul Rainford, : Ruben Stepin,</a:t>
                      </a:r>
                      <a:r>
                        <a:rPr lang="en-US" sz="1000" u="none" strike="noStrike" baseline="0" dirty="0" smtClean="0">
                          <a:effectLst/>
                        </a:rPr>
                        <a:t> </a:t>
                      </a:r>
                      <a:r>
                        <a:rPr lang="en-US" sz="1000" u="none" strike="noStrike" baseline="0" dirty="0" err="1" smtClean="0">
                          <a:effectLst/>
                        </a:rPr>
                        <a:t>Vinny</a:t>
                      </a:r>
                      <a:r>
                        <a:rPr lang="en-US" sz="1000" u="none" strike="noStrike" baseline="0" dirty="0" smtClean="0">
                          <a:effectLst/>
                        </a:rPr>
                        <a:t> </a:t>
                      </a:r>
                      <a:r>
                        <a:rPr lang="en-US" sz="1000" u="none" strike="noStrike" baseline="0" dirty="0" err="1" smtClean="0">
                          <a:effectLst/>
                        </a:rPr>
                        <a:t>Capezzuto</a:t>
                      </a:r>
                      <a:r>
                        <a:rPr lang="en-US" sz="1000" u="none" strike="noStrike" baseline="0" dirty="0" smtClean="0">
                          <a:effectLst/>
                        </a:rPr>
                        <a:t>, </a:t>
                      </a:r>
                      <a:r>
                        <a:rPr lang="en-US" sz="1000" u="none" strike="noStrike" dirty="0" smtClean="0">
                          <a:effectLst/>
                        </a:rPr>
                        <a:t>Iain Ronis, Tim Hayosh, Michael Garcia </a:t>
                      </a:r>
                      <a:endParaRPr lang="en-US" sz="1000" b="0" i="0" u="none" strike="noStrike" dirty="0" smtClean="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algn="l" fontAlgn="b"/>
                      <a:r>
                        <a:rPr lang="en-US" sz="1000" u="none" strike="noStrike">
                          <a:effectLst/>
                        </a:rPr>
                        <a:t>1.5</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Dissimilar-complimentary/minimal change approaches</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Chuck Adler, Hannes Griebel</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Christophe Hamel, Matt Drummond, Bill Bergh, Vijay </a:t>
                      </a:r>
                      <a:r>
                        <a:rPr lang="en-US" sz="1000" u="none" strike="noStrike" dirty="0" smtClean="0">
                          <a:effectLst/>
                        </a:rPr>
                        <a:t>Rathnam,</a:t>
                      </a:r>
                      <a:r>
                        <a:rPr lang="pt-BR" sz="1000" u="none" strike="noStrike" dirty="0" smtClean="0">
                          <a:effectLst/>
                        </a:rPr>
                        <a:t> Lars</a:t>
                      </a:r>
                      <a:r>
                        <a:rPr lang="pt-BR" sz="1000" u="none" strike="noStrike" baseline="0" dirty="0" smtClean="0">
                          <a:effectLst/>
                        </a:rPr>
                        <a:t> Rosenblad, </a:t>
                      </a:r>
                      <a:r>
                        <a:rPr lang="en-US" sz="1000" u="none" strike="noStrike" dirty="0" smtClean="0">
                          <a:effectLst/>
                        </a:rPr>
                        <a:t>Joseph</a:t>
                      </a:r>
                      <a:r>
                        <a:rPr lang="en-US" sz="1000" u="none" strike="noStrike" baseline="0" dirty="0" smtClean="0">
                          <a:effectLst/>
                        </a:rPr>
                        <a:t> Bekanich, Ruben Stepin , Sacha Whitehead, Brad Thompson</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algn="l" fontAlgn="b"/>
                      <a:r>
                        <a:rPr lang="en-US" sz="1000" u="none" strike="noStrike">
                          <a:effectLst/>
                        </a:rPr>
                        <a:t>1.6</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Detection/trigger architecture</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pt-BR" sz="1000" u="none" strike="noStrike" dirty="0">
                          <a:effectLst/>
                        </a:rPr>
                        <a:t>Roberto </a:t>
                      </a:r>
                      <a:r>
                        <a:rPr lang="pt-BR" sz="1000" u="none" strike="noStrike" dirty="0" smtClean="0">
                          <a:effectLst/>
                        </a:rPr>
                        <a:t>Pereira, Chuck Adler</a:t>
                      </a:r>
                      <a:endParaRPr lang="pt-BR"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a:effectLst/>
                        </a:rPr>
                        <a:t>Chuck Adler, Jessie Turner, Ahmet Senol?, Luis </a:t>
                      </a:r>
                      <a:r>
                        <a:rPr lang="en-US" sz="1000" u="none" strike="noStrike" dirty="0" err="1">
                          <a:effectLst/>
                        </a:rPr>
                        <a:t>Alves</a:t>
                      </a:r>
                      <a:r>
                        <a:rPr lang="en-US" sz="1000" u="none" strike="noStrike" dirty="0">
                          <a:effectLst/>
                        </a:rPr>
                        <a:t>?, Fadl Khalil, Todd Gracom</a:t>
                      </a:r>
                      <a:r>
                        <a:rPr lang="en-US" sz="1000" u="none" strike="noStrike" dirty="0" smtClean="0">
                          <a:effectLst/>
                        </a:rPr>
                        <a:t>?, </a:t>
                      </a:r>
                      <a:r>
                        <a:rPr lang="pt-BR" sz="1000" u="none" strike="noStrike" dirty="0" smtClean="0">
                          <a:effectLst/>
                        </a:rPr>
                        <a:t>Fadl Khalil, Luis Alves?, Lars</a:t>
                      </a:r>
                      <a:r>
                        <a:rPr lang="pt-BR" sz="1000" u="none" strike="noStrike" baseline="0" dirty="0" smtClean="0">
                          <a:effectLst/>
                        </a:rPr>
                        <a:t> Rosenblad, </a:t>
                      </a:r>
                      <a:r>
                        <a:rPr lang="en-US" sz="1000" u="none" strike="noStrike" dirty="0" smtClean="0">
                          <a:effectLst/>
                        </a:rPr>
                        <a:t>Joseph</a:t>
                      </a:r>
                      <a:r>
                        <a:rPr lang="en-US" sz="1000" u="none" strike="noStrike" baseline="0" dirty="0" smtClean="0">
                          <a:effectLst/>
                        </a:rPr>
                        <a:t> Bekanich, Ruben Stepin , Mike Ball, </a:t>
                      </a:r>
                      <a:r>
                        <a:rPr lang="en-US" sz="1000" u="none" strike="noStrike" dirty="0" smtClean="0">
                          <a:effectLst/>
                        </a:rPr>
                        <a:t>Iain Ronis, </a:t>
                      </a:r>
                      <a:r>
                        <a:rPr lang="en-US" sz="1000" u="none" strike="noStrike" baseline="0" dirty="0" smtClean="0">
                          <a:effectLst/>
                        </a:rPr>
                        <a:t>Brad Thompson</a:t>
                      </a:r>
                      <a:endParaRPr lang="en-US" sz="1000" b="0" i="0" u="none" strike="noStrike" dirty="0" smtClean="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8135">
                <a:tc>
                  <a:txBody>
                    <a:bodyPr/>
                    <a:lstStyle/>
                    <a:p>
                      <a:pPr algn="l" fontAlgn="b"/>
                      <a:r>
                        <a:rPr lang="en-US" sz="1000" u="none" strike="noStrike" dirty="0">
                          <a:effectLst/>
                        </a:rPr>
                        <a:t> </a:t>
                      </a:r>
                      <a:endParaRPr lang="en-US" sz="1000" b="0" i="0" u="none" strike="noStrike" dirty="0">
                        <a:solidFill>
                          <a:srgbClr val="000000"/>
                        </a:solidFill>
                        <a:effectLst/>
                        <a:latin typeface="Arial" panose="020B0604020202020204" pitchFamily="34" charset="0"/>
                      </a:endParaRPr>
                    </a:p>
                  </a:txBody>
                  <a:tcPr marL="42027"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 </a:t>
                      </a:r>
                      <a:endParaRPr lang="en-US" sz="1000" b="0" i="0" u="none" strike="noStrike">
                        <a:solidFill>
                          <a:srgbClr val="000000"/>
                        </a:solidFill>
                        <a:effectLst/>
                        <a:latin typeface="Arial" panose="020B0604020202020204" pitchFamily="34" charset="0"/>
                      </a:endParaRPr>
                    </a:p>
                  </a:txBody>
                  <a:tcPr marL="42027"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 </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 </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234">
                <a:tc>
                  <a:txBody>
                    <a:bodyPr/>
                    <a:lstStyle/>
                    <a:p>
                      <a:pPr algn="l" fontAlgn="b"/>
                      <a:r>
                        <a:rPr lang="en-US" sz="1000" u="none" strike="noStrike">
                          <a:effectLst/>
                        </a:rPr>
                        <a:t>2</a:t>
                      </a:r>
                      <a:endParaRPr lang="en-US" sz="1000" b="1" i="0" u="none" strike="noStrike">
                        <a:solidFill>
                          <a:srgbClr val="000000"/>
                        </a:solidFill>
                        <a:effectLst/>
                        <a:latin typeface="Arial" panose="020B0604020202020204" pitchFamily="34" charset="0"/>
                      </a:endParaRPr>
                    </a:p>
                  </a:txBody>
                  <a:tcPr marL="42027"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buClr>
                          <a:schemeClr val="tx1"/>
                        </a:buClr>
                        <a:buSzPts val="1400"/>
                        <a:buFont typeface="Arial" panose="020B0604020202020204" pitchFamily="34" charset="0"/>
                        <a:buNone/>
                      </a:pPr>
                      <a:r>
                        <a:rPr lang="en-US" sz="1000" b="1" i="0" u="none" strike="noStrike" kern="1200" dirty="0">
                          <a:solidFill>
                            <a:srgbClr val="000000"/>
                          </a:solidFill>
                          <a:effectLst/>
                          <a:latin typeface="Arial" panose="020B0604020202020204" pitchFamily="34" charset="0"/>
                          <a:ea typeface="+mn-ea"/>
                          <a:cs typeface="+mn-cs"/>
                        </a:rPr>
                        <a:t>Integration Architectures</a:t>
                      </a:r>
                    </a:p>
                  </a:txBody>
                  <a:tcPr marL="42027"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 </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 </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algn="l" fontAlgn="b"/>
                      <a:r>
                        <a:rPr lang="en-US" sz="1000" u="none" strike="noStrike">
                          <a:effectLst/>
                        </a:rPr>
                        <a:t>2.1</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Airplane Integration (mechanical/structural, electrical, data)</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pt-BR" sz="1000" u="none" strike="noStrike" dirty="0">
                          <a:effectLst/>
                        </a:rPr>
                        <a:t>Roberto </a:t>
                      </a:r>
                      <a:r>
                        <a:rPr lang="pt-BR" sz="1000" u="none" strike="noStrike" dirty="0" smtClean="0">
                          <a:effectLst/>
                        </a:rPr>
                        <a:t>Pereira, Todd Gracom, </a:t>
                      </a:r>
                      <a:endParaRPr lang="en-US" sz="1000" b="0" i="0" u="none" strike="noStrike" dirty="0" smtClean="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a:effectLst/>
                        </a:rPr>
                        <a:t> Hannes Griebel, </a:t>
                      </a:r>
                      <a:r>
                        <a:rPr lang="en-US" sz="1000" u="none" strike="noStrike" dirty="0" err="1" smtClean="0">
                          <a:effectLst/>
                        </a:rPr>
                        <a:t>Skytrac</a:t>
                      </a:r>
                      <a:r>
                        <a:rPr lang="en-US" sz="1000" u="none" strike="noStrike" dirty="0" smtClean="0">
                          <a:effectLst/>
                        </a:rPr>
                        <a:t>, </a:t>
                      </a:r>
                      <a:r>
                        <a:rPr lang="en-US" sz="1000" u="none" strike="noStrike" dirty="0">
                          <a:effectLst/>
                        </a:rPr>
                        <a:t>Charles Noble, Chuck Adler, Jessie </a:t>
                      </a:r>
                      <a:r>
                        <a:rPr lang="en-US" sz="1000" u="none" strike="noStrike" dirty="0" smtClean="0">
                          <a:effectLst/>
                        </a:rPr>
                        <a:t>Turner,</a:t>
                      </a:r>
                      <a:r>
                        <a:rPr lang="pt-BR" sz="1000" u="none" strike="noStrike" dirty="0" smtClean="0">
                          <a:effectLst/>
                        </a:rPr>
                        <a:t>Luis Alves, Chuck Adler, </a:t>
                      </a:r>
                      <a:r>
                        <a:rPr lang="en-US" sz="1000" u="none" strike="noStrike" dirty="0" smtClean="0">
                          <a:effectLst/>
                        </a:rPr>
                        <a:t>Vijay Rathnam, Joseph</a:t>
                      </a:r>
                      <a:r>
                        <a:rPr lang="en-US" sz="1000" u="none" strike="noStrike" baseline="0" dirty="0" smtClean="0">
                          <a:effectLst/>
                        </a:rPr>
                        <a:t> Bekanich, Ruben Stepin , Mike Ball, </a:t>
                      </a:r>
                      <a:r>
                        <a:rPr lang="en-US" sz="1000" u="none" strike="noStrike" dirty="0" smtClean="0">
                          <a:effectLst/>
                        </a:rPr>
                        <a:t>Iain Ronis</a:t>
                      </a:r>
                      <a:endParaRPr lang="en-US" sz="1000" b="0" i="0" u="none" strike="noStrike" dirty="0" smtClean="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algn="l" fontAlgn="b"/>
                      <a:r>
                        <a:rPr lang="en-US" sz="1000" u="none" strike="noStrike">
                          <a:effectLst/>
                        </a:rPr>
                        <a:t>2.2</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Forward-fit (new production)</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Claude </a:t>
                      </a:r>
                      <a:r>
                        <a:rPr lang="en-US" sz="1000" u="none" strike="noStrike" dirty="0" err="1" smtClean="0">
                          <a:effectLst/>
                        </a:rPr>
                        <a:t>Pichavant</a:t>
                      </a:r>
                      <a:r>
                        <a:rPr lang="en-US" sz="1000" u="none" strike="noStrike" dirty="0" smtClean="0">
                          <a:effectLst/>
                        </a:rPr>
                        <a:t> (move to 2</a:t>
                      </a:r>
                      <a:r>
                        <a:rPr lang="en-US" sz="1000" u="none" strike="noStrike" baseline="30000" dirty="0" smtClean="0">
                          <a:effectLst/>
                        </a:rPr>
                        <a:t>nd</a:t>
                      </a:r>
                      <a:r>
                        <a:rPr lang="en-US" sz="1000" u="none" strike="noStrike" dirty="0" smtClean="0">
                          <a:effectLst/>
                        </a:rPr>
                        <a:t> iteration)</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 </a:t>
                      </a:r>
                      <a:r>
                        <a:rPr lang="en-US" sz="1000" u="none" strike="noStrike" baseline="0" dirty="0" smtClean="0">
                          <a:effectLst/>
                        </a:rPr>
                        <a:t>Ruben Stepin , Mike Ball </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algn="l" fontAlgn="b"/>
                      <a:r>
                        <a:rPr lang="en-US" sz="1000" u="none" strike="noStrike">
                          <a:effectLst/>
                        </a:rPr>
                        <a:t>2.3</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Retrofit (existing fleets)</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 </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 </a:t>
                      </a:r>
                      <a:r>
                        <a:rPr lang="en-US" sz="1000" u="none" strike="noStrike" baseline="0" dirty="0" smtClean="0">
                          <a:effectLst/>
                        </a:rPr>
                        <a:t>Ruben Stepin </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algn="l" fontAlgn="b"/>
                      <a:r>
                        <a:rPr lang="en-US" sz="1000" u="none" strike="noStrike">
                          <a:effectLst/>
                        </a:rPr>
                        <a:t>2.4</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Air-Ground Data Interface</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 </a:t>
                      </a:r>
                      <a:endParaRPr lang="en-US" sz="1000" b="0" i="0" u="none" strike="noStrike">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 </a:t>
                      </a:r>
                      <a:r>
                        <a:rPr lang="en-US" sz="1000" u="none" strike="noStrike" dirty="0" smtClean="0">
                          <a:effectLst/>
                        </a:rPr>
                        <a:t>Ruben Stepin , Sacha Whitehead, </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algn="l" fontAlgn="b"/>
                      <a:r>
                        <a:rPr lang="en-US" sz="1000" u="none" strike="noStrike">
                          <a:effectLst/>
                        </a:rPr>
                        <a:t>2.5</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AOC/Airline Operator Integration</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 </a:t>
                      </a:r>
                      <a:endParaRPr lang="en-US" sz="1000" b="0" i="0" u="none" strike="noStrike">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Ruben Stepin , Sacha Whitehead, </a:t>
                      </a:r>
                      <a:endParaRPr lang="en-US" sz="1000" b="0" i="0" u="none" strike="noStrike" dirty="0" smtClean="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523">
                <a:tc>
                  <a:txBody>
                    <a:bodyPr/>
                    <a:lstStyle/>
                    <a:p>
                      <a:pPr algn="l" fontAlgn="b"/>
                      <a:r>
                        <a:rPr lang="en-US" sz="1000" u="none" strike="noStrike">
                          <a:effectLst/>
                        </a:rPr>
                        <a:t>2.6</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ADT Operator Integration</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 </a:t>
                      </a:r>
                      <a:endParaRPr lang="en-US" sz="1000" b="0" i="0" u="none" strike="noStrike">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a:effectLst/>
                        </a:rPr>
                        <a:t> </a:t>
                      </a:r>
                      <a:r>
                        <a:rPr lang="en-US" sz="1000" u="none" strike="noStrike" dirty="0" smtClean="0">
                          <a:effectLst/>
                        </a:rPr>
                        <a:t>Sacha Whitehead, </a:t>
                      </a:r>
                      <a:endParaRPr lang="en-US" sz="1000" b="0" i="0" u="none" strike="noStrike" dirty="0" smtClean="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8663">
                <a:tc>
                  <a:txBody>
                    <a:bodyPr/>
                    <a:lstStyle/>
                    <a:p>
                      <a:pPr algn="l" fontAlgn="b"/>
                      <a:r>
                        <a:rPr lang="en-US" sz="1000" u="none" strike="noStrike">
                          <a:effectLst/>
                        </a:rPr>
                        <a:t>2.7</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a:effectLst/>
                        </a:rPr>
                        <a:t>Operator Implementation</a:t>
                      </a:r>
                      <a:endParaRPr lang="en-US" sz="1000" b="0" i="0" u="none" strike="noStrike">
                        <a:solidFill>
                          <a:srgbClr val="000000"/>
                        </a:solidFill>
                        <a:effectLst/>
                        <a:latin typeface="Arial" panose="020B0604020202020204" pitchFamily="34" charset="0"/>
                      </a:endParaRPr>
                    </a:p>
                  </a:txBody>
                  <a:tcPr marL="84053"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 </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u="none" strike="noStrike" dirty="0">
                          <a:effectLst/>
                        </a:rPr>
                        <a:t> </a:t>
                      </a:r>
                      <a:r>
                        <a:rPr lang="en-US" sz="1000" u="none" strike="noStrike" dirty="0" smtClean="0">
                          <a:effectLst/>
                        </a:rPr>
                        <a:t>Ruben Stepin </a:t>
                      </a:r>
                      <a:endParaRPr lang="en-US" sz="1000" b="0" i="0" u="none" strike="noStrike" dirty="0">
                        <a:solidFill>
                          <a:srgbClr val="000000"/>
                        </a:solidFill>
                        <a:effectLst/>
                        <a:latin typeface="Arial" panose="020B0604020202020204" pitchFamily="34" charset="0"/>
                      </a:endParaRPr>
                    </a:p>
                  </a:txBody>
                  <a:tcPr marL="3502" marR="3502" marT="35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50109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91548" y="124350"/>
            <a:ext cx="8783920" cy="387798"/>
          </a:xfrm>
        </p:spPr>
        <p:txBody>
          <a:bodyPr/>
          <a:lstStyle/>
          <a:p>
            <a:r>
              <a:rPr lang="en-US" dirty="0" smtClean="0">
                <a:solidFill>
                  <a:schemeClr val="tx2">
                    <a:lumMod val="60000"/>
                    <a:lumOff val="40000"/>
                  </a:schemeClr>
                </a:solidFill>
              </a:rPr>
              <a:t>ARINC 429 Label</a:t>
            </a:r>
            <a:endParaRPr lang="en-US" sz="2800" dirty="0"/>
          </a:p>
        </p:txBody>
      </p:sp>
      <p:sp>
        <p:nvSpPr>
          <p:cNvPr id="32" name="Text Placeholder 10"/>
          <p:cNvSpPr>
            <a:spLocks noGrp="1"/>
          </p:cNvSpPr>
          <p:nvPr>
            <p:ph type="body" sz="quarter" idx="10"/>
          </p:nvPr>
        </p:nvSpPr>
        <p:spPr>
          <a:xfrm>
            <a:off x="-1" y="660453"/>
            <a:ext cx="9059779" cy="5903634"/>
          </a:xfrm>
          <a:noFill/>
          <a:ln w="9525">
            <a:noFill/>
            <a:miter lim="800000"/>
            <a:headEnd/>
            <a:tailEnd/>
          </a:ln>
          <a:effectLst/>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668" tIns="0" rIns="0" bIns="0" numCol="1" spcCol="1270" anchor="t" anchorCtr="0" compatLnSpc="1">
            <a:prstTxWarp prst="textNoShape">
              <a:avLst/>
            </a:prstTxWarp>
            <a:noAutofit/>
          </a:bodyPr>
          <a:lstStyle/>
          <a:p>
            <a:pPr lvl="1">
              <a:lnSpc>
                <a:spcPct val="150000"/>
              </a:lnSpc>
              <a:spcBef>
                <a:spcPct val="0"/>
              </a:spcBef>
              <a:spcAft>
                <a:spcPct val="0"/>
              </a:spcAft>
            </a:pPr>
            <a:endParaRPr lang="en-US" sz="1400" dirty="0" smtClean="0">
              <a:solidFill>
                <a:schemeClr val="tx1"/>
              </a:solidFill>
            </a:endParaRPr>
          </a:p>
          <a:p>
            <a:pPr lvl="1">
              <a:lnSpc>
                <a:spcPct val="150000"/>
              </a:lnSpc>
              <a:spcBef>
                <a:spcPct val="0"/>
              </a:spcBef>
              <a:spcAft>
                <a:spcPct val="0"/>
              </a:spcAft>
            </a:pPr>
            <a:r>
              <a:rPr lang="en-US" sz="1400" b="1" dirty="0" smtClean="0">
                <a:solidFill>
                  <a:schemeClr val="tx1"/>
                </a:solidFill>
              </a:rPr>
              <a:t>Notes from several weeks ago:</a:t>
            </a:r>
          </a:p>
          <a:p>
            <a:pPr lvl="1">
              <a:lnSpc>
                <a:spcPct val="150000"/>
              </a:lnSpc>
              <a:spcBef>
                <a:spcPct val="0"/>
              </a:spcBef>
              <a:spcAft>
                <a:spcPct val="0"/>
              </a:spcAft>
            </a:pPr>
            <a:r>
              <a:rPr lang="en-US" sz="1400" dirty="0" smtClean="0">
                <a:solidFill>
                  <a:schemeClr val="tx1"/>
                </a:solidFill>
              </a:rPr>
              <a:t>Update from Peter: An APIM is being brought into the SAI Executive Committee in Brussels to re-open the ARINC 429 specification to add new labels, here is Peter’s summary of this:</a:t>
            </a:r>
          </a:p>
          <a:p>
            <a:pPr lvl="1">
              <a:lnSpc>
                <a:spcPct val="150000"/>
              </a:lnSpc>
              <a:spcBef>
                <a:spcPct val="0"/>
              </a:spcBef>
              <a:spcAft>
                <a:spcPct val="0"/>
              </a:spcAft>
            </a:pPr>
            <a:endParaRPr lang="en-US" sz="1400" dirty="0">
              <a:solidFill>
                <a:schemeClr val="tx1"/>
              </a:solidFill>
            </a:endParaRPr>
          </a:p>
          <a:p>
            <a:pPr lvl="2">
              <a:lnSpc>
                <a:spcPct val="150000"/>
              </a:lnSpc>
              <a:spcBef>
                <a:spcPct val="0"/>
              </a:spcBef>
              <a:spcAft>
                <a:spcPct val="0"/>
              </a:spcAft>
            </a:pPr>
            <a:r>
              <a:rPr lang="en-US" dirty="0" smtClean="0">
                <a:solidFill>
                  <a:schemeClr val="tx1"/>
                </a:solidFill>
              </a:rPr>
              <a:t>“The </a:t>
            </a:r>
            <a:r>
              <a:rPr lang="en-US" dirty="0">
                <a:solidFill>
                  <a:schemeClr val="tx1"/>
                </a:solidFill>
              </a:rPr>
              <a:t>scheduling for this will be similar to the GAT Working Group’s schedule.  That is, the completed A429 document must be presented to the Executive Committee for approval at the General Session, April 23-26, 2018.  The A429 document must be circulated for 30 days prior to that for  community review/comment/objection.  This implies the A429 must be completed by about March 15th.  We therefore should have our material to Jose no later than February 28, 2018 for inclusion with other new labels, approximately 4 ½ months from now.  </a:t>
            </a:r>
          </a:p>
          <a:p>
            <a:pPr lvl="2">
              <a:lnSpc>
                <a:spcPct val="150000"/>
              </a:lnSpc>
              <a:spcBef>
                <a:spcPct val="0"/>
              </a:spcBef>
              <a:spcAft>
                <a:spcPct val="0"/>
              </a:spcAft>
            </a:pPr>
            <a:r>
              <a:rPr lang="en-US" dirty="0">
                <a:solidFill>
                  <a:schemeClr val="tx1"/>
                </a:solidFill>
              </a:rPr>
              <a:t>   We should provide the completed request to Jose as soon as we have it, and it will be posted on the ARINC website until the document is completed and approved.  Once the document is published, the label will become a permanent addition to the A429 library</a:t>
            </a:r>
            <a:r>
              <a:rPr lang="en-US" dirty="0" smtClean="0">
                <a:solidFill>
                  <a:schemeClr val="tx1"/>
                </a:solidFill>
              </a:rPr>
              <a:t>.”</a:t>
            </a:r>
            <a:endParaRPr lang="en-US" dirty="0">
              <a:solidFill>
                <a:schemeClr val="tx1"/>
              </a:solidFill>
            </a:endParaRPr>
          </a:p>
          <a:p>
            <a:pPr lvl="1">
              <a:lnSpc>
                <a:spcPct val="150000"/>
              </a:lnSpc>
              <a:spcBef>
                <a:spcPct val="0"/>
              </a:spcBef>
              <a:spcAft>
                <a:spcPct val="0"/>
              </a:spcAft>
            </a:pPr>
            <a:endParaRPr lang="en-US" sz="1400" dirty="0" smtClean="0">
              <a:solidFill>
                <a:schemeClr val="tx1"/>
              </a:solidFill>
            </a:endParaRPr>
          </a:p>
          <a:p>
            <a:pPr lvl="2">
              <a:lnSpc>
                <a:spcPct val="150000"/>
              </a:lnSpc>
              <a:spcBef>
                <a:spcPct val="0"/>
              </a:spcBef>
              <a:spcAft>
                <a:spcPct val="0"/>
              </a:spcAft>
            </a:pPr>
            <a:endParaRPr lang="en-US" dirty="0" smtClean="0">
              <a:solidFill>
                <a:schemeClr val="tx1"/>
              </a:solidFill>
            </a:endParaRPr>
          </a:p>
        </p:txBody>
      </p:sp>
    </p:spTree>
    <p:extLst>
      <p:ext uri="{BB962C8B-B14F-4D97-AF65-F5344CB8AC3E}">
        <p14:creationId xmlns:p14="http://schemas.microsoft.com/office/powerpoint/2010/main" val="288671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59175" y="3103552"/>
            <a:ext cx="8659812" cy="387798"/>
          </a:xfrm>
        </p:spPr>
        <p:txBody>
          <a:bodyPr/>
          <a:lstStyle/>
          <a:p>
            <a:pPr algn="ctr"/>
            <a:r>
              <a:rPr lang="en-US" b="1" dirty="0" smtClean="0"/>
              <a:t>Discussions/Questions?</a:t>
            </a:r>
            <a:endParaRPr lang="en-US" sz="2800" b="1" dirty="0"/>
          </a:p>
        </p:txBody>
      </p:sp>
    </p:spTree>
    <p:extLst>
      <p:ext uri="{BB962C8B-B14F-4D97-AF65-F5344CB8AC3E}">
        <p14:creationId xmlns:p14="http://schemas.microsoft.com/office/powerpoint/2010/main" val="1873768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WTT-777X_TEMPLATE">
  <a:themeElements>
    <a:clrScheme name="Boeing Color Palette">
      <a:dk1>
        <a:srgbClr val="000000"/>
      </a:dk1>
      <a:lt1>
        <a:srgbClr val="FFFFFF"/>
      </a:lt1>
      <a:dk2>
        <a:srgbClr val="0039A6"/>
      </a:dk2>
      <a:lt2>
        <a:srgbClr val="A5ACB0"/>
      </a:lt2>
      <a:accent1>
        <a:srgbClr val="0039A6"/>
      </a:accent1>
      <a:accent2>
        <a:srgbClr val="E70033"/>
      </a:accent2>
      <a:accent3>
        <a:srgbClr val="0096DB"/>
      </a:accent3>
      <a:accent4>
        <a:srgbClr val="77B800"/>
      </a:accent4>
      <a:accent5>
        <a:srgbClr val="580F8B"/>
      </a:accent5>
      <a:accent6>
        <a:srgbClr val="FFA200"/>
      </a:accent6>
      <a:hlink>
        <a:srgbClr val="0039A6"/>
      </a:hlink>
      <a:folHlink>
        <a:srgbClr val="A5ACB0"/>
      </a:folHlink>
    </a:clrScheme>
    <a:fontScheme name="4_GradientBar_IdentityBar_QUESTION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oeing Color Palette">
        <a:dk1>
          <a:srgbClr val="000000"/>
        </a:dk1>
        <a:lt1>
          <a:srgbClr val="FFFFFF"/>
        </a:lt1>
        <a:dk2>
          <a:srgbClr val="0033A1"/>
        </a:dk2>
        <a:lt2>
          <a:srgbClr val="A5ACB0"/>
        </a:lt2>
        <a:accent1>
          <a:srgbClr val="0033A1"/>
        </a:accent1>
        <a:accent2>
          <a:srgbClr val="E70033"/>
        </a:accent2>
        <a:accent3>
          <a:srgbClr val="0096DB"/>
        </a:accent3>
        <a:accent4>
          <a:srgbClr val="77B800"/>
        </a:accent4>
        <a:accent5>
          <a:srgbClr val="580F8B"/>
        </a:accent5>
        <a:accent6>
          <a:srgbClr val="FFA200"/>
        </a:accent6>
        <a:hlink>
          <a:srgbClr val="0039A6"/>
        </a:hlink>
        <a:folHlink>
          <a:srgbClr val="A5ACB0"/>
        </a:folHlink>
      </a:clrScheme>
      <a:clrMap bg1="lt1" tx1="dk1" bg2="lt2" tx2="dk2" accent1="accent1" accent2="accent2" accent3="accent3" accent4="accent4" accent5="accent5" accent6="accent6" hlink="hlink" folHlink="folHlink"/>
    </a:extraClrScheme>
  </a:extraClrSchemeLst>
  <a:custClrLst>
    <a:custClr name="PANTONE 7546">
      <a:srgbClr val="253746"/>
    </a:custClr>
    <a:custClr name="PANTONE 431">
      <a:srgbClr val="5B6770"/>
    </a:custClr>
    <a:custClr name="PANTONE 429">
      <a:srgbClr val="A3AAAE"/>
    </a:custClr>
    <a:custClr name="PANTONE CG1">
      <a:srgbClr val="DAD9D7"/>
    </a:custClr>
    <a:custClr name="Process Magenta">
      <a:srgbClr val="E5007E"/>
    </a:custClr>
    <a:custClr name="PANTONE 4975">
      <a:srgbClr val="402020"/>
    </a:custClr>
    <a:custClr name="PANTONE 201">
      <a:srgbClr val="A32136"/>
    </a:custClr>
    <a:custClr name="PANTONE 185">
      <a:srgbClr val="EA002A"/>
    </a:custClr>
    <a:custClr name="PANTONE 1665">
      <a:srgbClr val="E14504"/>
    </a:custClr>
    <a:custClr name="PANTONE 137">
      <a:srgbClr val="FFA400"/>
    </a:custClr>
    <a:custClr name="PANTONE 108">
      <a:srgbClr val="FFDB00"/>
    </a:custClr>
    <a:custClr name="PANTONE 1215">
      <a:srgbClr val="FDD773"/>
    </a:custClr>
    <a:custClr name="PANTONE 7499">
      <a:srgbClr val="F2E5B3"/>
    </a:custClr>
    <a:custClr name="PANTONE 553">
      <a:srgbClr val="294635"/>
    </a:custClr>
    <a:custClr name="PANTONE 376">
      <a:srgbClr val="81BC00"/>
    </a:custClr>
    <a:custClr name="PANTONE 373">
      <a:srgbClr val="CCE981"/>
    </a:custClr>
    <a:custClr name="PANTONE 328">
      <a:srgbClr val="007167"/>
    </a:custClr>
    <a:custClr name="PANTONE 309">
      <a:srgbClr val="003B4A"/>
    </a:custClr>
    <a:custClr name="PANTONE 3135">
      <a:srgbClr val="008BAC"/>
    </a:custClr>
    <a:custClr name="PANTONE 7457">
      <a:srgbClr val="BADCE6"/>
    </a:custClr>
    <a:custClr name="PANTONE 289">
      <a:srgbClr val="0A2240"/>
    </a:custClr>
    <a:custClr name="PANTONE 2925">
      <a:srgbClr val="009BDF"/>
    </a:custClr>
    <a:custClr name="PANTONE 283">
      <a:srgbClr val="92C0EA"/>
    </a:custClr>
    <a:custClr name="PANTONE 2597">
      <a:srgbClr val="5C0F8C"/>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PANTONE 7546">
      <a:srgbClr val="394A59"/>
    </a:custClr>
    <a:custClr name="PANTONE 431">
      <a:srgbClr val="5F6A72"/>
    </a:custClr>
    <a:custClr name="PANTONE 429">
      <a:srgbClr val="A5ACB0"/>
    </a:custClr>
    <a:custClr name="PANTONE CG1">
      <a:srgbClr val="E2E1DD"/>
    </a:custClr>
    <a:custClr name="PANTONE 7421">
      <a:srgbClr val="61162D"/>
    </a:custClr>
    <a:custClr name="PANTONE 221">
      <a:srgbClr val="96004B"/>
    </a:custClr>
    <a:custClr name="PANTONE 4975">
      <a:srgbClr val="462324"/>
    </a:custClr>
    <a:custClr name="PANTONE 201">
      <a:srgbClr val="9E1B32"/>
    </a:custClr>
    <a:custClr name="PANTONE 185">
      <a:srgbClr val="E70033"/>
    </a:custClr>
    <a:custClr name="PANTONE 1665">
      <a:srgbClr val="E24912"/>
    </a:custClr>
    <a:custClr name="PANTONE 137">
      <a:srgbClr val="FFA200"/>
    </a:custClr>
    <a:custClr name="PANTONE 1215">
      <a:srgbClr val="FBDE81"/>
    </a:custClr>
    <a:custClr name="PANTONE 7499">
      <a:srgbClr val="EEE8C5"/>
    </a:custClr>
    <a:custClr name="PANTONE 553">
      <a:srgbClr val="214232"/>
    </a:custClr>
    <a:custClr name="PANTONE 376">
      <a:srgbClr val="77B800"/>
    </a:custClr>
    <a:custClr name="PANTONE 373">
      <a:srgbClr val="CFEA8B"/>
    </a:custClr>
    <a:custClr name="PANTONE 328">
      <a:srgbClr val="007165"/>
    </a:custClr>
    <a:custClr name="PANTONE 309">
      <a:srgbClr val="003D4D"/>
    </a:custClr>
    <a:custClr name="PANTONE 3135">
      <a:srgbClr val="0091B5"/>
    </a:custClr>
    <a:custClr name="PANTONE 9041">
      <a:srgbClr val="E2EBE4"/>
    </a:custClr>
    <a:custClr name="PANTONE 289">
      <a:srgbClr val="002144"/>
    </a:custClr>
    <a:custClr name="PANTONE 2925">
      <a:srgbClr val="0096DB"/>
    </a:custClr>
    <a:custClr name="PANTONE 283">
      <a:srgbClr val="97C5EB"/>
    </a:custClr>
    <a:custClr name="PANTONE 2597">
      <a:srgbClr val="580F8B"/>
    </a:custClr>
  </a:custClrLst>
</a:theme>
</file>

<file path=docProps/app.xml><?xml version="1.0" encoding="utf-8"?>
<Properties xmlns="http://schemas.openxmlformats.org/officeDocument/2006/extended-properties" xmlns:vt="http://schemas.openxmlformats.org/officeDocument/2006/docPropsVTypes">
  <Template>777X_BP_Powerpoint-Master</Template>
  <TotalTime>7318</TotalTime>
  <Words>1212</Words>
  <Application>Microsoft Office PowerPoint</Application>
  <PresentationFormat>On-screen Show (4:3)</PresentationFormat>
  <Paragraphs>288</Paragraphs>
  <Slides>9</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ＭＳ Ｐゴシック</vt:lpstr>
      <vt:lpstr>Arial</vt:lpstr>
      <vt:lpstr>Calibri</vt:lpstr>
      <vt:lpstr>Calibri Light</vt:lpstr>
      <vt:lpstr>Courier New</vt:lpstr>
      <vt:lpstr>Wingdings</vt:lpstr>
      <vt:lpstr>WTT-777X_TEMPLATE</vt:lpstr>
      <vt:lpstr>Office Theme</vt:lpstr>
      <vt:lpstr>ARINC Airline Electronic Engineering Committee (AEEC)   Systems Architecture and Interfaces (SAI) Subcommittee  Global Aircraft Tracking Team Telecon  November 01, 2017 Rev NEW</vt:lpstr>
      <vt:lpstr>11/01 Agenda</vt:lpstr>
      <vt:lpstr>ADT Architectural Phase Schedule</vt:lpstr>
      <vt:lpstr>PowerPoint Presentation</vt:lpstr>
      <vt:lpstr>Upcoming Meeting Schedules/2018 Look-Ahead</vt:lpstr>
      <vt:lpstr>Hamburg Agenda</vt:lpstr>
      <vt:lpstr>Architectures Teams to date</vt:lpstr>
      <vt:lpstr>ARINC 429 Label</vt:lpstr>
      <vt:lpstr>Discussions/Questions?</vt:lpstr>
    </vt:vector>
  </TitlesOfParts>
  <Company>The Boeing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gibbscd</dc:creator>
  <cp:lastModifiedBy>Adler, Charles O</cp:lastModifiedBy>
  <cp:revision>239</cp:revision>
  <cp:lastPrinted>2016-08-29T21:43:19Z</cp:lastPrinted>
  <dcterms:created xsi:type="dcterms:W3CDTF">2015-04-17T16:14:54Z</dcterms:created>
  <dcterms:modified xsi:type="dcterms:W3CDTF">2017-11-01T14:53:51Z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ID">
    <vt:lpwstr>31287f2315a34987bc80002724167eac</vt:lpwstr>
  </property>
  <property fmtid="{D5CDD505-2E9C-101B-9397-08002B2CF9AE}" pid="3" name="PresentationVersion">
    <vt:lpwstr>2.0</vt:lpwstr>
  </property>
  <property fmtid="{D5CDD505-2E9C-101B-9397-08002B2CF9AE}" pid="4" name="SlidesCount">
    <vt:lpwstr>4</vt:lpwstr>
  </property>
</Properties>
</file>