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7"/>
  </p:notesMasterIdLst>
  <p:sldIdLst>
    <p:sldId id="261" r:id="rId2"/>
    <p:sldId id="315" r:id="rId3"/>
    <p:sldId id="325" r:id="rId4"/>
    <p:sldId id="326" r:id="rId5"/>
    <p:sldId id="286" r:id="rId6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orient="horz" pos="947">
          <p15:clr>
            <a:srgbClr val="A4A3A4"/>
          </p15:clr>
        </p15:guide>
        <p15:guide id="3" orient="horz" pos="4104" userDrawn="1">
          <p15:clr>
            <a:srgbClr val="A4A3A4"/>
          </p15:clr>
        </p15:guide>
        <p15:guide id="4" orient="horz" pos="537">
          <p15:clr>
            <a:srgbClr val="A4A3A4"/>
          </p15:clr>
        </p15:guide>
        <p15:guide id="5" orient="horz" pos="2894">
          <p15:clr>
            <a:srgbClr val="A4A3A4"/>
          </p15:clr>
        </p15:guide>
        <p15:guide id="6" orient="horz" pos="2990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2784" userDrawn="1">
          <p15:clr>
            <a:srgbClr val="A4A3A4"/>
          </p15:clr>
        </p15:guide>
        <p15:guide id="9" pos="2881">
          <p15:clr>
            <a:srgbClr val="A4A3A4"/>
          </p15:clr>
        </p15:guide>
        <p15:guide id="10" pos="245">
          <p15:clr>
            <a:srgbClr val="A4A3A4"/>
          </p15:clr>
        </p15:guide>
        <p15:guide id="11" pos="55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FF"/>
    <a:srgbClr val="CCFFCC"/>
    <a:srgbClr val="0039A6"/>
    <a:srgbClr val="57000D"/>
    <a:srgbClr val="394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5071" autoAdjust="0"/>
  </p:normalViewPr>
  <p:slideViewPr>
    <p:cSldViewPr snapToGrid="0" showGuides="1">
      <p:cViewPr varScale="1">
        <p:scale>
          <a:sx n="100" d="100"/>
          <a:sy n="100" d="100"/>
        </p:scale>
        <p:origin x="150" y="78"/>
      </p:cViewPr>
      <p:guideLst>
        <p:guide orient="horz" pos="2161"/>
        <p:guide orient="horz" pos="947"/>
        <p:guide orient="horz" pos="4104"/>
        <p:guide orient="horz" pos="537"/>
        <p:guide orient="horz" pos="2894"/>
        <p:guide orient="horz" pos="2990"/>
        <p:guide orient="horz" pos="4008"/>
        <p:guide orient="horz" pos="2784"/>
        <p:guide pos="2881"/>
        <p:guide pos="245"/>
        <p:guide pos="55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9F009B-AA83-4291-81BE-194F11CE19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4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2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9527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145">
              <a:defRPr/>
            </a:pPr>
            <a:fld id="{A9AFC416-B6F9-4E35-B27F-7A1A6AA3F734}" type="slidenum">
              <a:rPr lang="en-US" smtClean="0">
                <a:solidFill>
                  <a:srgbClr val="000000"/>
                </a:solidFill>
              </a:rPr>
              <a:pPr defTabSz="927145">
                <a:defRPr/>
              </a:pPr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5325"/>
            <a:ext cx="4654550" cy="34925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8" y="4421742"/>
            <a:ext cx="5615228" cy="4192189"/>
          </a:xfrm>
          <a:ln/>
        </p:spPr>
        <p:txBody>
          <a:bodyPr/>
          <a:lstStyle/>
          <a:p>
            <a:pPr>
              <a:defRPr/>
            </a:pPr>
            <a:endParaRPr lang="en-US" sz="11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683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388938" y="4746625"/>
            <a:ext cx="8358187" cy="387798"/>
          </a:xfrm>
        </p:spPr>
        <p:txBody>
          <a:bodyPr/>
          <a:lstStyle>
            <a:lvl1pPr algn="l">
              <a:defRPr sz="2800">
                <a:solidFill>
                  <a:srgbClr val="0039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8939" y="5212881"/>
            <a:ext cx="5036502" cy="22159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 sz="1600" b="0" baseline="0">
                <a:solidFill>
                  <a:srgbClr val="253746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26" name="Rectangle 1825"/>
          <p:cNvSpPr/>
          <p:nvPr userDrawn="1"/>
        </p:nvSpPr>
        <p:spPr>
          <a:xfrm>
            <a:off x="0" y="4594225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4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64690"/>
            <a:ext cx="8362950" cy="38779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938" y="1503362"/>
            <a:ext cx="8365956" cy="49355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3429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 marL="685800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88938" y="898525"/>
            <a:ext cx="8361447" cy="235449"/>
          </a:xfrm>
        </p:spPr>
        <p:txBody>
          <a:bodyPr/>
          <a:lstStyle>
            <a:lvl1pPr marL="0" indent="0">
              <a:lnSpc>
                <a:spcPct val="85000"/>
              </a:lnSpc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"/>
            <a:ext cx="9146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4247" y="930209"/>
            <a:ext cx="8222583" cy="33239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171450" indent="0">
              <a:buNone/>
              <a:defRPr/>
            </a:lvl2pPr>
            <a:lvl3pPr marL="441325" indent="0">
              <a:buNone/>
              <a:defRPr/>
            </a:lvl3pPr>
            <a:lvl4pPr marL="628650" indent="0">
              <a:buNone/>
              <a:defRPr/>
            </a:lvl4pPr>
            <a:lvl5pPr marL="79375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8308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eing 12 column grid" hidden="1"/>
          <p:cNvGrpSpPr/>
          <p:nvPr/>
        </p:nvGrpSpPr>
        <p:grpSpPr>
          <a:xfrm>
            <a:off x="-3" y="456356"/>
            <a:ext cx="9144011" cy="5958732"/>
            <a:chOff x="-3" y="456356"/>
            <a:chExt cx="9144011" cy="5958732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471778" y="995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471778" y="1291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471778" y="213699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71778" y="243245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471778" y="3288274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71778" y="3583735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471778" y="4424269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471778" y="4719730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471778" y="5567906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471778" y="586336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9" name="Rectangle 18"/>
            <p:cNvSpPr/>
            <p:nvPr userDrawn="1"/>
          </p:nvSpPr>
          <p:spPr>
            <a:xfrm>
              <a:off x="463550" y="456356"/>
              <a:ext cx="8223250" cy="5944444"/>
            </a:xfrm>
            <a:prstGeom prst="rect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471782" y="1143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3" y="2284726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380" y="3429000"/>
              <a:ext cx="9143628" cy="7005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3" y="4572000"/>
              <a:ext cx="9143998" cy="0"/>
            </a:xfrm>
            <a:prstGeom prst="lin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471782" y="5715637"/>
              <a:ext cx="8211312" cy="0"/>
            </a:xfrm>
            <a:prstGeom prst="line">
              <a:avLst/>
            </a:prstGeom>
            <a:noFill/>
            <a:ln w="6350">
              <a:solidFill>
                <a:schemeClr val="accent1">
                  <a:lumMod val="20000"/>
                  <a:lumOff val="8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5" name="Group 24"/>
            <p:cNvGrpSpPr/>
            <p:nvPr userDrawn="1"/>
          </p:nvGrpSpPr>
          <p:grpSpPr>
            <a:xfrm>
              <a:off x="1001862" y="457200"/>
              <a:ext cx="7135564" cy="5957888"/>
              <a:chOff x="1001862" y="0"/>
              <a:chExt cx="7135564" cy="68580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45708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" name="Straight Connector 20"/>
              <p:cNvCxnSpPr/>
              <p:nvPr/>
            </p:nvCxnSpPr>
            <p:spPr>
              <a:xfrm>
                <a:off x="100186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8" name="Straight Connector 15"/>
              <p:cNvCxnSpPr/>
              <p:nvPr/>
            </p:nvCxnSpPr>
            <p:spPr>
              <a:xfrm>
                <a:off x="1154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699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852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39306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33871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51789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Straight Connector 33"/>
              <p:cNvCxnSpPr/>
              <p:nvPr userDrawn="1"/>
            </p:nvCxnSpPr>
            <p:spPr>
              <a:xfrm>
                <a:off x="3095851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" name="Straight Connector 34"/>
              <p:cNvCxnSpPr/>
              <p:nvPr userDrawn="1"/>
            </p:nvCxnSpPr>
            <p:spPr>
              <a:xfrm>
                <a:off x="3249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>
              <a:xfrm>
                <a:off x="3795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>
              <a:xfrm>
                <a:off x="3944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>
              <a:xfrm>
                <a:off x="4493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>
              <a:xfrm>
                <a:off x="4641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>
              <a:xfrm>
                <a:off x="5191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>
              <a:xfrm>
                <a:off x="813742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>
              <a:xfrm>
                <a:off x="5885138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>
              <a:xfrm>
                <a:off x="604398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>
              <a:xfrm>
                <a:off x="6589602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>
              <a:xfrm>
                <a:off x="6738076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>
              <a:xfrm>
                <a:off x="728768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7" name="Straight Connector 46"/>
              <p:cNvCxnSpPr/>
              <p:nvPr userDrawn="1"/>
            </p:nvCxnSpPr>
            <p:spPr>
              <a:xfrm>
                <a:off x="7435440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Straight Connector 47"/>
              <p:cNvCxnSpPr/>
              <p:nvPr userDrawn="1"/>
            </p:nvCxnSpPr>
            <p:spPr>
              <a:xfrm>
                <a:off x="7985773" y="0"/>
                <a:ext cx="0" cy="6858000"/>
              </a:xfrm>
              <a:prstGeom prst="line">
                <a:avLst/>
              </a:prstGeom>
              <a:noFill/>
              <a:ln w="635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464690"/>
            <a:ext cx="8362949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14" y="1692275"/>
            <a:ext cx="8365955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4" r:id="rId2"/>
    <p:sldLayoutId id="2147483682" r:id="rId3"/>
    <p:sldLayoutId id="214748369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>
          <a:solidFill>
            <a:srgbClr val="0039A6"/>
          </a:solidFill>
          <a:latin typeface="+mj-lt"/>
          <a:ea typeface="+mj-ea"/>
          <a:cs typeface="+mj-cs"/>
        </a:defRPr>
      </a:lvl1pPr>
      <a:lvl2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7145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−"/>
        <a:defRPr sz="1600">
          <a:solidFill>
            <a:schemeClr val="tx1"/>
          </a:solidFill>
          <a:latin typeface="+mn-lt"/>
        </a:defRPr>
      </a:lvl2pPr>
      <a:lvl3pPr marL="5143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685800" indent="-171450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Courier New" panose="02070309020205020404" pitchFamily="49" charset="0"/>
        <a:buChar char="o"/>
        <a:defRPr sz="1200">
          <a:solidFill>
            <a:schemeClr val="tx1"/>
          </a:solidFill>
          <a:latin typeface="+mn-lt"/>
        </a:defRPr>
      </a:lvl4pPr>
      <a:lvl5pPr marL="857250" indent="-173038" algn="l" defTabSz="820738" rtl="0" eaLnBrk="1" fontAlgn="base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14144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es.o.adler@boeing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378" y="251396"/>
            <a:ext cx="8612392" cy="3157788"/>
          </a:xfrm>
        </p:spPr>
        <p:txBody>
          <a:bodyPr/>
          <a:lstStyle/>
          <a:p>
            <a:r>
              <a:rPr lang="en-US" sz="3200" dirty="0" smtClean="0"/>
              <a:t>ARINC Airline Electronic Engineering </a:t>
            </a:r>
            <a:r>
              <a:rPr lang="en-US" sz="3200" dirty="0"/>
              <a:t>Committee (AEEC)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3200" dirty="0" smtClean="0"/>
              <a:t>Systems </a:t>
            </a:r>
            <a:r>
              <a:rPr lang="en-US" sz="3200" dirty="0"/>
              <a:t>Architecture and Interfaces (SAI) </a:t>
            </a:r>
            <a:r>
              <a:rPr lang="en-US" sz="3200" dirty="0" smtClean="0"/>
              <a:t>Subcommittee</a:t>
            </a:r>
            <a:br>
              <a:rPr lang="en-US" sz="3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 smtClean="0"/>
              <a:t>Global Aircraft Tracking Team </a:t>
            </a:r>
            <a:r>
              <a:rPr lang="en-US" sz="2400" dirty="0" err="1" smtClean="0"/>
              <a:t>Telecon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b="1" dirty="0" smtClean="0"/>
              <a:t>November 22, 2017</a:t>
            </a:r>
            <a:br>
              <a:rPr lang="en-US" sz="2400" b="1" dirty="0" smtClean="0"/>
            </a:br>
            <a:r>
              <a:rPr lang="en-US" dirty="0"/>
              <a:t>Rev </a:t>
            </a:r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1253" name="SessionQuestionData" descr="&lt;?xml version=&quot;1.0&quot;?&gt;&lt;AllQuestions /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4" name="SessionAnswerData" descr="&lt;?xml version=&quot;1.0&quot;?&gt;&lt;AllAnswers /&gt;" hidden="1"/>
          <p:cNvSpPr txBox="1"/>
          <p:nvPr/>
        </p:nvSpPr>
        <p:spPr>
          <a:xfrm>
            <a:off x="127000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5" name="SessionResponseData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1256" name="SessionPresentationSettingsData" descr="&lt;?xml version=&quot;1.0&quot;?&gt;&lt;Settings&gt;&lt;answerBulletFormat&gt;Numeric&lt;/answerBulletFormat&gt;&lt;pointsToClock&gt;&lt;/pointsToClock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Yes&lt;/countdownAutoInsert&gt;&lt;countdownSeconds&gt;10&lt;/countdownSeconds&gt;&lt;countdownSound&gt;TicToc.wav&lt;/countdownSound&gt;&lt;countdownStyle&gt;Stopwatch&lt;/countdownStyle&gt;&lt;gridAutoInsert&gt;No&lt;/gridAutoInsert&gt;&lt;gridFillStyle&gt;Answered&lt;/gridFillStyle&gt;&lt;gridFillColor&gt;255,255,0&lt;/gridFillColor&gt;&lt;ChartModel&gt;3D&lt;/ChartModel&gt;&lt;SimulatedVoteCount&gt;50&lt;/SimulatedVoteCount&gt;&lt;gridColor&gt;176,216,255&lt;/gridColor&gt;&lt;gridAlternateColor&gt;62,158,255&lt;/gridAlternateColor&gt;&lt;gridIncorrectColor&gt;&lt;/gridIncorrectColor&gt;&lt;gridOpacity&gt;100%&lt;/gridOpacity&gt;&lt;gridTextStyle&gt;Keypad #&lt;/gridTextStyle&gt;&lt;inputSource&gt;Response Devices&lt;/inputSource&gt;&lt;userpreferredinputSource&gt;&lt;/userpreferredinputSource&gt;&lt;multipleResponseDivisor&gt;# of Responses&lt;/multipleResponseDivisor&gt;&lt;participantsLeaderBoard&gt;5&lt;/participantsLeaderBoard&gt;&lt;percentageDecimalPlaces&gt;0&lt;/percentageDecimalPlaces&gt;&lt;responseCounterAutoInsert&gt;Yes&lt;/responseCounterAutoInsert&gt;&lt;responseCounterStyle&gt;Circle&lt;/responseCounterStyle&gt;&lt;responseCounterTextColor&gt;0,0,0&lt;/responseCounterTextColor&gt;&lt;responseCounterFillColor&gt;79,129,189&lt;/responseCounterFillColor&gt;&lt;responseCounterBorderColor&gt;56,93,138&lt;/responseCounterBorderColor&gt;&lt;responseCounterDisplayValue&gt;# of Votes Received&lt;/responseCounterDisplayValue&gt;&lt;insertObjectUsingColor&gt;Blue&lt;/insertObjectUsingColor&gt;&lt;showResults&gt;Yes&lt;/showResults&gt;&lt;teamColors&gt;User Defined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Slides with EZ-VOTE Pro Objects&lt;/showControlBar&gt;&lt;defaultCorrectPointValue&gt;10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No&lt;/isGridColorKnownColor&gt;&lt;gridColorName&gt;255,255,0&lt;/gridColorName&gt;&lt;AutoRec&gt;&lt;/AutoRec&gt;&lt;AutoRecTimeIntrvl&gt;&lt;/AutoRecTimeIntrvl&gt;&lt;chartVotesView&gt;Percentage&lt;/chartVotesView&gt;&lt;chartLabelsColor&gt;0,0,0&lt;/chartLabelsColor&gt;&lt;isChartLabelColorKnownColor&gt;&lt;/isChartLabelColorKnownColor&gt;&lt;chartLabelColorName&gt;&lt;/chartLabelColorName&gt;&lt;chartXAxisLabelType&gt;Full Text&lt;/chartXAxisLabelType&gt;&lt;controlBarPosition&gt;Top Left&lt;/controlBarPosition&gt;&lt;/Settings&gt;" hidden="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4381137" y="3715926"/>
            <a:ext cx="2347415" cy="97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None/>
              <a:defRPr sz="1600" b="0" baseline="0">
                <a:solidFill>
                  <a:srgbClr val="253746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  <a:defRPr sz="1600">
                <a:solidFill>
                  <a:schemeClr val="tx1"/>
                </a:solidFill>
                <a:latin typeface="+mn-lt"/>
              </a:defRPr>
            </a:lvl2pPr>
            <a:lvl3pPr marL="5143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6858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4144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8716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3288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7860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Peter  H. </a:t>
            </a:r>
            <a:r>
              <a:rPr lang="en-US" kern="0" dirty="0" err="1" smtClean="0"/>
              <a:t>Grau</a:t>
            </a:r>
            <a:endParaRPr lang="en-US" kern="0" dirty="0" smtClean="0"/>
          </a:p>
          <a:p>
            <a:r>
              <a:rPr lang="en-US" kern="0" dirty="0" smtClean="0"/>
              <a:t>Principle Engineer,</a:t>
            </a:r>
          </a:p>
          <a:p>
            <a:r>
              <a:rPr lang="en-US" kern="0" dirty="0" smtClean="0"/>
              <a:t>ARINC Industry Activities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272378" y="3715926"/>
            <a:ext cx="3630882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None/>
              <a:defRPr sz="1600" b="0" baseline="0">
                <a:solidFill>
                  <a:srgbClr val="253746"/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  <a:defRPr sz="1600">
                <a:solidFill>
                  <a:schemeClr val="tx1"/>
                </a:solidFill>
                <a:latin typeface="+mn-lt"/>
              </a:defRPr>
            </a:lvl2pPr>
            <a:lvl3pPr marL="5143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685800" indent="-171450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73038" algn="l" defTabSz="820738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4144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18716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3288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786063" indent="-163513" algn="l" defTabSz="820738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Charles Adler, Project Engineer</a:t>
            </a:r>
          </a:p>
          <a:p>
            <a:r>
              <a:rPr lang="en-US" kern="0" dirty="0" smtClean="0"/>
              <a:t>Boeing Commercial Airplanes, Avionics</a:t>
            </a:r>
          </a:p>
          <a:p>
            <a:r>
              <a:rPr lang="en-US" kern="0" dirty="0" smtClean="0"/>
              <a:t>(</a:t>
            </a:r>
            <a:r>
              <a:rPr lang="en-US" kern="0" dirty="0" smtClean="0">
                <a:hlinkClick r:id="rId2"/>
              </a:rPr>
              <a:t>charles.o.adler@boeing.com</a:t>
            </a:r>
            <a:r>
              <a:rPr lang="en-US" kern="0" dirty="0" smtClean="0"/>
              <a:t>)</a:t>
            </a:r>
          </a:p>
          <a:p>
            <a:r>
              <a:rPr lang="en-US" kern="0" dirty="0" smtClean="0"/>
              <a:t>Cell: 206-578-2533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548" y="124350"/>
            <a:ext cx="8783920" cy="387798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11/22 Agenda</a:t>
            </a:r>
            <a:endParaRPr lang="en-US" sz="2800" dirty="0"/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660453"/>
            <a:ext cx="8875468" cy="2257559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Intro/plan/status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Hamburg recap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GADSS Montreal recap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Questions/Discussions?</a:t>
            </a:r>
          </a:p>
          <a:p>
            <a:pPr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5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84" y="33896"/>
            <a:ext cx="8362949" cy="387798"/>
          </a:xfrm>
        </p:spPr>
        <p:txBody>
          <a:bodyPr/>
          <a:lstStyle/>
          <a:p>
            <a:r>
              <a:rPr lang="en-US" dirty="0" smtClean="0"/>
              <a:t>Upcoming Meeting Schedules/2018 Look-Ahead</a:t>
            </a:r>
            <a:endParaRPr lang="en-US" dirty="0"/>
          </a:p>
        </p:txBody>
      </p:sp>
      <p:sp>
        <p:nvSpPr>
          <p:cNvPr id="4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04203" y="603595"/>
            <a:ext cx="8758558" cy="2068574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/>
              <a:t>1.) Nov 7th-9th 2017 face-to-face GAT meeting to work architectural studies: (Airbus, Hamburg).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/>
              <a:t>2.) Nov 14, 13:00 non-ARINC meeting with ICAO GADSS Advisory Group (Montreal), discuss our work, issues, gaps, 10054 document.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/>
              <a:t>3.) Feb 6, 7 2018 (in planning)– face-to-face GAT meeting to finalize architectural study, start characteristic development – Florida, Gables Engineering, Coral Gables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/>
              <a:t>(SAI meeting, same location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&amp; 9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Feb)</a:t>
            </a:r>
            <a:r>
              <a:rPr lang="en-US" sz="1400" dirty="0"/>
              <a:t>	</a:t>
            </a:r>
            <a:r>
              <a:rPr lang="en-US" sz="1400" dirty="0" smtClean="0"/>
              <a:t>.</a:t>
            </a:r>
            <a:endParaRPr lang="en-US" sz="1400" dirty="0"/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400" dirty="0" smtClean="0"/>
          </a:p>
        </p:txBody>
      </p:sp>
      <p:sp>
        <p:nvSpPr>
          <p:cNvPr id="4" name="Chevron 3"/>
          <p:cNvSpPr/>
          <p:nvPr/>
        </p:nvSpPr>
        <p:spPr>
          <a:xfrm>
            <a:off x="287584" y="4314169"/>
            <a:ext cx="8684965" cy="53571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756580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flipV="1">
            <a:off x="1007338" y="3979565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 flipV="1">
            <a:off x="3648458" y="3963743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6749" y="3532712"/>
            <a:ext cx="1143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 6,7 </a:t>
            </a:r>
            <a:r>
              <a:rPr lang="en-US" sz="1200" b="1" dirty="0" smtClean="0"/>
              <a:t>(</a:t>
            </a:r>
            <a:r>
              <a:rPr lang="en-US" sz="1200" b="1" dirty="0" smtClean="0"/>
              <a:t>8 – ½ day)</a:t>
            </a:r>
            <a:endParaRPr lang="en-US" sz="1200" b="1" dirty="0" smtClean="0"/>
          </a:p>
        </p:txBody>
      </p:sp>
      <p:sp>
        <p:nvSpPr>
          <p:cNvPr id="15" name="Isosceles Triangle 14"/>
          <p:cNvSpPr/>
          <p:nvPr/>
        </p:nvSpPr>
        <p:spPr>
          <a:xfrm flipV="1">
            <a:off x="4930271" y="3963743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V="1">
            <a:off x="2415161" y="3977479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444</a:t>
            </a:r>
          </a:p>
        </p:txBody>
      </p:sp>
      <p:sp>
        <p:nvSpPr>
          <p:cNvPr id="38" name="Up Arrow 37"/>
          <p:cNvSpPr/>
          <p:nvPr/>
        </p:nvSpPr>
        <p:spPr>
          <a:xfrm flipV="1">
            <a:off x="8182379" y="3676569"/>
            <a:ext cx="345440" cy="614745"/>
          </a:xfrm>
          <a:prstGeom prst="upArrow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18775" y="2808390"/>
            <a:ext cx="1098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Gables Engineering,</a:t>
            </a:r>
          </a:p>
          <a:p>
            <a:pPr algn="ctr"/>
            <a:r>
              <a:rPr lang="en-US" sz="1200" dirty="0" smtClean="0"/>
              <a:t>Coral Gables FL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65599" y="6462145"/>
            <a:ext cx="106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MAR 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0542" y="5709503"/>
            <a:ext cx="1583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Requirements and Architectural study</a:t>
            </a:r>
          </a:p>
          <a:p>
            <a:pPr algn="ctr"/>
            <a:r>
              <a:rPr lang="en-US" sz="1200" b="1" dirty="0" smtClean="0"/>
              <a:t>Report Submitted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80030" y="5863890"/>
            <a:ext cx="68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 23-26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93094" y="6230034"/>
            <a:ext cx="109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AEEC GEN</a:t>
            </a:r>
            <a:r>
              <a:rPr lang="en-US" sz="1200" dirty="0"/>
              <a:t> </a:t>
            </a:r>
            <a:r>
              <a:rPr lang="en-US" sz="1200" dirty="0" smtClean="0"/>
              <a:t>SESSION</a:t>
            </a:r>
          </a:p>
          <a:p>
            <a:pPr algn="ctr"/>
            <a:r>
              <a:rPr lang="en-US" sz="1200" dirty="0" smtClean="0"/>
              <a:t>Dallas </a:t>
            </a:r>
            <a:r>
              <a:rPr lang="en-US" sz="1200" dirty="0" err="1" smtClean="0"/>
              <a:t>Tx</a:t>
            </a:r>
            <a:endParaRPr lang="en-US" sz="120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2170925" y="5497746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Report Approval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52386" y="3503179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GAT JUNE 12-13 (</a:t>
            </a:r>
            <a:r>
              <a:rPr lang="en-US" sz="1200" b="1" dirty="0" smtClean="0"/>
              <a:t>14</a:t>
            </a:r>
            <a:r>
              <a:rPr lang="en-US" sz="1200" dirty="0" smtClean="0"/>
              <a:t>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15889" y="2886381"/>
            <a:ext cx="126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FEDEX</a:t>
            </a:r>
          </a:p>
          <a:p>
            <a:pPr algn="ctr"/>
            <a:r>
              <a:rPr lang="en-US" sz="1200" dirty="0" smtClean="0"/>
              <a:t>SAI+GAT</a:t>
            </a:r>
          </a:p>
          <a:p>
            <a:pPr algn="ctr"/>
            <a:r>
              <a:rPr lang="en-US" sz="1200" dirty="0"/>
              <a:t>Memphis</a:t>
            </a:r>
            <a:r>
              <a:rPr lang="en-US" sz="1200" dirty="0" smtClean="0"/>
              <a:t>., TN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98207" y="3287467"/>
            <a:ext cx="1281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Aug 14, 15, 16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39045" y="3473839"/>
            <a:ext cx="126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Skytrac</a:t>
            </a:r>
            <a:endParaRPr lang="en-US" sz="1200" dirty="0" smtClean="0"/>
          </a:p>
          <a:p>
            <a:pPr algn="ctr"/>
            <a:r>
              <a:rPr lang="en-US" sz="1200" dirty="0" smtClean="0"/>
              <a:t>Kelowna, BC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857311" y="2454911"/>
            <a:ext cx="143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ADT Characteristic Completion</a:t>
            </a:r>
          </a:p>
          <a:p>
            <a:pPr algn="ctr"/>
            <a:r>
              <a:rPr lang="en-US" sz="1200" dirty="0" smtClean="0"/>
              <a:t>Submitted to ARINC</a:t>
            </a:r>
          </a:p>
          <a:p>
            <a:pPr algn="ctr"/>
            <a:r>
              <a:rPr lang="en-US" sz="1200" dirty="0" smtClean="0"/>
              <a:t>JAN 2019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2090" y="5509469"/>
            <a:ext cx="1524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Characteristic Start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94870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00872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59052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23234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87416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51598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15780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79962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4144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8326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72508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36690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650533" y="4889068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8758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2940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FEB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7122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MAR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21304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APR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85486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49668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JUN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3850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JUL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78032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AUG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42214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SEPT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6396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OCT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0578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NOV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4760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989424" y="4892292"/>
            <a:ext cx="680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JAN</a:t>
            </a:r>
          </a:p>
        </p:txBody>
      </p:sp>
      <p:sp>
        <p:nvSpPr>
          <p:cNvPr id="83" name="Isosceles Triangle 82"/>
          <p:cNvSpPr/>
          <p:nvPr/>
        </p:nvSpPr>
        <p:spPr>
          <a:xfrm>
            <a:off x="2565387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1804919" y="3003027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REQ Start</a:t>
            </a:r>
          </a:p>
        </p:txBody>
      </p:sp>
      <p:sp>
        <p:nvSpPr>
          <p:cNvPr id="89" name="Isosceles Triangle 88"/>
          <p:cNvSpPr/>
          <p:nvPr/>
        </p:nvSpPr>
        <p:spPr>
          <a:xfrm>
            <a:off x="2135259" y="2635006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Isosceles Triangle 89"/>
          <p:cNvSpPr/>
          <p:nvPr/>
        </p:nvSpPr>
        <p:spPr>
          <a:xfrm>
            <a:off x="7532960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Isosceles Triangle 90"/>
          <p:cNvSpPr/>
          <p:nvPr/>
        </p:nvSpPr>
        <p:spPr>
          <a:xfrm>
            <a:off x="8224363" y="5159542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6910094" y="5496598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REQ Finish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930975" y="5466677"/>
            <a:ext cx="10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TRFD ARCH Start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8028022" y="4440300"/>
            <a:ext cx="0" cy="28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941457" y="3492723"/>
            <a:ext cx="126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Inmarsat</a:t>
            </a:r>
          </a:p>
          <a:p>
            <a:pPr algn="ctr"/>
            <a:r>
              <a:rPr lang="en-US" sz="1200" dirty="0" smtClean="0"/>
              <a:t>London</a:t>
            </a:r>
          </a:p>
        </p:txBody>
      </p:sp>
      <p:sp>
        <p:nvSpPr>
          <p:cNvPr id="67" name="Isosceles Triangle 66"/>
          <p:cNvSpPr/>
          <p:nvPr/>
        </p:nvSpPr>
        <p:spPr>
          <a:xfrm flipV="1">
            <a:off x="7192751" y="1971595"/>
            <a:ext cx="309705" cy="315114"/>
          </a:xfrm>
          <a:prstGeom prst="triangl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430523" y="1867115"/>
            <a:ext cx="1438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Potential Face-to-face </a:t>
            </a:r>
            <a:r>
              <a:rPr lang="en-US" sz="1200" dirty="0" err="1" smtClean="0"/>
              <a:t>mtgs</a:t>
            </a:r>
            <a:endParaRPr lang="en-US" sz="1200" dirty="0" smtClean="0"/>
          </a:p>
        </p:txBody>
      </p:sp>
      <p:sp>
        <p:nvSpPr>
          <p:cNvPr id="84" name="Isosceles Triangle 83"/>
          <p:cNvSpPr/>
          <p:nvPr/>
        </p:nvSpPr>
        <p:spPr>
          <a:xfrm flipV="1">
            <a:off x="7192751" y="2396244"/>
            <a:ext cx="309705" cy="31511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192751" y="2333793"/>
            <a:ext cx="1438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Confirmed</a:t>
            </a:r>
          </a:p>
        </p:txBody>
      </p:sp>
      <p:sp>
        <p:nvSpPr>
          <p:cNvPr id="95" name="Isosceles Triangle 94"/>
          <p:cNvSpPr/>
          <p:nvPr/>
        </p:nvSpPr>
        <p:spPr>
          <a:xfrm flipV="1">
            <a:off x="7465099" y="4017208"/>
            <a:ext cx="309705" cy="315114"/>
          </a:xfrm>
          <a:prstGeom prst="triangl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590167" y="2487074"/>
            <a:ext cx="90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Dec</a:t>
            </a:r>
          </a:p>
          <a:p>
            <a:pPr algn="ctr"/>
            <a:r>
              <a:rPr lang="en-US" sz="1200" dirty="0" smtClean="0"/>
              <a:t>4, 5, 6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606473" y="2856068"/>
            <a:ext cx="1634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TBD</a:t>
            </a:r>
            <a:r>
              <a:rPr lang="en-US" sz="1200" dirty="0" smtClean="0"/>
              <a:t>: </a:t>
            </a:r>
            <a:r>
              <a:rPr lang="en-US" sz="1200" dirty="0" smtClean="0"/>
              <a:t>considering east coast US, possibly WA DC area or Florida location to facilitate broader attendance  </a:t>
            </a:r>
          </a:p>
        </p:txBody>
      </p:sp>
      <p:sp>
        <p:nvSpPr>
          <p:cNvPr id="98" name="Isosceles Triangle 97"/>
          <p:cNvSpPr/>
          <p:nvPr/>
        </p:nvSpPr>
        <p:spPr>
          <a:xfrm flipV="1">
            <a:off x="6223680" y="4012502"/>
            <a:ext cx="309705" cy="315114"/>
          </a:xfrm>
          <a:prstGeom prst="triangl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471347" y="3373478"/>
            <a:ext cx="126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TBD:</a:t>
            </a:r>
            <a:r>
              <a:rPr lang="en-US" sz="1200" dirty="0" smtClean="0"/>
              <a:t> Inmarsat</a:t>
            </a:r>
          </a:p>
          <a:p>
            <a:pPr algn="ctr"/>
            <a:r>
              <a:rPr lang="en-US" sz="1200" dirty="0" smtClean="0"/>
              <a:t>Hawaii</a:t>
            </a:r>
          </a:p>
          <a:p>
            <a:pPr algn="ctr"/>
            <a:r>
              <a:rPr lang="en-US" sz="1200" dirty="0" smtClean="0"/>
              <a:t>Oct 23, 24, 25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547889" y="3723556"/>
            <a:ext cx="938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 10,11,12</a:t>
            </a:r>
          </a:p>
        </p:txBody>
      </p:sp>
      <p:sp>
        <p:nvSpPr>
          <p:cNvPr id="3" name="Rectangle 2"/>
          <p:cNvSpPr/>
          <p:nvPr/>
        </p:nvSpPr>
        <p:spPr>
          <a:xfrm>
            <a:off x="7423889" y="6205226"/>
            <a:ext cx="170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SatAuth</a:t>
            </a:r>
            <a:r>
              <a:rPr lang="en-US" sz="1200" dirty="0"/>
              <a:t> (South Africa</a:t>
            </a:r>
            <a:r>
              <a:rPr lang="en-US" sz="1200" dirty="0" smtClean="0"/>
              <a:t>) – 1Q/2Q 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6117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548" y="124350"/>
            <a:ext cx="8783920" cy="387798"/>
          </a:xfrm>
        </p:spPr>
        <p:txBody>
          <a:bodyPr/>
          <a:lstStyle/>
          <a:p>
            <a:r>
              <a:rPr lang="en-US" sz="2800" dirty="0" smtClean="0"/>
              <a:t>Target Architectural Studies Schedule</a:t>
            </a:r>
            <a:endParaRPr lang="en-US" sz="2800" dirty="0"/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660452"/>
            <a:ext cx="7660380" cy="6621475"/>
          </a:xfrm>
          <a:noFill/>
          <a:ln w="9525">
            <a:noFill/>
            <a:miter lim="800000"/>
            <a:headEnd/>
            <a:tailEnd/>
          </a:ln>
          <a:effectLst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668" tIns="0" rIns="0" bIns="0" numCol="1" spcCol="1270" anchor="t" anchorCtr="0" compatLnSpc="1">
            <a:prstTxWarp prst="textNoShape">
              <a:avLst/>
            </a:prstTxWarp>
            <a:noAutofit/>
          </a:bodyPr>
          <a:lstStyle/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Nov 7-9 face-to-face – reviews of architectural WPs, review requirements section, discussion/handling of any changes (e.g. 10054 inputs)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Early Dec Updates to architectural white papers, draft of cross-architectural summary discussion, near final requirements section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 January – draft document distributed to team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Feb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2018 face-to-face, document review, characteristic development kick-off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Early-mid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March updated draft to team, final reviews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March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15 report submitted to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Arinc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(30 day review start).</a:t>
            </a: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28650" lvl="1" indent="-4572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1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59175" y="3103552"/>
            <a:ext cx="8659812" cy="387798"/>
          </a:xfrm>
        </p:spPr>
        <p:txBody>
          <a:bodyPr/>
          <a:lstStyle/>
          <a:p>
            <a:pPr algn="ctr"/>
            <a:r>
              <a:rPr lang="en-US" b="1" dirty="0" smtClean="0"/>
              <a:t>Discussions/Questions?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7376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TT-777X_TEMPLATE">
  <a:themeElements>
    <a:clrScheme name="Boeing Color Palette">
      <a:dk1>
        <a:srgbClr val="000000"/>
      </a:dk1>
      <a:lt1>
        <a:srgbClr val="FFFFFF"/>
      </a:lt1>
      <a:dk2>
        <a:srgbClr val="0039A6"/>
      </a:dk2>
      <a:lt2>
        <a:srgbClr val="A5ACB0"/>
      </a:lt2>
      <a:accent1>
        <a:srgbClr val="0039A6"/>
      </a:accent1>
      <a:accent2>
        <a:srgbClr val="E70033"/>
      </a:accent2>
      <a:accent3>
        <a:srgbClr val="0096DB"/>
      </a:accent3>
      <a:accent4>
        <a:srgbClr val="77B800"/>
      </a:accent4>
      <a:accent5>
        <a:srgbClr val="580F8B"/>
      </a:accent5>
      <a:accent6>
        <a:srgbClr val="FFA200"/>
      </a:accent6>
      <a:hlink>
        <a:srgbClr val="0039A6"/>
      </a:hlink>
      <a:folHlink>
        <a:srgbClr val="A5ACB0"/>
      </a:folHlink>
    </a:clrScheme>
    <a:fontScheme name="4_GradientBar_IdentityBar_QUES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eing Color Palette">
        <a:dk1>
          <a:srgbClr val="000000"/>
        </a:dk1>
        <a:lt1>
          <a:srgbClr val="FFFFFF"/>
        </a:lt1>
        <a:dk2>
          <a:srgbClr val="0033A1"/>
        </a:dk2>
        <a:lt2>
          <a:srgbClr val="A5ACB0"/>
        </a:lt2>
        <a:accent1>
          <a:srgbClr val="0033A1"/>
        </a:accent1>
        <a:accent2>
          <a:srgbClr val="E70033"/>
        </a:accent2>
        <a:accent3>
          <a:srgbClr val="0096DB"/>
        </a:accent3>
        <a:accent4>
          <a:srgbClr val="77B800"/>
        </a:accent4>
        <a:accent5>
          <a:srgbClr val="580F8B"/>
        </a:accent5>
        <a:accent6>
          <a:srgbClr val="FFA200"/>
        </a:accent6>
        <a:hlink>
          <a:srgbClr val="0039A6"/>
        </a:hlink>
        <a:folHlink>
          <a:srgbClr val="A5AC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ANTONE 7546">
      <a:srgbClr val="253746"/>
    </a:custClr>
    <a:custClr name="PANTONE 431">
      <a:srgbClr val="5B6770"/>
    </a:custClr>
    <a:custClr name="PANTONE 429">
      <a:srgbClr val="A3AAAE"/>
    </a:custClr>
    <a:custClr name="PANTONE CG1">
      <a:srgbClr val="DAD9D7"/>
    </a:custClr>
    <a:custClr name="Process Magenta">
      <a:srgbClr val="E5007E"/>
    </a:custClr>
    <a:custClr name="PANTONE 4975">
      <a:srgbClr val="402020"/>
    </a:custClr>
    <a:custClr name="PANTONE 201">
      <a:srgbClr val="A32136"/>
    </a:custClr>
    <a:custClr name="PANTONE 185">
      <a:srgbClr val="EA002A"/>
    </a:custClr>
    <a:custClr name="PANTONE 1665">
      <a:srgbClr val="E14504"/>
    </a:custClr>
    <a:custClr name="PANTONE 137">
      <a:srgbClr val="FFA400"/>
    </a:custClr>
    <a:custClr name="PANTONE 108">
      <a:srgbClr val="FFDB00"/>
    </a:custClr>
    <a:custClr name="PANTONE 1215">
      <a:srgbClr val="FDD773"/>
    </a:custClr>
    <a:custClr name="PANTONE 7499">
      <a:srgbClr val="F2E5B3"/>
    </a:custClr>
    <a:custClr name="PANTONE 553">
      <a:srgbClr val="294635"/>
    </a:custClr>
    <a:custClr name="PANTONE 376">
      <a:srgbClr val="81BC00"/>
    </a:custClr>
    <a:custClr name="PANTONE 373">
      <a:srgbClr val="CCE981"/>
    </a:custClr>
    <a:custClr name="PANTONE 328">
      <a:srgbClr val="007167"/>
    </a:custClr>
    <a:custClr name="PANTONE 309">
      <a:srgbClr val="003B4A"/>
    </a:custClr>
    <a:custClr name="PANTONE 3135">
      <a:srgbClr val="008BAC"/>
    </a:custClr>
    <a:custClr name="PANTONE 7457">
      <a:srgbClr val="BADCE6"/>
    </a:custClr>
    <a:custClr name="PANTONE 289">
      <a:srgbClr val="0A2240"/>
    </a:custClr>
    <a:custClr name="PANTONE 2925">
      <a:srgbClr val="009BDF"/>
    </a:custClr>
    <a:custClr name="PANTONE 283">
      <a:srgbClr val="92C0EA"/>
    </a:custClr>
    <a:custClr name="PANTONE 2597">
      <a:srgbClr val="5C0F8C"/>
    </a:custClr>
  </a:custClr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777X_BP_Powerpoint-Master</Template>
  <TotalTime>7435</TotalTime>
  <Words>352</Words>
  <Application>Microsoft Office PowerPoint</Application>
  <PresentationFormat>On-screen Show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Courier New</vt:lpstr>
      <vt:lpstr>Wingdings</vt:lpstr>
      <vt:lpstr>WTT-777X_TEMPLATE</vt:lpstr>
      <vt:lpstr>ARINC Airline Electronic Engineering Committee (AEEC)   Systems Architecture and Interfaces (SAI) Subcommittee  Global Aircraft Tracking Team Telecon  November 22, 2017 Rev NEW</vt:lpstr>
      <vt:lpstr>11/22 Agenda</vt:lpstr>
      <vt:lpstr>Upcoming Meeting Schedules/2018 Look-Ahead</vt:lpstr>
      <vt:lpstr>Target Architectural Studies Schedule</vt:lpstr>
      <vt:lpstr>Discussions/Questions?</vt:lpstr>
    </vt:vector>
  </TitlesOfParts>
  <Company>The Boeing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gibbscd</dc:creator>
  <cp:lastModifiedBy>Adler, Charles O</cp:lastModifiedBy>
  <cp:revision>241</cp:revision>
  <cp:lastPrinted>2016-08-29T21:43:19Z</cp:lastPrinted>
  <dcterms:created xsi:type="dcterms:W3CDTF">2015-04-17T16:14:54Z</dcterms:created>
  <dcterms:modified xsi:type="dcterms:W3CDTF">2017-11-22T16:50:46Z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31287f2315a34987bc80002724167eac</vt:lpwstr>
  </property>
  <property fmtid="{D5CDD505-2E9C-101B-9397-08002B2CF9AE}" pid="3" name="PresentationVersion">
    <vt:lpwstr>2.0</vt:lpwstr>
  </property>
  <property fmtid="{D5CDD505-2E9C-101B-9397-08002B2CF9AE}" pid="4" name="SlidesCount">
    <vt:lpwstr>4</vt:lpwstr>
  </property>
</Properties>
</file>