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sldIdLst>
    <p:sldId id="261" r:id="rId2"/>
    <p:sldId id="315" r:id="rId3"/>
    <p:sldId id="325" r:id="rId4"/>
    <p:sldId id="326" r:id="rId5"/>
    <p:sldId id="327" r:id="rId6"/>
    <p:sldId id="286" r:id="rId7"/>
    <p:sldId id="328" r:id="rId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947">
          <p15:clr>
            <a:srgbClr val="A4A3A4"/>
          </p15:clr>
        </p15:guide>
        <p15:guide id="3" orient="horz" pos="4104" userDrawn="1">
          <p15:clr>
            <a:srgbClr val="A4A3A4"/>
          </p15:clr>
        </p15:guide>
        <p15:guide id="4" orient="horz" pos="537">
          <p15:clr>
            <a:srgbClr val="A4A3A4"/>
          </p15:clr>
        </p15:guide>
        <p15:guide id="5" orient="horz" pos="2894">
          <p15:clr>
            <a:srgbClr val="A4A3A4"/>
          </p15:clr>
        </p15:guide>
        <p15:guide id="6" orient="horz" pos="2990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2784" userDrawn="1">
          <p15:clr>
            <a:srgbClr val="A4A3A4"/>
          </p15:clr>
        </p15:guide>
        <p15:guide id="9" pos="288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55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FF"/>
    <a:srgbClr val="CCFFCC"/>
    <a:srgbClr val="0039A6"/>
    <a:srgbClr val="57000D"/>
    <a:srgbClr val="394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95071" autoAdjust="0"/>
  </p:normalViewPr>
  <p:slideViewPr>
    <p:cSldViewPr snapToGrid="0" showGuides="1">
      <p:cViewPr varScale="1">
        <p:scale>
          <a:sx n="100" d="100"/>
          <a:sy n="100" d="100"/>
        </p:scale>
        <p:origin x="150" y="78"/>
      </p:cViewPr>
      <p:guideLst>
        <p:guide orient="horz" pos="2161"/>
        <p:guide orient="horz" pos="947"/>
        <p:guide orient="horz" pos="4104"/>
        <p:guide orient="horz" pos="537"/>
        <p:guide orient="horz" pos="2894"/>
        <p:guide orient="horz" pos="2990"/>
        <p:guide orient="horz" pos="4008"/>
        <p:guide orient="horz" pos="2784"/>
        <p:guide pos="2881"/>
        <p:guide pos="240"/>
        <p:guide pos="55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9F009B-AA83-4291-81BE-194F11CE1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1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4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22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9527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327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6831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7145">
              <a:defRPr/>
            </a:pPr>
            <a:fld id="{A9AFC416-B6F9-4E35-B27F-7A1A6AA3F734}" type="slidenum">
              <a:rPr lang="en-US" smtClean="0">
                <a:solidFill>
                  <a:srgbClr val="000000"/>
                </a:solidFill>
              </a:rPr>
              <a:pPr defTabSz="927145">
                <a:defRPr/>
              </a:pPr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4550" cy="34925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938" y="4421742"/>
            <a:ext cx="5615228" cy="4192189"/>
          </a:xfrm>
          <a:ln/>
        </p:spPr>
        <p:txBody>
          <a:bodyPr/>
          <a:lstStyle/>
          <a:p>
            <a:pPr>
              <a:defRPr/>
            </a:pPr>
            <a:endParaRPr lang="en-US" sz="11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575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388938" y="4746625"/>
            <a:ext cx="8358187" cy="387798"/>
          </a:xfrm>
        </p:spPr>
        <p:txBody>
          <a:bodyPr/>
          <a:lstStyle>
            <a:lvl1pPr algn="l">
              <a:defRPr sz="2800">
                <a:solidFill>
                  <a:srgbClr val="0039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8939" y="5212881"/>
            <a:ext cx="5036502" cy="221599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defRPr sz="1600" b="0" baseline="0">
                <a:solidFill>
                  <a:srgbClr val="253746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26" name="Rectangle 1825"/>
          <p:cNvSpPr/>
          <p:nvPr userDrawn="1"/>
        </p:nvSpPr>
        <p:spPr>
          <a:xfrm>
            <a:off x="0" y="4594225"/>
            <a:ext cx="9144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4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64690"/>
            <a:ext cx="8362950" cy="387798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8" y="1503362"/>
            <a:ext cx="8365956" cy="49355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342900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685800" indent="-171450"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88938" y="898525"/>
            <a:ext cx="8361447" cy="235449"/>
          </a:xfrm>
        </p:spPr>
        <p:txBody>
          <a:bodyPr/>
          <a:lstStyle>
            <a:lvl1pPr marL="0" indent="0">
              <a:lnSpc>
                <a:spcPct val="85000"/>
              </a:lnSpc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"/>
            <a:ext cx="91463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247" y="930209"/>
            <a:ext cx="8222583" cy="332399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171450" indent="0">
              <a:buNone/>
              <a:defRPr/>
            </a:lvl2pPr>
            <a:lvl3pPr marL="441325" indent="0">
              <a:buNone/>
              <a:defRPr/>
            </a:lvl3pPr>
            <a:lvl4pPr marL="628650" indent="0">
              <a:buNone/>
              <a:defRPr/>
            </a:lvl4pPr>
            <a:lvl5pPr marL="79375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8308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eing 12 column grid" hidden="1"/>
          <p:cNvGrpSpPr/>
          <p:nvPr/>
        </p:nvGrpSpPr>
        <p:grpSpPr>
          <a:xfrm>
            <a:off x="-3" y="456356"/>
            <a:ext cx="9144011" cy="5958732"/>
            <a:chOff x="-3" y="456356"/>
            <a:chExt cx="9144011" cy="5958732"/>
          </a:xfrm>
        </p:grpSpPr>
        <p:cxnSp>
          <p:nvCxnSpPr>
            <p:cNvPr id="9" name="Straight Connector 8"/>
            <p:cNvCxnSpPr/>
            <p:nvPr userDrawn="1"/>
          </p:nvCxnSpPr>
          <p:spPr>
            <a:xfrm>
              <a:off x="471778" y="99590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471778" y="129136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471778" y="2136995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471778" y="243245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471778" y="3288274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71778" y="3583735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71778" y="4424269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71778" y="4719730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71778" y="5567906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471778" y="586336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" name="Rectangle 18"/>
            <p:cNvSpPr/>
            <p:nvPr userDrawn="1"/>
          </p:nvSpPr>
          <p:spPr>
            <a:xfrm>
              <a:off x="463550" y="456356"/>
              <a:ext cx="8223250" cy="5944444"/>
            </a:xfrm>
            <a:prstGeom prst="rect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471782" y="114363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3" y="2284726"/>
              <a:ext cx="9143998" cy="0"/>
            </a:xfrm>
            <a:prstGeom prst="lin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380" y="3429000"/>
              <a:ext cx="9143628" cy="7005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-3" y="4572000"/>
              <a:ext cx="9143998" cy="0"/>
            </a:xfrm>
            <a:prstGeom prst="lin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471782" y="5715637"/>
              <a:ext cx="8211312" cy="0"/>
            </a:xfrm>
            <a:prstGeom prst="line">
              <a:avLst/>
            </a:prstGeom>
            <a:noFill/>
            <a:ln w="6350">
              <a:solidFill>
                <a:schemeClr val="accent1">
                  <a:lumMod val="20000"/>
                  <a:lumOff val="8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5" name="Group 24"/>
            <p:cNvGrpSpPr/>
            <p:nvPr userDrawn="1"/>
          </p:nvGrpSpPr>
          <p:grpSpPr>
            <a:xfrm>
              <a:off x="1001862" y="457200"/>
              <a:ext cx="7135564" cy="5957888"/>
              <a:chOff x="1001862" y="0"/>
              <a:chExt cx="7135564" cy="68580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57081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" name="Straight Connector 20"/>
              <p:cNvCxnSpPr/>
              <p:nvPr/>
            </p:nvCxnSpPr>
            <p:spPr>
              <a:xfrm>
                <a:off x="100186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" name="Straight Connector 15"/>
              <p:cNvCxnSpPr/>
              <p:nvPr/>
            </p:nvCxnSpPr>
            <p:spPr>
              <a:xfrm>
                <a:off x="115406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699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852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39306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33871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51789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" name="Straight Connector 33"/>
              <p:cNvCxnSpPr/>
              <p:nvPr userDrawn="1"/>
            </p:nvCxnSpPr>
            <p:spPr>
              <a:xfrm>
                <a:off x="3095851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5" name="Straight Connector 34"/>
              <p:cNvCxnSpPr/>
              <p:nvPr userDrawn="1"/>
            </p:nvCxnSpPr>
            <p:spPr>
              <a:xfrm>
                <a:off x="3249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>
              <a:xfrm>
                <a:off x="379560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>
              <a:xfrm>
                <a:off x="394407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>
              <a:xfrm>
                <a:off x="4493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>
              <a:xfrm>
                <a:off x="464144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519177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>
              <a:xfrm>
                <a:off x="813742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>
              <a:xfrm>
                <a:off x="5885138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>
              <a:xfrm>
                <a:off x="604398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>
              <a:xfrm>
                <a:off x="6589602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>
              <a:xfrm>
                <a:off x="6738076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>
              <a:xfrm>
                <a:off x="728768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/>
              <p:cNvCxnSpPr/>
              <p:nvPr userDrawn="1"/>
            </p:nvCxnSpPr>
            <p:spPr>
              <a:xfrm>
                <a:off x="7435440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8" name="Straight Connector 47"/>
              <p:cNvCxnSpPr/>
              <p:nvPr userDrawn="1"/>
            </p:nvCxnSpPr>
            <p:spPr>
              <a:xfrm>
                <a:off x="7985773" y="0"/>
                <a:ext cx="0" cy="6858000"/>
              </a:xfrm>
              <a:prstGeom prst="line">
                <a:avLst/>
              </a:prstGeom>
              <a:noFill/>
              <a:ln w="635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464690"/>
            <a:ext cx="8362949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14" y="1692275"/>
            <a:ext cx="8365955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4" r:id="rId2"/>
    <p:sldLayoutId id="2147483682" r:id="rId3"/>
    <p:sldLayoutId id="2147483692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>
          <a:solidFill>
            <a:srgbClr val="0039A6"/>
          </a:solidFill>
          <a:latin typeface="+mj-lt"/>
          <a:ea typeface="+mj-ea"/>
          <a:cs typeface="+mj-cs"/>
        </a:defRPr>
      </a:lvl1pPr>
      <a:lvl2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10207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7145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−"/>
        <a:defRPr sz="1600">
          <a:solidFill>
            <a:schemeClr val="tx1"/>
          </a:solidFill>
          <a:latin typeface="+mn-lt"/>
        </a:defRPr>
      </a:lvl2pPr>
      <a:lvl3pPr marL="514350" indent="-173038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685800" indent="-171450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Courier New" panose="02070309020205020404" pitchFamily="49" charset="0"/>
        <a:buChar char="o"/>
        <a:defRPr sz="1200">
          <a:solidFill>
            <a:schemeClr val="tx1"/>
          </a:solidFill>
          <a:latin typeface="+mn-lt"/>
        </a:defRPr>
      </a:lvl4pPr>
      <a:lvl5pPr marL="857250" indent="-173038" algn="l" defTabSz="820738" rtl="0" eaLnBrk="1" fontAlgn="base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5pPr>
      <a:lvl6pPr marL="14144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18716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3288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2786063" indent="-163513" algn="l" defTabSz="82073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arles.o.adler@boeing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78" y="251396"/>
            <a:ext cx="8612392" cy="3157788"/>
          </a:xfrm>
        </p:spPr>
        <p:txBody>
          <a:bodyPr/>
          <a:lstStyle/>
          <a:p>
            <a:r>
              <a:rPr lang="en-US" sz="3200" dirty="0" smtClean="0"/>
              <a:t>ARINC Airline Electronic Engineering </a:t>
            </a:r>
            <a:r>
              <a:rPr lang="en-US" sz="3200" dirty="0"/>
              <a:t>Committee (AEEC)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3200" dirty="0" smtClean="0"/>
              <a:t>Systems </a:t>
            </a:r>
            <a:r>
              <a:rPr lang="en-US" sz="3200" dirty="0"/>
              <a:t>Architecture and Interfaces (SAI) </a:t>
            </a:r>
            <a:r>
              <a:rPr lang="en-US" sz="3200" dirty="0" smtClean="0"/>
              <a:t>Subcommittee</a:t>
            </a:r>
            <a:br>
              <a:rPr lang="en-US" sz="3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2400" dirty="0" smtClean="0"/>
              <a:t>Global Aircraft Tracking Team </a:t>
            </a:r>
            <a:r>
              <a:rPr lang="en-US" sz="2400" dirty="0" err="1" smtClean="0"/>
              <a:t>Telecon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b="1" dirty="0" smtClean="0"/>
              <a:t>November 29, 2017</a:t>
            </a:r>
            <a:br>
              <a:rPr lang="en-US" sz="2400" b="1" dirty="0" smtClean="0"/>
            </a:br>
            <a:r>
              <a:rPr lang="en-US" dirty="0"/>
              <a:t>Rev </a:t>
            </a:r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1253" name="SessionQuestionData" descr="&lt;?xml version=&quot;1.0&quot;?&gt;&lt;AllQuestions /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4" name="SessionAnswerData" descr="&lt;?xml version=&quot;1.0&quot;?&gt;&lt;AllAnswers /&gt;" hidden="1"/>
          <p:cNvSpPr txBox="1"/>
          <p:nvPr/>
        </p:nvSpPr>
        <p:spPr>
          <a:xfrm>
            <a:off x="127000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5" name="SessionResponse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256" name="SessionPresentationSettingsData" descr="&lt;?xml version=&quot;1.0&quot;?&gt;&lt;Settings&gt;&lt;answerBulletFormat&gt;Numeric&lt;/answerBulletFormat&gt;&lt;pointsToClock&gt;&lt;/pointsToClock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Yes&lt;/countdownAutoInsert&gt;&lt;countdownSeconds&gt;10&lt;/countdownSeconds&gt;&lt;countdownSound&gt;TicToc.wav&lt;/countdownSound&gt;&lt;countdownStyle&gt;Stopwatch&lt;/countdownStyle&gt;&lt;gridAutoInsert&gt;No&lt;/gridAutoInsert&gt;&lt;gridFillStyle&gt;Answered&lt;/gridFillStyle&gt;&lt;gridFillColor&gt;255,255,0&lt;/gridFillColor&gt;&lt;ChartModel&gt;3D&lt;/ChartModel&gt;&lt;SimulatedVoteCount&gt;50&lt;/SimulatedVoteCount&gt;&lt;gridColor&gt;176,216,255&lt;/gridColor&gt;&lt;gridAlternateColor&gt;62,158,255&lt;/gridAlternateColor&gt;&lt;gridIncorrectColor&gt;&lt;/gridIncorrectColor&gt;&lt;gridOpacity&gt;100%&lt;/gridOpacity&gt;&lt;gridTextStyle&gt;Keypad #&lt;/gridTextStyle&gt;&lt;inputSource&gt;Response Devices&lt;/inputSource&gt;&lt;userpreferredinputSource&gt;&lt;/userpreferredinputSource&gt;&lt;multipleResponseDivisor&gt;# of Responses&lt;/multipleResponseDivisor&gt;&lt;participantsLeaderBoard&gt;5&lt;/participantsLeaderBoard&gt;&lt;percentageDecimalPlaces&gt;0&lt;/percentageDecimalPlaces&gt;&lt;responseCounterAutoInsert&gt;Yes&lt;/responseCounterAutoInsert&gt;&lt;responseCounterStyle&gt;Circle&lt;/responseCounterStyle&gt;&lt;responseCounterTextColor&gt;0,0,0&lt;/responseCounterTextColor&gt;&lt;responseCounterFillColor&gt;79,129,189&lt;/responseCounterFillColor&gt;&lt;responseCounterBorderColor&gt;56,93,138&lt;/responseCounterBorderColor&gt;&lt;responseCounterDisplayValue&gt;# of Votes Received&lt;/responseCounterDisplayValue&gt;&lt;insertObjectUsingColor&gt;Blue&lt;/insertObjectUsingColor&gt;&lt;showResults&gt;Yes&lt;/showResults&gt;&lt;teamColors&gt;User Defined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Slides with EZ-VOTE Pro Objects&lt;/showControlBar&gt;&lt;defaultCorrectPointValue&gt;100&lt;/defaultCorrectPointValue&gt;&lt;defaultIncorrectPointValue&gt;0&lt;/defaultIncorrectPointValue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No&lt;/isGridColorKnownColor&gt;&lt;gridColorName&gt;255,255,0&lt;/gridColorName&gt;&lt;AutoRec&gt;&lt;/AutoRec&gt;&lt;AutoRecTimeIntrvl&gt;&lt;/AutoRecTimeIntrvl&gt;&lt;chartVotesView&gt;Percentage&lt;/chartVotesView&gt;&lt;chartLabelsColor&gt;0,0,0&lt;/chartLabelsColor&gt;&lt;isChartLabelColorKnownColor&gt;&lt;/isChartLabelColorKnownColor&gt;&lt;chartLabelColorName&gt;&lt;/chartLabelColorName&gt;&lt;chartXAxisLabelType&gt;Full Text&lt;/chartXAxisLabelType&gt;&lt;controlBarPosition&gt;Top Left&lt;/controlBarPosition&gt;&lt;/Settings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4381137" y="3715926"/>
            <a:ext cx="2347415" cy="97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600" b="0" baseline="0">
                <a:solidFill>
                  <a:srgbClr val="253746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−"/>
              <a:defRPr sz="1600">
                <a:solidFill>
                  <a:schemeClr val="tx1"/>
                </a:solidFill>
                <a:latin typeface="+mn-lt"/>
              </a:defRPr>
            </a:lvl2pPr>
            <a:lvl3pPr marL="5143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6858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 sz="1200">
                <a:solidFill>
                  <a:schemeClr val="tx1"/>
                </a:solidFill>
                <a:latin typeface="+mn-lt"/>
              </a:defRPr>
            </a:lvl4pPr>
            <a:lvl5pPr marL="8572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14144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8716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3288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7860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Peter  H. </a:t>
            </a:r>
            <a:r>
              <a:rPr lang="en-US" kern="0" dirty="0" err="1" smtClean="0"/>
              <a:t>Grau</a:t>
            </a:r>
            <a:endParaRPr lang="en-US" kern="0" dirty="0" smtClean="0"/>
          </a:p>
          <a:p>
            <a:r>
              <a:rPr lang="en-US" kern="0" dirty="0" smtClean="0"/>
              <a:t>Principle Engineer,</a:t>
            </a:r>
          </a:p>
          <a:p>
            <a:r>
              <a:rPr lang="en-US" kern="0" dirty="0" smtClean="0"/>
              <a:t>ARINC Industry Activities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272378" y="3715926"/>
            <a:ext cx="3630882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None/>
              <a:defRPr sz="1600" b="0" baseline="0">
                <a:solidFill>
                  <a:srgbClr val="253746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−"/>
              <a:defRPr sz="1600">
                <a:solidFill>
                  <a:schemeClr val="tx1"/>
                </a:solidFill>
                <a:latin typeface="+mn-lt"/>
              </a:defRPr>
            </a:lvl2pPr>
            <a:lvl3pPr marL="5143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685800" indent="-171450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defRPr sz="1200">
                <a:solidFill>
                  <a:schemeClr val="tx1"/>
                </a:solidFill>
                <a:latin typeface="+mn-lt"/>
              </a:defRPr>
            </a:lvl4pPr>
            <a:lvl5pPr marL="857250" indent="-173038" algn="l" defTabSz="820738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14144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18716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3288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786063" indent="-163513" algn="l" defTabSz="820738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Charles Adler, Project Engineer</a:t>
            </a:r>
          </a:p>
          <a:p>
            <a:r>
              <a:rPr lang="en-US" kern="0" dirty="0" smtClean="0"/>
              <a:t>Boeing Commercial Airplanes, Avionics</a:t>
            </a:r>
          </a:p>
          <a:p>
            <a:r>
              <a:rPr lang="en-US" kern="0" dirty="0" smtClean="0"/>
              <a:t>(</a:t>
            </a:r>
            <a:r>
              <a:rPr lang="en-US" kern="0" dirty="0" smtClean="0">
                <a:hlinkClick r:id="rId2"/>
              </a:rPr>
              <a:t>charles.o.adler@boeing.com</a:t>
            </a:r>
            <a:r>
              <a:rPr lang="en-US" kern="0" dirty="0" smtClean="0"/>
              <a:t>)</a:t>
            </a:r>
          </a:p>
          <a:p>
            <a:r>
              <a:rPr lang="en-US" kern="0" dirty="0" smtClean="0"/>
              <a:t>Cell: 206-578-2533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548" y="124350"/>
            <a:ext cx="8783920" cy="387798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11/29 Agenda</a:t>
            </a:r>
            <a:endParaRPr lang="en-US" sz="2800" dirty="0"/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0" y="660453"/>
            <a:ext cx="8875468" cy="2257559"/>
          </a:xfr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668" tIns="0" rIns="0" bIns="0" numCol="1" spcCol="1270" anchor="t" anchorCtr="0" compatLnSpc="1">
            <a:prstTxWarp prst="textNoShape">
              <a:avLst/>
            </a:prstTxWarp>
            <a:noAutofit/>
          </a:bodyPr>
          <a:lstStyle/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Intro/plan/status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Architecture Status </a:t>
            </a:r>
            <a:r>
              <a:rPr lang="en-US" dirty="0" smtClean="0">
                <a:solidFill>
                  <a:schemeClr val="tx1"/>
                </a:solidFill>
              </a:rPr>
              <a:t>Updates/discussions/questions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Notes/Actions from meeting.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5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84" y="33896"/>
            <a:ext cx="8362949" cy="387798"/>
          </a:xfrm>
        </p:spPr>
        <p:txBody>
          <a:bodyPr/>
          <a:lstStyle/>
          <a:p>
            <a:r>
              <a:rPr lang="en-US" dirty="0" smtClean="0"/>
              <a:t>Upcoming Meeting Schedules/2018 Look-Ahead</a:t>
            </a:r>
            <a:endParaRPr lang="en-US" dirty="0"/>
          </a:p>
        </p:txBody>
      </p:sp>
      <p:sp>
        <p:nvSpPr>
          <p:cNvPr id="46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4203" y="603595"/>
            <a:ext cx="8758558" cy="1027822"/>
          </a:xfr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668" tIns="0" rIns="0" bIns="0" numCol="1" spcCol="1270" anchor="t" anchorCtr="0" compatLnSpc="1">
            <a:prstTxWarp prst="textNoShape">
              <a:avLst/>
            </a:prstTxWarp>
            <a:noAutofit/>
          </a:bodyPr>
          <a:lstStyle/>
          <a:p>
            <a:pPr lvl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1.) Feb 6, 7 2018 (in planning)– face-to-face GAT meeting to finalize architectural study, start characteristic development – Florida, Gables Engineering, Coral Gables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(SAI meeting, same location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&amp; 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Feb)</a:t>
            </a:r>
            <a:r>
              <a:rPr lang="en-US" sz="1400" dirty="0"/>
              <a:t>	</a:t>
            </a:r>
            <a:r>
              <a:rPr lang="en-US" sz="1400" dirty="0" smtClean="0"/>
              <a:t>.</a:t>
            </a:r>
            <a:endParaRPr lang="en-US" sz="1400" dirty="0"/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dirty="0" smtClean="0"/>
          </a:p>
        </p:txBody>
      </p:sp>
      <p:sp>
        <p:nvSpPr>
          <p:cNvPr id="4" name="Chevron 3"/>
          <p:cNvSpPr/>
          <p:nvPr/>
        </p:nvSpPr>
        <p:spPr>
          <a:xfrm>
            <a:off x="420934" y="4314169"/>
            <a:ext cx="8684965" cy="53571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889930" y="515954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flipV="1">
            <a:off x="1140688" y="3979565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flipV="1">
            <a:off x="3781808" y="3963743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0099" y="3532712"/>
            <a:ext cx="114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FEB 6,7 </a:t>
            </a:r>
            <a:r>
              <a:rPr lang="en-US" sz="1200" b="1" dirty="0" smtClean="0"/>
              <a:t>(8 – ½ day)</a:t>
            </a:r>
          </a:p>
        </p:txBody>
      </p:sp>
      <p:sp>
        <p:nvSpPr>
          <p:cNvPr id="15" name="Isosceles Triangle 14"/>
          <p:cNvSpPr/>
          <p:nvPr/>
        </p:nvSpPr>
        <p:spPr>
          <a:xfrm flipV="1">
            <a:off x="5063621" y="3963743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flipV="1">
            <a:off x="2548511" y="3977479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444</a:t>
            </a:r>
          </a:p>
        </p:txBody>
      </p:sp>
      <p:sp>
        <p:nvSpPr>
          <p:cNvPr id="38" name="Up Arrow 37"/>
          <p:cNvSpPr/>
          <p:nvPr/>
        </p:nvSpPr>
        <p:spPr>
          <a:xfrm flipV="1">
            <a:off x="8315729" y="3676569"/>
            <a:ext cx="345440" cy="614745"/>
          </a:xfrm>
          <a:prstGeom prst="up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52125" y="2808390"/>
            <a:ext cx="1098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Gables Engineering,</a:t>
            </a:r>
          </a:p>
          <a:p>
            <a:pPr algn="ctr"/>
            <a:r>
              <a:rPr lang="en-US" sz="1200" dirty="0" smtClean="0"/>
              <a:t>Coral Gables FL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98949" y="6462145"/>
            <a:ext cx="106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MAR 15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13892" y="5709503"/>
            <a:ext cx="1583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 smtClean="0"/>
          </a:p>
          <a:p>
            <a:pPr algn="ctr"/>
            <a:r>
              <a:rPr lang="en-US" sz="1200" b="1" dirty="0" smtClean="0"/>
              <a:t>Requirements and Architectural study</a:t>
            </a:r>
          </a:p>
          <a:p>
            <a:pPr algn="ctr"/>
            <a:r>
              <a:rPr lang="en-US" sz="1200" b="1" dirty="0" smtClean="0"/>
              <a:t>Report Submitted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3380" y="5863890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 23-26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26444" y="6230034"/>
            <a:ext cx="109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AEEC GEN</a:t>
            </a:r>
            <a:r>
              <a:rPr lang="en-US" sz="1200" dirty="0"/>
              <a:t> </a:t>
            </a:r>
            <a:r>
              <a:rPr lang="en-US" sz="1200" dirty="0" smtClean="0"/>
              <a:t>SESSION</a:t>
            </a:r>
          </a:p>
          <a:p>
            <a:pPr algn="ctr"/>
            <a:r>
              <a:rPr lang="en-US" sz="1200" dirty="0" smtClean="0"/>
              <a:t>Dallas </a:t>
            </a:r>
            <a:r>
              <a:rPr lang="en-US" sz="1200" dirty="0" err="1" smtClean="0"/>
              <a:t>Tx</a:t>
            </a:r>
            <a:endParaRPr lang="en-US" sz="12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2304275" y="5497746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Report Approval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85736" y="3503179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GAT JUNE 12-13 (</a:t>
            </a:r>
            <a:r>
              <a:rPr lang="en-US" sz="1200" b="1" dirty="0" smtClean="0"/>
              <a:t>14</a:t>
            </a:r>
            <a:r>
              <a:rPr lang="en-US" sz="1200" dirty="0" smtClean="0"/>
              <a:t>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349239" y="2886381"/>
            <a:ext cx="126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FEDEX</a:t>
            </a:r>
          </a:p>
          <a:p>
            <a:pPr algn="ctr"/>
            <a:r>
              <a:rPr lang="en-US" sz="1200" dirty="0" smtClean="0"/>
              <a:t>SAI+GAT</a:t>
            </a:r>
          </a:p>
          <a:p>
            <a:pPr algn="ctr"/>
            <a:r>
              <a:rPr lang="en-US" sz="1200" dirty="0"/>
              <a:t>Memphis</a:t>
            </a:r>
            <a:r>
              <a:rPr lang="en-US" sz="1200" dirty="0" smtClean="0"/>
              <a:t>., TN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31557" y="3287467"/>
            <a:ext cx="1281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Aug 14, 15, 16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72395" y="3473839"/>
            <a:ext cx="126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Skytrac</a:t>
            </a:r>
            <a:endParaRPr lang="en-US" sz="1200" dirty="0" smtClean="0"/>
          </a:p>
          <a:p>
            <a:pPr algn="ctr"/>
            <a:r>
              <a:rPr lang="en-US" sz="1200" dirty="0" smtClean="0"/>
              <a:t>Kelowna, BC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90661" y="2454911"/>
            <a:ext cx="143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ADT Characteristic Completion</a:t>
            </a:r>
          </a:p>
          <a:p>
            <a:pPr algn="ctr"/>
            <a:r>
              <a:rPr lang="en-US" sz="1200" dirty="0" smtClean="0"/>
              <a:t>Submitted to ARINC</a:t>
            </a:r>
          </a:p>
          <a:p>
            <a:pPr algn="ctr"/>
            <a:r>
              <a:rPr lang="en-US" sz="1200" dirty="0" smtClean="0"/>
              <a:t>JAN 2019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5440" y="5509469"/>
            <a:ext cx="1524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Characteristic Start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108205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14207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2387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36569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0751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64933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9115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93297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57479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21661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85843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50025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783883" y="4889068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093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275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FEB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0457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4639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APR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98821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63003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JUN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27185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JUL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91367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AUG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55549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SEPT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19731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OCT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83913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NOV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8095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DEC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122774" y="4892292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JAN</a:t>
            </a:r>
          </a:p>
        </p:txBody>
      </p:sp>
      <p:sp>
        <p:nvSpPr>
          <p:cNvPr id="83" name="Isosceles Triangle 82"/>
          <p:cNvSpPr/>
          <p:nvPr/>
        </p:nvSpPr>
        <p:spPr>
          <a:xfrm>
            <a:off x="2698737" y="515954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1938269" y="3003027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TRFD REQ Start</a:t>
            </a:r>
          </a:p>
        </p:txBody>
      </p:sp>
      <p:sp>
        <p:nvSpPr>
          <p:cNvPr id="89" name="Isosceles Triangle 88"/>
          <p:cNvSpPr/>
          <p:nvPr/>
        </p:nvSpPr>
        <p:spPr>
          <a:xfrm>
            <a:off x="2268609" y="2635006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/>
          <p:cNvSpPr/>
          <p:nvPr/>
        </p:nvSpPr>
        <p:spPr>
          <a:xfrm>
            <a:off x="7666310" y="515954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/>
          <p:cNvSpPr/>
          <p:nvPr/>
        </p:nvSpPr>
        <p:spPr>
          <a:xfrm>
            <a:off x="8357713" y="515954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043444" y="5496598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TRFD REQ Finish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064325" y="5466677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TRFD ARCH Start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8161372" y="4440300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074807" y="3492723"/>
            <a:ext cx="126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Inmarsat</a:t>
            </a:r>
          </a:p>
          <a:p>
            <a:pPr algn="ctr"/>
            <a:r>
              <a:rPr lang="en-US" sz="1200" dirty="0" smtClean="0"/>
              <a:t>London</a:t>
            </a:r>
          </a:p>
        </p:txBody>
      </p:sp>
      <p:sp>
        <p:nvSpPr>
          <p:cNvPr id="67" name="Isosceles Triangle 66"/>
          <p:cNvSpPr/>
          <p:nvPr/>
        </p:nvSpPr>
        <p:spPr>
          <a:xfrm flipV="1">
            <a:off x="7326101" y="1971595"/>
            <a:ext cx="309705" cy="315114"/>
          </a:xfrm>
          <a:prstGeom prst="triangl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563873" y="1867115"/>
            <a:ext cx="1438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Potential Face-to-face </a:t>
            </a:r>
            <a:r>
              <a:rPr lang="en-US" sz="1200" dirty="0" err="1" smtClean="0"/>
              <a:t>mtgs</a:t>
            </a:r>
            <a:endParaRPr lang="en-US" sz="1200" dirty="0" smtClean="0"/>
          </a:p>
        </p:txBody>
      </p:sp>
      <p:sp>
        <p:nvSpPr>
          <p:cNvPr id="84" name="Isosceles Triangle 83"/>
          <p:cNvSpPr/>
          <p:nvPr/>
        </p:nvSpPr>
        <p:spPr>
          <a:xfrm flipV="1">
            <a:off x="7326101" y="2396244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7326101" y="2333793"/>
            <a:ext cx="1438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Confirmed</a:t>
            </a:r>
          </a:p>
        </p:txBody>
      </p:sp>
      <p:sp>
        <p:nvSpPr>
          <p:cNvPr id="95" name="Isosceles Triangle 94"/>
          <p:cNvSpPr/>
          <p:nvPr/>
        </p:nvSpPr>
        <p:spPr>
          <a:xfrm flipV="1">
            <a:off x="7598449" y="4017208"/>
            <a:ext cx="309705" cy="315114"/>
          </a:xfrm>
          <a:prstGeom prst="triangl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723517" y="2487074"/>
            <a:ext cx="90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Dec</a:t>
            </a:r>
          </a:p>
          <a:p>
            <a:pPr algn="ctr"/>
            <a:r>
              <a:rPr lang="en-US" sz="1200" dirty="0" smtClean="0"/>
              <a:t>4, 5, 6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739823" y="2856068"/>
            <a:ext cx="1634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TBD</a:t>
            </a:r>
            <a:r>
              <a:rPr lang="en-US" sz="1200" dirty="0" smtClean="0"/>
              <a:t>: considering east coast US, possibly WA DC area or Florida location to facilitate broader attendance  </a:t>
            </a:r>
          </a:p>
        </p:txBody>
      </p:sp>
      <p:sp>
        <p:nvSpPr>
          <p:cNvPr id="98" name="Isosceles Triangle 97"/>
          <p:cNvSpPr/>
          <p:nvPr/>
        </p:nvSpPr>
        <p:spPr>
          <a:xfrm flipV="1">
            <a:off x="6357030" y="4012502"/>
            <a:ext cx="309705" cy="315114"/>
          </a:xfrm>
          <a:prstGeom prst="triangl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5604697" y="3373478"/>
            <a:ext cx="126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TBD:</a:t>
            </a:r>
            <a:r>
              <a:rPr lang="en-US" sz="1200" dirty="0" smtClean="0"/>
              <a:t> Inmarsat</a:t>
            </a:r>
          </a:p>
          <a:p>
            <a:pPr algn="ctr"/>
            <a:r>
              <a:rPr lang="en-US" sz="1200" dirty="0" smtClean="0"/>
              <a:t>Hawaii</a:t>
            </a:r>
          </a:p>
          <a:p>
            <a:pPr algn="ctr"/>
            <a:r>
              <a:rPr lang="en-US" sz="1200" dirty="0" smtClean="0"/>
              <a:t>Oct 23, 24, 25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681239" y="3723556"/>
            <a:ext cx="938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 10,11,12</a:t>
            </a:r>
          </a:p>
        </p:txBody>
      </p:sp>
      <p:sp>
        <p:nvSpPr>
          <p:cNvPr id="3" name="Rectangle 2"/>
          <p:cNvSpPr/>
          <p:nvPr/>
        </p:nvSpPr>
        <p:spPr>
          <a:xfrm>
            <a:off x="7297243" y="5988184"/>
            <a:ext cx="1705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SatAuth</a:t>
            </a:r>
            <a:r>
              <a:rPr lang="en-US" sz="1200" dirty="0"/>
              <a:t> (South Africa</a:t>
            </a:r>
            <a:r>
              <a:rPr lang="en-US" sz="1200" dirty="0" smtClean="0"/>
              <a:t>) – 1Q/2Q 2019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3445283" y="1489185"/>
            <a:ext cx="3663256" cy="138499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Question on team preferences: </a:t>
            </a:r>
          </a:p>
          <a:p>
            <a:r>
              <a:rPr lang="en-US" sz="1200" dirty="0" smtClean="0"/>
              <a:t>Aug 14, 15, 16 – another conference in town – preferred hotel $440 CAD</a:t>
            </a:r>
          </a:p>
          <a:p>
            <a:endParaRPr lang="en-US" sz="1200" dirty="0"/>
          </a:p>
          <a:p>
            <a:r>
              <a:rPr lang="en-US" sz="1200" dirty="0" smtClean="0"/>
              <a:t>August 21,22,23 </a:t>
            </a:r>
            <a:r>
              <a:rPr lang="en-US" sz="1200" dirty="0"/>
              <a:t>- – preferred hotel </a:t>
            </a:r>
            <a:r>
              <a:rPr lang="en-US" sz="1200" dirty="0" smtClean="0"/>
              <a:t>$379 CAD</a:t>
            </a:r>
          </a:p>
          <a:p>
            <a:r>
              <a:rPr lang="en-US" sz="1200" dirty="0" smtClean="0"/>
              <a:t>Better fit for European Summer Schedules</a:t>
            </a:r>
          </a:p>
          <a:p>
            <a:r>
              <a:rPr lang="en-US" sz="1200" dirty="0" smtClean="0"/>
              <a:t>Simpler Logistics</a:t>
            </a:r>
            <a:endParaRPr lang="en-US" sz="1200" dirty="0"/>
          </a:p>
        </p:txBody>
      </p:sp>
      <p:cxnSp>
        <p:nvCxnSpPr>
          <p:cNvPr id="6" name="Straight Arrow Connector 5"/>
          <p:cNvCxnSpPr>
            <a:stCxn id="86" idx="2"/>
          </p:cNvCxnSpPr>
          <p:nvPr/>
        </p:nvCxnSpPr>
        <p:spPr>
          <a:xfrm>
            <a:off x="5276911" y="2874180"/>
            <a:ext cx="0" cy="4132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hevron 86"/>
          <p:cNvSpPr/>
          <p:nvPr/>
        </p:nvSpPr>
        <p:spPr>
          <a:xfrm>
            <a:off x="-310766" y="4316538"/>
            <a:ext cx="958465" cy="53571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2017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9642" y="4105514"/>
            <a:ext cx="0" cy="1928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35379" y="4105514"/>
            <a:ext cx="0" cy="1928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-68824" y="3831505"/>
            <a:ext cx="349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12/6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97057" y="3821981"/>
            <a:ext cx="349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12/13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35639" y="4105514"/>
            <a:ext cx="0" cy="1928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771376" y="4105514"/>
            <a:ext cx="0" cy="1928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446944" y="3815875"/>
            <a:ext cx="349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1/</a:t>
            </a:r>
          </a:p>
          <a:p>
            <a:pPr algn="ctr"/>
            <a:r>
              <a:rPr lang="en-US" sz="800" dirty="0" smtClean="0"/>
              <a:t>10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913892" y="4105514"/>
            <a:ext cx="0" cy="1928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062754" y="4105514"/>
            <a:ext cx="0" cy="1928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01940" y="3818419"/>
            <a:ext cx="349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1/</a:t>
            </a:r>
          </a:p>
          <a:p>
            <a:pPr algn="ctr"/>
            <a:r>
              <a:rPr lang="en-US" sz="800" dirty="0" smtClean="0"/>
              <a:t>17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45196" y="3824384"/>
            <a:ext cx="349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1/</a:t>
            </a:r>
          </a:p>
          <a:p>
            <a:pPr algn="ctr"/>
            <a:r>
              <a:rPr lang="en-US" sz="800" dirty="0" smtClean="0"/>
              <a:t>24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97618" y="3828164"/>
            <a:ext cx="349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1/</a:t>
            </a:r>
          </a:p>
          <a:p>
            <a:pPr algn="ctr"/>
            <a:r>
              <a:rPr lang="en-US" sz="800" dirty="0" smtClean="0"/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16117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548" y="124350"/>
            <a:ext cx="8783920" cy="387798"/>
          </a:xfrm>
        </p:spPr>
        <p:txBody>
          <a:bodyPr/>
          <a:lstStyle/>
          <a:p>
            <a:r>
              <a:rPr lang="en-US" sz="2800" dirty="0" smtClean="0"/>
              <a:t>Target Architectural Studies Schedule</a:t>
            </a:r>
            <a:endParaRPr lang="en-US" sz="2800" dirty="0"/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0" y="660452"/>
            <a:ext cx="7660380" cy="6621475"/>
          </a:xfr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668" tIns="0" rIns="0" bIns="0" numCol="1" spcCol="1270" anchor="t" anchorCtr="0" compatLnSpc="1">
            <a:prstTxWarp prst="textNoShape">
              <a:avLst/>
            </a:prstTxWarp>
            <a:noAutofit/>
          </a:bodyPr>
          <a:lstStyle/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Early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Dec Updates to architectural white papers, draft of cross-architectural summary discussion, near final requirements section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End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of January – draft document distributed to team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Feb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2018 face-to-face, document review, characteristic development kick-off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Early-mid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updated draft to team, final reviews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15 report submitted to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Arinc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(30 day review start).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1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242093" y="-3789"/>
            <a:ext cx="8659812" cy="387798"/>
          </a:xfrm>
        </p:spPr>
        <p:txBody>
          <a:bodyPr/>
          <a:lstStyle/>
          <a:p>
            <a:r>
              <a:rPr lang="en-US" sz="2800" dirty="0" smtClean="0"/>
              <a:t>Architectures Teams to date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23849" y="426121"/>
          <a:ext cx="8578056" cy="5111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392"/>
                <a:gridCol w="2317086"/>
                <a:gridCol w="2116302"/>
                <a:gridCol w="3863276"/>
              </a:tblGrid>
              <a:tr h="2192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Architectures/Focus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Leads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Members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7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chemeClr val="tx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Implementation Architectures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7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ELT-DT &amp; COSPAS </a:t>
                      </a:r>
                      <a:r>
                        <a:rPr lang="en-US" sz="1000" u="none" strike="noStrike" dirty="0" smtClean="0">
                          <a:effectLst/>
                        </a:rPr>
                        <a:t>SARSAT, deployable beacons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Tom Pack, Todd Gracom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Ahmet Senol, Fadl Khalil, </a:t>
                      </a:r>
                      <a:r>
                        <a:rPr lang="en-US" sz="1000" u="none" strike="noStrike" dirty="0" err="1">
                          <a:effectLst/>
                        </a:rPr>
                        <a:t>Frédéric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Menard, Joseph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Bekanich, </a:t>
                      </a:r>
                      <a:r>
                        <a:rPr lang="en-US" sz="1000" u="none" strike="noStrike" dirty="0" smtClean="0">
                          <a:effectLst/>
                        </a:rPr>
                        <a:t>Iain Ronis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SATCOM (INMARSAT)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Hannes Griebel, Claude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Pichavant</a:t>
                      </a:r>
                      <a:r>
                        <a:rPr lang="en-US" sz="1000" u="none" strike="noStrike" dirty="0" smtClean="0">
                          <a:effectLst/>
                        </a:rPr>
                        <a:t>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 Ahmet Senol,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Chuck Adler/Jessie Turner?, Lars Rosenblad, Kent Jacobs, Iain Ronis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SATCOM (Iridium)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Matt Drummond, </a:t>
                      </a:r>
                      <a:r>
                        <a:rPr lang="en-US" sz="1000" u="none" strike="noStrike" dirty="0" smtClean="0">
                          <a:effectLst/>
                        </a:rPr>
                        <a:t>Mike Ball, Bill </a:t>
                      </a:r>
                      <a:r>
                        <a:rPr lang="en-US" sz="1000" u="none" strike="noStrike" dirty="0">
                          <a:effectLst/>
                        </a:rPr>
                        <a:t>Bergh, Vijay </a:t>
                      </a:r>
                      <a:r>
                        <a:rPr lang="en-US" sz="1000" u="none" strike="noStrike" dirty="0" smtClean="0">
                          <a:effectLst/>
                        </a:rPr>
                        <a:t>Rathnam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Claude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Pichavant</a:t>
                      </a:r>
                      <a:r>
                        <a:rPr lang="en-US" sz="1000" u="none" strike="noStrike" dirty="0" smtClean="0">
                          <a:effectLst/>
                        </a:rPr>
                        <a:t>, Ahmet Senol?, Chuck Adler/Jessie Turner?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Skytrac</a:t>
                      </a:r>
                      <a:r>
                        <a:rPr lang="en-US" sz="1000" u="none" strike="noStrike" dirty="0" smtClean="0">
                          <a:effectLst/>
                        </a:rPr>
                        <a:t>, Lars Rosenblad, Kent Jacobs, Charles Noble, Michael Hooper,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Joseph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Bekanich, Ruben Stepin, </a:t>
                      </a:r>
                      <a:r>
                        <a:rPr lang="en-US" sz="1000" u="none" strike="noStrike" dirty="0" smtClean="0">
                          <a:effectLst/>
                        </a:rPr>
                        <a:t>Iain Ronis, Sacha Whitehead, Mark Insley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1.4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Space-Based ADS-B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Jessie Turner, Christophe Hamel?,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Chad Brown, Claude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Pichavant</a:t>
                      </a:r>
                      <a:r>
                        <a:rPr lang="en-US" sz="1000" u="none" strike="noStrike" dirty="0" smtClean="0">
                          <a:effectLst/>
                        </a:rPr>
                        <a:t>, Paul Rainford, : Ruben Stepin,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baseline="0" dirty="0" err="1" smtClean="0">
                          <a:effectLst/>
                        </a:rPr>
                        <a:t>Vinny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baseline="0" dirty="0" err="1" smtClean="0">
                          <a:effectLst/>
                        </a:rPr>
                        <a:t>Capezzuto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sz="1000" u="none" strike="noStrike" dirty="0" smtClean="0">
                          <a:effectLst/>
                        </a:rPr>
                        <a:t>Iain Ronis, Tim Hayosh, Michael Garcia 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Dissimilar-complimentary/minimal change approaches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Chuck Adler, Hannes Griebel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Christophe Hamel, Matt Drummond, Bill Bergh, Vijay </a:t>
                      </a:r>
                      <a:r>
                        <a:rPr lang="en-US" sz="1000" u="none" strike="noStrike" dirty="0" smtClean="0">
                          <a:effectLst/>
                        </a:rPr>
                        <a:t>Rathnam,</a:t>
                      </a:r>
                      <a:r>
                        <a:rPr lang="pt-BR" sz="1000" u="none" strike="noStrike" dirty="0" smtClean="0">
                          <a:effectLst/>
                        </a:rPr>
                        <a:t> Lars</a:t>
                      </a:r>
                      <a:r>
                        <a:rPr lang="pt-BR" sz="1000" u="none" strike="noStrike" baseline="0" dirty="0" smtClean="0">
                          <a:effectLst/>
                        </a:rPr>
                        <a:t> Rosenblad, </a:t>
                      </a:r>
                      <a:r>
                        <a:rPr lang="en-US" sz="1000" u="none" strike="noStrike" dirty="0" smtClean="0">
                          <a:effectLst/>
                        </a:rPr>
                        <a:t>Joseph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Bekanich, Ruben Stepin , Sacha Whitehead, Brad Thompson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Detection/trigger architecture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Roberto </a:t>
                      </a:r>
                      <a:r>
                        <a:rPr lang="pt-BR" sz="1000" u="none" strike="noStrike" dirty="0" smtClean="0">
                          <a:effectLst/>
                        </a:rPr>
                        <a:t>Pereira, Chuck Adler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Chuck Adler, Jessie Turner, Ahmet Senol?, Luis </a:t>
                      </a:r>
                      <a:r>
                        <a:rPr lang="en-US" sz="1000" u="none" strike="noStrike" dirty="0" err="1">
                          <a:effectLst/>
                        </a:rPr>
                        <a:t>Alves</a:t>
                      </a:r>
                      <a:r>
                        <a:rPr lang="en-US" sz="1000" u="none" strike="noStrike" dirty="0">
                          <a:effectLst/>
                        </a:rPr>
                        <a:t>?, Fadl Khalil, Todd Gracom</a:t>
                      </a:r>
                      <a:r>
                        <a:rPr lang="en-US" sz="1000" u="none" strike="noStrike" dirty="0" smtClean="0">
                          <a:effectLst/>
                        </a:rPr>
                        <a:t>?, </a:t>
                      </a:r>
                      <a:r>
                        <a:rPr lang="pt-BR" sz="1000" u="none" strike="noStrike" dirty="0" smtClean="0">
                          <a:effectLst/>
                        </a:rPr>
                        <a:t>Fadl Khalil, Luis Alves?, Lars</a:t>
                      </a:r>
                      <a:r>
                        <a:rPr lang="pt-BR" sz="1000" u="none" strike="noStrike" baseline="0" dirty="0" smtClean="0">
                          <a:effectLst/>
                        </a:rPr>
                        <a:t> Rosenblad, </a:t>
                      </a:r>
                      <a:r>
                        <a:rPr lang="en-US" sz="1000" u="none" strike="noStrike" dirty="0" smtClean="0">
                          <a:effectLst/>
                        </a:rPr>
                        <a:t>Joseph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Bekanich, Ruben Stepin , Mike Ball, </a:t>
                      </a:r>
                      <a:r>
                        <a:rPr lang="en-US" sz="1000" u="none" strike="noStrike" dirty="0" smtClean="0">
                          <a:effectLst/>
                        </a:rPr>
                        <a:t>Iain Ronis, 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Brad Thompson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7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7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27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buClr>
                          <a:schemeClr val="tx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Integration Architectures</a:t>
                      </a:r>
                    </a:p>
                  </a:txBody>
                  <a:tcPr marL="42027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Airplane Integration (mechanical/structural, electrical, data)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>
                          <a:effectLst/>
                        </a:rPr>
                        <a:t>Roberto </a:t>
                      </a:r>
                      <a:r>
                        <a:rPr lang="pt-BR" sz="1000" u="none" strike="noStrike" dirty="0" smtClean="0">
                          <a:effectLst/>
                        </a:rPr>
                        <a:t>Pereira, Todd Gracom, 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 Hannes Griebel,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Skytrac</a:t>
                      </a:r>
                      <a:r>
                        <a:rPr lang="en-US" sz="1000" u="none" strike="noStrike" dirty="0" smtClean="0">
                          <a:effectLst/>
                        </a:rPr>
                        <a:t>, </a:t>
                      </a:r>
                      <a:r>
                        <a:rPr lang="en-US" sz="1000" u="none" strike="noStrike" dirty="0">
                          <a:effectLst/>
                        </a:rPr>
                        <a:t>Charles Noble, Chuck Adler, Jessie </a:t>
                      </a:r>
                      <a:r>
                        <a:rPr lang="en-US" sz="1000" u="none" strike="noStrike" dirty="0" smtClean="0">
                          <a:effectLst/>
                        </a:rPr>
                        <a:t>Turner,</a:t>
                      </a:r>
                      <a:r>
                        <a:rPr lang="pt-BR" sz="1000" u="none" strike="noStrike" dirty="0" smtClean="0">
                          <a:effectLst/>
                        </a:rPr>
                        <a:t>Luis Alves, Chuck Adler, </a:t>
                      </a:r>
                      <a:r>
                        <a:rPr lang="en-US" sz="1000" u="none" strike="noStrike" dirty="0" smtClean="0">
                          <a:effectLst/>
                        </a:rPr>
                        <a:t>Vijay Rathnam, Joseph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Bekanich, Ruben Stepin , Mike Ball, </a:t>
                      </a:r>
                      <a:r>
                        <a:rPr lang="en-US" sz="1000" u="none" strike="noStrike" dirty="0" smtClean="0">
                          <a:effectLst/>
                        </a:rPr>
                        <a:t>Iain Ronis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Forward-fit (new production)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Claude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Pichavant</a:t>
                      </a:r>
                      <a:r>
                        <a:rPr lang="en-US" sz="1000" u="none" strike="noStrike" dirty="0" smtClean="0">
                          <a:effectLst/>
                        </a:rPr>
                        <a:t> (move to 2</a:t>
                      </a:r>
                      <a:r>
                        <a:rPr lang="en-US" sz="1000" u="none" strike="noStrike" baseline="30000" dirty="0" smtClean="0">
                          <a:effectLst/>
                        </a:rPr>
                        <a:t>nd</a:t>
                      </a:r>
                      <a:r>
                        <a:rPr lang="en-US" sz="1000" u="none" strike="noStrike" dirty="0" smtClean="0">
                          <a:effectLst/>
                        </a:rPr>
                        <a:t> iteration)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Ruben Stepin , Mike Ball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Retrofit (existing fleets)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Ruben Stepin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2.4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Air-Ground Data Interface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Ruben Stepin , Sacha Whitehead,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AOC/Airline Operator Integration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Ruben Stepin , Sacha Whitehead, 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ADT Operator Integration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Sacha Whitehead, 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Operator Implementation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053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1000" u="none" strike="noStrike" dirty="0" smtClean="0">
                          <a:effectLst/>
                        </a:rPr>
                        <a:t>Ruben Stepin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02" marR="3502" marT="3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1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43682" y="103177"/>
            <a:ext cx="8659812" cy="387798"/>
          </a:xfrm>
        </p:spPr>
        <p:txBody>
          <a:bodyPr/>
          <a:lstStyle/>
          <a:p>
            <a:pPr algn="ctr"/>
            <a:r>
              <a:rPr lang="en-US" b="1" dirty="0" smtClean="0"/>
              <a:t>Notes/Actions from Meeting</a:t>
            </a:r>
            <a:endParaRPr lang="en-US" sz="2800" b="1" dirty="0"/>
          </a:p>
        </p:txBody>
      </p:sp>
      <p:sp>
        <p:nvSpPr>
          <p:cNvPr id="3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0" y="894416"/>
            <a:ext cx="8976852" cy="3851339"/>
          </a:xfr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668" tIns="0" rIns="0" bIns="0" numCol="1" spcCol="1270" anchor="t" anchorCtr="0" compatLnSpc="1">
            <a:prstTxWarp prst="textNoShape">
              <a:avLst/>
            </a:prstTxWarp>
            <a:noAutofit/>
          </a:bodyPr>
          <a:lstStyle/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 will have ½ day of joint meetings with the larger SAI group on 8 February in Coral Gables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Finalize London Meeting (April 10-12) at Dec 6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telecon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Finalize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Kelowna Dates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Aug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14, 15,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16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August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21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22, 23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(team leaning this way) at Dec 6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telecon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Follow-up with ICAO GADSS AG for Doc 10054 brief – target is to do on Dec 13 for two hours, starting 1 hour earlier than usual – action: Chuck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Put out ICAO GADSS AG discussions report –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action: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Chuck</a:t>
            </a: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Final 2017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telecons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Dec 6 and Dec 13, 2018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Telecon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will restart on Jan 10, Chuck to get out 2018 invitation.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76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59175" y="3103552"/>
            <a:ext cx="8659812" cy="387798"/>
          </a:xfrm>
        </p:spPr>
        <p:txBody>
          <a:bodyPr/>
          <a:lstStyle/>
          <a:p>
            <a:pPr algn="ctr"/>
            <a:r>
              <a:rPr lang="en-US" b="1" dirty="0" smtClean="0"/>
              <a:t>Discussions/Questions?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6321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TT-777X_TEMPLATE">
  <a:themeElements>
    <a:clrScheme name="Boeing Color Palette">
      <a:dk1>
        <a:srgbClr val="000000"/>
      </a:dk1>
      <a:lt1>
        <a:srgbClr val="FFFFFF"/>
      </a:lt1>
      <a:dk2>
        <a:srgbClr val="0039A6"/>
      </a:dk2>
      <a:lt2>
        <a:srgbClr val="A5ACB0"/>
      </a:lt2>
      <a:accent1>
        <a:srgbClr val="0039A6"/>
      </a:accent1>
      <a:accent2>
        <a:srgbClr val="E70033"/>
      </a:accent2>
      <a:accent3>
        <a:srgbClr val="0096DB"/>
      </a:accent3>
      <a:accent4>
        <a:srgbClr val="77B800"/>
      </a:accent4>
      <a:accent5>
        <a:srgbClr val="580F8B"/>
      </a:accent5>
      <a:accent6>
        <a:srgbClr val="FFA200"/>
      </a:accent6>
      <a:hlink>
        <a:srgbClr val="0039A6"/>
      </a:hlink>
      <a:folHlink>
        <a:srgbClr val="A5ACB0"/>
      </a:folHlink>
    </a:clrScheme>
    <a:fontScheme name="4_GradientBar_IdentityBar_QUES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eing Color Palette">
        <a:dk1>
          <a:srgbClr val="000000"/>
        </a:dk1>
        <a:lt1>
          <a:srgbClr val="FFFFFF"/>
        </a:lt1>
        <a:dk2>
          <a:srgbClr val="0033A1"/>
        </a:dk2>
        <a:lt2>
          <a:srgbClr val="A5ACB0"/>
        </a:lt2>
        <a:accent1>
          <a:srgbClr val="0033A1"/>
        </a:accent1>
        <a:accent2>
          <a:srgbClr val="E70033"/>
        </a:accent2>
        <a:accent3>
          <a:srgbClr val="0096DB"/>
        </a:accent3>
        <a:accent4>
          <a:srgbClr val="77B800"/>
        </a:accent4>
        <a:accent5>
          <a:srgbClr val="580F8B"/>
        </a:accent5>
        <a:accent6>
          <a:srgbClr val="FFA200"/>
        </a:accent6>
        <a:hlink>
          <a:srgbClr val="0039A6"/>
        </a:hlink>
        <a:folHlink>
          <a:srgbClr val="A5AC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PANTONE 7546">
      <a:srgbClr val="253746"/>
    </a:custClr>
    <a:custClr name="PANTONE 431">
      <a:srgbClr val="5B6770"/>
    </a:custClr>
    <a:custClr name="PANTONE 429">
      <a:srgbClr val="A3AAAE"/>
    </a:custClr>
    <a:custClr name="PANTONE CG1">
      <a:srgbClr val="DAD9D7"/>
    </a:custClr>
    <a:custClr name="Process Magenta">
      <a:srgbClr val="E5007E"/>
    </a:custClr>
    <a:custClr name="PANTONE 4975">
      <a:srgbClr val="402020"/>
    </a:custClr>
    <a:custClr name="PANTONE 201">
      <a:srgbClr val="A32136"/>
    </a:custClr>
    <a:custClr name="PANTONE 185">
      <a:srgbClr val="EA002A"/>
    </a:custClr>
    <a:custClr name="PANTONE 1665">
      <a:srgbClr val="E14504"/>
    </a:custClr>
    <a:custClr name="PANTONE 137">
      <a:srgbClr val="FFA400"/>
    </a:custClr>
    <a:custClr name="PANTONE 108">
      <a:srgbClr val="FFDB00"/>
    </a:custClr>
    <a:custClr name="PANTONE 1215">
      <a:srgbClr val="FDD773"/>
    </a:custClr>
    <a:custClr name="PANTONE 7499">
      <a:srgbClr val="F2E5B3"/>
    </a:custClr>
    <a:custClr name="PANTONE 553">
      <a:srgbClr val="294635"/>
    </a:custClr>
    <a:custClr name="PANTONE 376">
      <a:srgbClr val="81BC00"/>
    </a:custClr>
    <a:custClr name="PANTONE 373">
      <a:srgbClr val="CCE981"/>
    </a:custClr>
    <a:custClr name="PANTONE 328">
      <a:srgbClr val="007167"/>
    </a:custClr>
    <a:custClr name="PANTONE 309">
      <a:srgbClr val="003B4A"/>
    </a:custClr>
    <a:custClr name="PANTONE 3135">
      <a:srgbClr val="008BAC"/>
    </a:custClr>
    <a:custClr name="PANTONE 7457">
      <a:srgbClr val="BADCE6"/>
    </a:custClr>
    <a:custClr name="PANTONE 289">
      <a:srgbClr val="0A2240"/>
    </a:custClr>
    <a:custClr name="PANTONE 2925">
      <a:srgbClr val="009BDF"/>
    </a:custClr>
    <a:custClr name="PANTONE 283">
      <a:srgbClr val="92C0EA"/>
    </a:custClr>
    <a:custClr name="PANTONE 2597">
      <a:srgbClr val="5C0F8C"/>
    </a:custClr>
  </a:custClr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PANTONE 7546">
      <a:srgbClr val="394A59"/>
    </a:custClr>
    <a:custClr name="PANTONE 431">
      <a:srgbClr val="5F6A72"/>
    </a:custClr>
    <a:custClr name="PANTONE 429">
      <a:srgbClr val="A5ACB0"/>
    </a:custClr>
    <a:custClr name="PANTONE CG1">
      <a:srgbClr val="E2E1DD"/>
    </a:custClr>
    <a:custClr name="PANTONE 7421">
      <a:srgbClr val="61162D"/>
    </a:custClr>
    <a:custClr name="PANTONE 221">
      <a:srgbClr val="96004B"/>
    </a:custClr>
    <a:custClr name="PANTONE 4975">
      <a:srgbClr val="462324"/>
    </a:custClr>
    <a:custClr name="PANTONE 201">
      <a:srgbClr val="9E1B32"/>
    </a:custClr>
    <a:custClr name="PANTONE 185">
      <a:srgbClr val="E70033"/>
    </a:custClr>
    <a:custClr name="PANTONE 1665">
      <a:srgbClr val="E24912"/>
    </a:custClr>
    <a:custClr name="PANTONE 137">
      <a:srgbClr val="FFA200"/>
    </a:custClr>
    <a:custClr name="PANTONE 1215">
      <a:srgbClr val="FBDE81"/>
    </a:custClr>
    <a:custClr name="PANTONE 7499">
      <a:srgbClr val="EEE8C5"/>
    </a:custClr>
    <a:custClr name="PANTONE 553">
      <a:srgbClr val="214232"/>
    </a:custClr>
    <a:custClr name="PANTONE 376">
      <a:srgbClr val="77B800"/>
    </a:custClr>
    <a:custClr name="PANTONE 373">
      <a:srgbClr val="CFEA8B"/>
    </a:custClr>
    <a:custClr name="PANTONE 328">
      <a:srgbClr val="007165"/>
    </a:custClr>
    <a:custClr name="PANTONE 309">
      <a:srgbClr val="003D4D"/>
    </a:custClr>
    <a:custClr name="PANTONE 3135">
      <a:srgbClr val="0091B5"/>
    </a:custClr>
    <a:custClr name="PANTONE 9041">
      <a:srgbClr val="E2EBE4"/>
    </a:custClr>
    <a:custClr name="PANTONE 289">
      <a:srgbClr val="002144"/>
    </a:custClr>
    <a:custClr name="PANTONE 2925">
      <a:srgbClr val="0096DB"/>
    </a:custClr>
    <a:custClr name="PANTONE 283">
      <a:srgbClr val="97C5EB"/>
    </a:custClr>
    <a:custClr name="PANTONE 2597">
      <a:srgbClr val="580F8B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777X_BP_Powerpoint-Master</Template>
  <TotalTime>7530</TotalTime>
  <Words>796</Words>
  <Application>Microsoft Office PowerPoint</Application>
  <PresentationFormat>On-screen Show (4:3)</PresentationFormat>
  <Paragraphs>174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Courier New</vt:lpstr>
      <vt:lpstr>Wingdings</vt:lpstr>
      <vt:lpstr>WTT-777X_TEMPLATE</vt:lpstr>
      <vt:lpstr>ARINC Airline Electronic Engineering Committee (AEEC)   Systems Architecture and Interfaces (SAI) Subcommittee  Global Aircraft Tracking Team Telecon  November 29, 2017 Rev NEW</vt:lpstr>
      <vt:lpstr>11/29 Agenda</vt:lpstr>
      <vt:lpstr>Upcoming Meeting Schedules/2018 Look-Ahead</vt:lpstr>
      <vt:lpstr>Target Architectural Studies Schedule</vt:lpstr>
      <vt:lpstr>Architectures Teams to date</vt:lpstr>
      <vt:lpstr>Notes/Actions from Meeting</vt:lpstr>
      <vt:lpstr>Discussions/Questions?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gibbscd</dc:creator>
  <cp:lastModifiedBy>Adler, Charles O</cp:lastModifiedBy>
  <cp:revision>244</cp:revision>
  <cp:lastPrinted>2016-08-29T21:43:19Z</cp:lastPrinted>
  <dcterms:created xsi:type="dcterms:W3CDTF">2015-04-17T16:14:54Z</dcterms:created>
  <dcterms:modified xsi:type="dcterms:W3CDTF">2017-11-29T16:30:06Z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31287f2315a34987bc80002724167eac</vt:lpwstr>
  </property>
  <property fmtid="{D5CDD505-2E9C-101B-9397-08002B2CF9AE}" pid="3" name="PresentationVersion">
    <vt:lpwstr>2.0</vt:lpwstr>
  </property>
  <property fmtid="{D5CDD505-2E9C-101B-9397-08002B2CF9AE}" pid="4" name="SlidesCount">
    <vt:lpwstr>4</vt:lpwstr>
  </property>
</Properties>
</file>