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3" r:id="rId3"/>
    <p:sldId id="284" r:id="rId4"/>
    <p:sldId id="288" r:id="rId5"/>
    <p:sldId id="289" r:id="rId6"/>
    <p:sldId id="290" r:id="rId7"/>
    <p:sldId id="291" r:id="rId8"/>
    <p:sldId id="292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79" autoAdjust="0"/>
    <p:restoredTop sz="94280" autoAdjust="0"/>
  </p:normalViewPr>
  <p:slideViewPr>
    <p:cSldViewPr>
      <p:cViewPr varScale="1">
        <p:scale>
          <a:sx n="70" d="100"/>
          <a:sy n="70" d="100"/>
        </p:scale>
        <p:origin x="1158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578" y="6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D3815A75-2DEB-4920-902A-A157A75FD9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67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154E80C2-6F2A-457E-9D23-5BBC1820AA5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DA502AAE-31CA-44D2-B0D6-8AE480C016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52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6AE4A-8E1D-4459-BA89-68F9C583CFD0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185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02AAE-31CA-44D2-B0D6-8AE480C016F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65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6455-7753-401A-9B3A-45834B458FA7}" type="datetime1">
              <a:rPr lang="en-US" smtClean="0"/>
              <a:t>4/17/2018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8523-64F2-42E6-A000-D99B800B33BE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D8E7-8779-458E-9E90-C78AF21E62A1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CDF2-C4C8-49D5-8297-14B9DD3D8B0C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1C61-6D4B-4588-8DC7-C58A086AC8A0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865E-8383-4631-A55B-DE283FC889FD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A4DF-F5B9-444C-896C-FF2C6312149A}" type="datetime1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BAE6-32EE-4901-9A0E-52403158B96D}" type="datetime1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CEBB-9576-4594-AD8E-345FCC722DAA}" type="datetime1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A6FA-2FE8-45C3-A654-7D38B0E6CDB0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0E07-984C-419A-A113-F43BEEDCC5B9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3A2CE6-FDE4-42A5-A60E-66CFBAC3BF3D}" type="datetime1">
              <a:rPr lang="en-US" smtClean="0"/>
              <a:t>4/17/2018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609600"/>
            <a:ext cx="8229600" cy="2658406"/>
          </a:xfrm>
        </p:spPr>
        <p:txBody>
          <a:bodyPr>
            <a:normAutofit/>
          </a:bodyPr>
          <a:lstStyle/>
          <a:p>
            <a:pPr algn="ctr"/>
            <a:r>
              <a:rPr lang="en-US" sz="5300" dirty="0" smtClean="0">
                <a:solidFill>
                  <a:schemeClr val="tx1"/>
                </a:solidFill>
              </a:rPr>
              <a:t>Global Aircraft Tracking </a:t>
            </a:r>
            <a:br>
              <a:rPr lang="en-US" sz="5300" dirty="0" smtClean="0">
                <a:solidFill>
                  <a:schemeClr val="tx1"/>
                </a:solidFill>
              </a:rPr>
            </a:br>
            <a:r>
              <a:rPr lang="en-US" sz="5300" dirty="0" smtClean="0">
                <a:solidFill>
                  <a:schemeClr val="tx1"/>
                </a:solidFill>
              </a:rPr>
              <a:t>Working Group</a:t>
            </a:r>
            <a:r>
              <a:rPr lang="en-US" sz="4900" dirty="0" smtClean="0">
                <a:solidFill>
                  <a:schemeClr val="tx1"/>
                </a:solidFill>
              </a:rPr>
              <a:t/>
            </a:r>
            <a:br>
              <a:rPr lang="en-US" sz="4900" dirty="0" smtClean="0">
                <a:solidFill>
                  <a:schemeClr val="tx1"/>
                </a:solidFill>
              </a:rPr>
            </a:br>
            <a:r>
              <a:rPr lang="en-US" sz="4900" dirty="0" smtClean="0">
                <a:solidFill>
                  <a:schemeClr val="tx1"/>
                </a:solidFill>
              </a:rPr>
              <a:t>SAI Subcommittee</a:t>
            </a:r>
            <a:endParaRPr lang="en-US" sz="49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3962400" cy="91440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000" kern="0" dirty="0"/>
              <a:t>Jessie </a:t>
            </a:r>
            <a:r>
              <a:rPr lang="en-US" sz="2000" kern="0" dirty="0" smtClean="0"/>
              <a:t>Turner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000" kern="0" dirty="0" smtClean="0"/>
              <a:t>AEEC SAI/Executive Committee</a:t>
            </a:r>
            <a:endParaRPr lang="en-US" sz="2000" kern="0" dirty="0"/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000" kern="0" dirty="0" smtClean="0"/>
              <a:t>The Boeing Company</a:t>
            </a:r>
            <a:endParaRPr lang="en-US" sz="2000" kern="0" dirty="0"/>
          </a:p>
          <a:p>
            <a:pPr algn="l"/>
            <a:endParaRPr lang="en-US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305800" y="3962400"/>
            <a:ext cx="3200400" cy="838200"/>
          </a:xfrm>
          <a:prstGeom prst="rect">
            <a:avLst/>
          </a:prstGeom>
        </p:spPr>
        <p:txBody>
          <a:bodyPr vert="horz" lIns="182880" tIns="0">
            <a:noAutofit/>
          </a:bodyPr>
          <a:lstStyle/>
          <a:p>
            <a:pPr marL="36576" algn="r">
              <a:spcBef>
                <a:spcPct val="0"/>
              </a:spcBef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AEEC General Session</a:t>
            </a:r>
          </a:p>
          <a:p>
            <a:pPr marL="36576" algn="r">
              <a:spcBef>
                <a:spcPct val="0"/>
              </a:spcBef>
              <a:buClr>
                <a:schemeClr val="accent1"/>
              </a:buClr>
              <a:buSzPct val="80000"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April 24, 2018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5800" y="5334000"/>
            <a:ext cx="3962400" cy="91440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en-US" sz="2000" kern="0" dirty="0"/>
              <a:t>Chuck Adler – GAT WG Chairman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000" kern="0" dirty="0" smtClean="0"/>
              <a:t>The Boeing Company</a:t>
            </a:r>
          </a:p>
          <a:p>
            <a:pPr algn="l"/>
            <a:endParaRPr lang="en-US" sz="2400" dirty="0" smtClean="0"/>
          </a:p>
          <a:p>
            <a:pPr algn="l"/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105400" y="5334000"/>
            <a:ext cx="3048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kern="0" dirty="0" smtClean="0"/>
              <a:t>Peter</a:t>
            </a:r>
            <a:r>
              <a:rPr lang="en-US" sz="2000" kern="0" dirty="0"/>
              <a:t>  H. Grau – Secretary </a:t>
            </a:r>
          </a:p>
          <a:p>
            <a:pPr>
              <a:spcAft>
                <a:spcPts val="600"/>
              </a:spcAft>
            </a:pPr>
            <a:r>
              <a:rPr lang="en-US" sz="2000" kern="0" dirty="0"/>
              <a:t>ARINC Industry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1199965"/>
            <a:ext cx="11324332" cy="387798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Overview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01411"/>
            <a:ext cx="11201400" cy="5327612"/>
          </a:xfrm>
        </p:spPr>
        <p:txBody>
          <a:bodyPr>
            <a:normAutofit fontScale="92500"/>
          </a:bodyPr>
          <a:lstStyle/>
          <a:p>
            <a:pPr marL="628650" lvl="1" indent="-45720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Autonomous Distress Tracking (ADT) activities in-work per APIM 17-004. Supports Jan. 1, 2021 forward-fit 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ICAO and European Union mandates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45720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Timely Recovery of Flight Data (TRFD) planning activities have initiated per APIM 17-005. Supports Jan. 1, 2021 ICAO mandate for new Type Cert 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ADT Phase 1: Initial Requirements - Complete</a:t>
            </a:r>
          </a:p>
          <a:p>
            <a:pPr marL="628650" lvl="1" indent="-45720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ADT Phase 2: Proposed Architectures - In-Progress (ECD Oct. 2018) with Architecture Teams developing architectures for:</a:t>
            </a:r>
          </a:p>
          <a:p>
            <a:pPr marL="1085850" lvl="3" indent="-45720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 Locator Transmitter – Distress Tracker (ELT-DT)</a:t>
            </a:r>
          </a:p>
          <a:p>
            <a:pPr marL="1085850" lvl="3" indent="-45720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Spaced-Based Automatic Dependent Surveillance – Broadcast (SB ADS-B)</a:t>
            </a:r>
          </a:p>
          <a:p>
            <a:pPr marL="1085850" lvl="3" indent="-45720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SATCOM-based (Inmarsat &amp; Iridium) Trackers</a:t>
            </a:r>
          </a:p>
          <a:p>
            <a:pPr marL="1085850" lvl="3" indent="-45720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Dissimilar-complimentary/minimal change approaches</a:t>
            </a:r>
          </a:p>
          <a:p>
            <a:pPr marL="628650" lvl="1" indent="-45720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ADT Phase 3: Detailed Aircraft Interfaces &amp; Installation Requirements (ECD Jan. 2019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690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1261930"/>
            <a:ext cx="10276764" cy="387798"/>
          </a:xfrm>
        </p:spPr>
        <p:txBody>
          <a:bodyPr>
            <a:noAutofit/>
          </a:bodyPr>
          <a:lstStyle/>
          <a:p>
            <a:r>
              <a:rPr lang="en-US" sz="4000" b="1" dirty="0"/>
              <a:t>2017-2018 Activity and Accomplishments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1710104"/>
            <a:ext cx="111760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Issued two drafts of </a:t>
            </a:r>
            <a:r>
              <a:rPr lang="en-U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Paper 680 (Architectures Report)</a:t>
            </a:r>
            <a:endParaRPr lang="en-US" sz="2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Five face-to-face meetings:</a:t>
            </a:r>
            <a:endParaRPr lang="en-US" sz="2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3" indent="-45720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2017 – Denver (Panasonic) </a:t>
            </a:r>
          </a:p>
          <a:p>
            <a:pPr marL="1257300" lvl="3" indent="-45720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2017 – Seattle (Boeing)</a:t>
            </a:r>
          </a:p>
          <a:p>
            <a:pPr marL="1257300" lvl="3" indent="-45720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2017 – Hamburg (Airbus)</a:t>
            </a:r>
          </a:p>
          <a:p>
            <a:pPr marL="1257300" lvl="3" indent="-45720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2018 – Miami (Gables Engineering)</a:t>
            </a:r>
          </a:p>
          <a:p>
            <a:pPr marL="1257300" lvl="3" indent="-45720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2018 – London (Inmarsat) </a:t>
            </a:r>
          </a:p>
          <a:p>
            <a:pPr marL="628650" lvl="1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Weekly </a:t>
            </a:r>
            <a:r>
              <a:rPr lang="en-US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WebEx meetings</a:t>
            </a:r>
          </a:p>
          <a:p>
            <a:pPr marL="628650" lvl="1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Five </a:t>
            </a:r>
            <a:r>
              <a:rPr lang="en-US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Architectural Working Groups developing details</a:t>
            </a:r>
          </a:p>
          <a:p>
            <a:pPr marL="628650" lvl="1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 </a:t>
            </a:r>
            <a:r>
              <a:rPr lang="en-US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organizations across (2) airlines</a:t>
            </a:r>
            <a:r>
              <a:rPr lang="en-US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(12) suppliers</a:t>
            </a:r>
            <a:r>
              <a:rPr lang="en-US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</a:t>
            </a:r>
            <a:r>
              <a:rPr lang="en-US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irframers</a:t>
            </a:r>
            <a:r>
              <a:rPr lang="en-US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service </a:t>
            </a:r>
            <a:r>
              <a:rPr lang="en-US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providers, </a:t>
            </a:r>
            <a:r>
              <a:rPr lang="en-U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NTSB, </a:t>
            </a:r>
            <a:r>
              <a:rPr lang="en-US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FAA</a:t>
            </a:r>
          </a:p>
          <a:p>
            <a:pPr marL="628650" lvl="1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Harmonization </a:t>
            </a:r>
            <a:r>
              <a:rPr lang="en-US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efforts with EASA, BEA, and others</a:t>
            </a:r>
            <a:endParaRPr lang="en-US" sz="2200" b="1" i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540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786" y="1184437"/>
            <a:ext cx="4433113" cy="33116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8576" y="1194072"/>
            <a:ext cx="3867303" cy="3311624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2020136" y="4504657"/>
            <a:ext cx="7724775" cy="2353343"/>
            <a:chOff x="1292532" y="4885600"/>
            <a:chExt cx="6736599" cy="1778414"/>
          </a:xfrm>
        </p:grpSpPr>
        <p:sp>
          <p:nvSpPr>
            <p:cNvPr id="5" name="Rectangle 4"/>
            <p:cNvSpPr/>
            <p:nvPr/>
          </p:nvSpPr>
          <p:spPr bwMode="auto">
            <a:xfrm>
              <a:off x="1314641" y="4885600"/>
              <a:ext cx="6659377" cy="170861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615554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" name="TextBox 41"/>
            <p:cNvSpPr txBox="1"/>
            <p:nvPr/>
          </p:nvSpPr>
          <p:spPr>
            <a:xfrm>
              <a:off x="1809903" y="5202394"/>
              <a:ext cx="8339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600" dirty="0">
                  <a:solidFill>
                    <a:srgbClr val="000000"/>
                  </a:solidFill>
                </a:rPr>
                <a:t>AEEC Mid Term Session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600" dirty="0">
                  <a:solidFill>
                    <a:srgbClr val="000000"/>
                  </a:solidFill>
                </a:rPr>
                <a:t>APIMs Submitted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692161" y="4888694"/>
              <a:ext cx="1250156" cy="350771"/>
              <a:chOff x="4436076" y="6112945"/>
              <a:chExt cx="1666875" cy="467695"/>
            </a:xfrm>
          </p:grpSpPr>
          <p:sp>
            <p:nvSpPr>
              <p:cNvPr id="73" name="Rectangle 72"/>
              <p:cNvSpPr>
                <a:spLocks noChangeArrowheads="1"/>
              </p:cNvSpPr>
              <p:nvPr/>
            </p:nvSpPr>
            <p:spPr bwMode="auto">
              <a:xfrm>
                <a:off x="4467089" y="6112945"/>
                <a:ext cx="1597025" cy="1270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4" name="Rectangle 73"/>
              <p:cNvSpPr>
                <a:spLocks noChangeArrowheads="1"/>
              </p:cNvSpPr>
              <p:nvPr/>
            </p:nvSpPr>
            <p:spPr bwMode="auto">
              <a:xfrm>
                <a:off x="5122080" y="6112945"/>
                <a:ext cx="230833" cy="1231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600" dirty="0">
                    <a:solidFill>
                      <a:srgbClr val="000000"/>
                    </a:solidFill>
                  </a:rPr>
                  <a:t>2018</a:t>
                </a:r>
              </a:p>
            </p:txBody>
          </p:sp>
          <p:sp>
            <p:nvSpPr>
              <p:cNvPr id="75" name="TextBox 436"/>
              <p:cNvSpPr txBox="1">
                <a:spLocks noChangeArrowheads="1"/>
              </p:cNvSpPr>
              <p:nvPr/>
            </p:nvSpPr>
            <p:spPr bwMode="auto">
              <a:xfrm>
                <a:off x="4436076" y="6211308"/>
                <a:ext cx="166687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600" dirty="0">
                    <a:solidFill>
                      <a:srgbClr val="000000"/>
                    </a:solidFill>
                  </a:rPr>
                  <a:t>J   F  M  A  M  J  J  A  S  O  N  D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4897351" y="4889590"/>
              <a:ext cx="1250156" cy="353031"/>
              <a:chOff x="6027601" y="6112945"/>
              <a:chExt cx="1666875" cy="470709"/>
            </a:xfrm>
          </p:grpSpPr>
          <p:sp>
            <p:nvSpPr>
              <p:cNvPr id="70" name="Rectangle 69"/>
              <p:cNvSpPr>
                <a:spLocks noChangeArrowheads="1"/>
              </p:cNvSpPr>
              <p:nvPr/>
            </p:nvSpPr>
            <p:spPr bwMode="auto">
              <a:xfrm>
                <a:off x="6051414" y="6112945"/>
                <a:ext cx="1597025" cy="1270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1" name="Rectangle 70"/>
              <p:cNvSpPr>
                <a:spLocks noChangeArrowheads="1"/>
              </p:cNvSpPr>
              <p:nvPr/>
            </p:nvSpPr>
            <p:spPr bwMode="auto">
              <a:xfrm>
                <a:off x="6714342" y="6119294"/>
                <a:ext cx="230833" cy="1231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600" dirty="0">
                    <a:solidFill>
                      <a:srgbClr val="000000"/>
                    </a:solidFill>
                  </a:rPr>
                  <a:t>2019</a:t>
                </a:r>
              </a:p>
            </p:txBody>
          </p:sp>
          <p:sp>
            <p:nvSpPr>
              <p:cNvPr id="72" name="TextBox 436"/>
              <p:cNvSpPr txBox="1">
                <a:spLocks noChangeArrowheads="1"/>
              </p:cNvSpPr>
              <p:nvPr/>
            </p:nvSpPr>
            <p:spPr bwMode="auto">
              <a:xfrm>
                <a:off x="6027601" y="6214322"/>
                <a:ext cx="166687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600" dirty="0">
                    <a:solidFill>
                      <a:srgbClr val="000000"/>
                    </a:solidFill>
                  </a:rPr>
                  <a:t>J   F  M  A  M  J  J  A  S  O  N  D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497722" y="4889590"/>
              <a:ext cx="1250156" cy="353031"/>
              <a:chOff x="2819400" y="6096000"/>
              <a:chExt cx="1666875" cy="470709"/>
            </a:xfrm>
          </p:grpSpPr>
          <p:sp>
            <p:nvSpPr>
              <p:cNvPr id="67" name="Rectangle 66"/>
              <p:cNvSpPr>
                <a:spLocks noChangeArrowheads="1"/>
              </p:cNvSpPr>
              <p:nvPr/>
            </p:nvSpPr>
            <p:spPr bwMode="auto">
              <a:xfrm>
                <a:off x="2843213" y="6096000"/>
                <a:ext cx="1597025" cy="1270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8" name="Rectangle 67"/>
              <p:cNvSpPr>
                <a:spLocks noChangeArrowheads="1"/>
              </p:cNvSpPr>
              <p:nvPr/>
            </p:nvSpPr>
            <p:spPr bwMode="auto">
              <a:xfrm>
                <a:off x="3506141" y="6102349"/>
                <a:ext cx="230833" cy="1231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600" dirty="0">
                    <a:solidFill>
                      <a:srgbClr val="000000"/>
                    </a:solidFill>
                  </a:rPr>
                  <a:t>2017</a:t>
                </a:r>
              </a:p>
            </p:txBody>
          </p:sp>
          <p:sp>
            <p:nvSpPr>
              <p:cNvPr id="69" name="TextBox 436"/>
              <p:cNvSpPr txBox="1">
                <a:spLocks noChangeArrowheads="1"/>
              </p:cNvSpPr>
              <p:nvPr/>
            </p:nvSpPr>
            <p:spPr bwMode="auto">
              <a:xfrm>
                <a:off x="2819400" y="6197377"/>
                <a:ext cx="166687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600" dirty="0">
                    <a:solidFill>
                      <a:srgbClr val="000000"/>
                    </a:solidFill>
                  </a:rPr>
                  <a:t>J   F  M  A  M  J  J  A  S  O  N  D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292532" y="4887451"/>
              <a:ext cx="1250156" cy="361731"/>
              <a:chOff x="1228201" y="6118811"/>
              <a:chExt cx="1666875" cy="482309"/>
            </a:xfrm>
          </p:grpSpPr>
          <p:sp>
            <p:nvSpPr>
              <p:cNvPr id="64" name="Rectangle 63"/>
              <p:cNvSpPr>
                <a:spLocks noChangeArrowheads="1"/>
              </p:cNvSpPr>
              <p:nvPr/>
            </p:nvSpPr>
            <p:spPr bwMode="auto">
              <a:xfrm>
                <a:off x="1264749" y="6119446"/>
                <a:ext cx="1597025" cy="1270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5" name="Rectangle 64"/>
              <p:cNvSpPr>
                <a:spLocks noChangeArrowheads="1"/>
              </p:cNvSpPr>
              <p:nvPr/>
            </p:nvSpPr>
            <p:spPr bwMode="auto">
              <a:xfrm>
                <a:off x="1918069" y="6118811"/>
                <a:ext cx="230833" cy="1231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600" dirty="0">
                    <a:solidFill>
                      <a:srgbClr val="000000"/>
                    </a:solidFill>
                  </a:rPr>
                  <a:t>2016</a:t>
                </a:r>
              </a:p>
            </p:txBody>
          </p:sp>
          <p:sp>
            <p:nvSpPr>
              <p:cNvPr id="66" name="TextBox 436"/>
              <p:cNvSpPr txBox="1">
                <a:spLocks noChangeArrowheads="1"/>
              </p:cNvSpPr>
              <p:nvPr/>
            </p:nvSpPr>
            <p:spPr bwMode="auto">
              <a:xfrm>
                <a:off x="1228201" y="6231788"/>
                <a:ext cx="166687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600" dirty="0">
                    <a:solidFill>
                      <a:srgbClr val="000000"/>
                    </a:solidFill>
                  </a:rPr>
                  <a:t>J   F  M  A  M  J  J  A  S  O  N  D</a:t>
                </a:r>
              </a:p>
            </p:txBody>
          </p:sp>
        </p:grpSp>
        <p:sp>
          <p:nvSpPr>
            <p:cNvPr id="11" name="Isosceles Triangle 10"/>
            <p:cNvSpPr/>
            <p:nvPr/>
          </p:nvSpPr>
          <p:spPr bwMode="auto">
            <a:xfrm>
              <a:off x="2187834" y="5117741"/>
              <a:ext cx="114300" cy="94812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685800"/>
              <a:endParaRPr lang="en-US" sz="1350" dirty="0"/>
            </a:p>
          </p:txBody>
        </p:sp>
        <p:sp>
          <p:nvSpPr>
            <p:cNvPr id="12" name="Isosceles Triangle 11"/>
            <p:cNvSpPr/>
            <p:nvPr/>
          </p:nvSpPr>
          <p:spPr bwMode="auto">
            <a:xfrm>
              <a:off x="2924273" y="5117741"/>
              <a:ext cx="114300" cy="94812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13" name="TextBox 55"/>
            <p:cNvSpPr txBox="1"/>
            <p:nvPr/>
          </p:nvSpPr>
          <p:spPr>
            <a:xfrm>
              <a:off x="2526788" y="5202394"/>
              <a:ext cx="8608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600" dirty="0">
                  <a:solidFill>
                    <a:srgbClr val="000000"/>
                  </a:solidFill>
                </a:rPr>
                <a:t>AEEC General Session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600" dirty="0">
                  <a:solidFill>
                    <a:srgbClr val="000000"/>
                  </a:solidFill>
                </a:rPr>
                <a:t>ARINC APIMs Approval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6093040" y="4889020"/>
              <a:ext cx="1250156" cy="353031"/>
              <a:chOff x="6027601" y="6112945"/>
              <a:chExt cx="1666875" cy="470709"/>
            </a:xfrm>
          </p:grpSpPr>
          <p:sp>
            <p:nvSpPr>
              <p:cNvPr id="61" name="Rectangle 60"/>
              <p:cNvSpPr>
                <a:spLocks noChangeArrowheads="1"/>
              </p:cNvSpPr>
              <p:nvPr/>
            </p:nvSpPr>
            <p:spPr bwMode="auto">
              <a:xfrm>
                <a:off x="6051414" y="6112945"/>
                <a:ext cx="1597025" cy="1270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2" name="Rectangle 61"/>
              <p:cNvSpPr>
                <a:spLocks noChangeArrowheads="1"/>
              </p:cNvSpPr>
              <p:nvPr/>
            </p:nvSpPr>
            <p:spPr bwMode="auto">
              <a:xfrm>
                <a:off x="6714342" y="6119294"/>
                <a:ext cx="230833" cy="1231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600" dirty="0">
                    <a:solidFill>
                      <a:srgbClr val="000000"/>
                    </a:solidFill>
                  </a:rPr>
                  <a:t>2020</a:t>
                </a:r>
              </a:p>
            </p:txBody>
          </p:sp>
          <p:sp>
            <p:nvSpPr>
              <p:cNvPr id="63" name="TextBox 436"/>
              <p:cNvSpPr txBox="1">
                <a:spLocks noChangeArrowheads="1"/>
              </p:cNvSpPr>
              <p:nvPr/>
            </p:nvSpPr>
            <p:spPr bwMode="auto">
              <a:xfrm>
                <a:off x="6027601" y="6214322"/>
                <a:ext cx="166687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600" dirty="0">
                    <a:solidFill>
                      <a:srgbClr val="000000"/>
                    </a:solidFill>
                  </a:rPr>
                  <a:t>J   F  M  A  M  J  J  A  S  O  N  D</a:t>
                </a: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7288728" y="4889376"/>
              <a:ext cx="685290" cy="353031"/>
              <a:chOff x="6027602" y="6112945"/>
              <a:chExt cx="913720" cy="470709"/>
            </a:xfrm>
          </p:grpSpPr>
          <p:sp>
            <p:nvSpPr>
              <p:cNvPr id="58" name="Rectangle 57"/>
              <p:cNvSpPr>
                <a:spLocks noChangeArrowheads="1"/>
              </p:cNvSpPr>
              <p:nvPr/>
            </p:nvSpPr>
            <p:spPr bwMode="auto">
              <a:xfrm>
                <a:off x="6051415" y="6112945"/>
                <a:ext cx="889906" cy="12700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3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9" name="Rectangle 58"/>
              <p:cNvSpPr>
                <a:spLocks noChangeArrowheads="1"/>
              </p:cNvSpPr>
              <p:nvPr/>
            </p:nvSpPr>
            <p:spPr bwMode="auto">
              <a:xfrm>
                <a:off x="6441919" y="6119294"/>
                <a:ext cx="230833" cy="1231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600" dirty="0">
                    <a:solidFill>
                      <a:srgbClr val="000000"/>
                    </a:solidFill>
                  </a:rPr>
                  <a:t>2021</a:t>
                </a:r>
              </a:p>
            </p:txBody>
          </p:sp>
          <p:sp>
            <p:nvSpPr>
              <p:cNvPr id="60" name="TextBox 436"/>
              <p:cNvSpPr txBox="1">
                <a:spLocks noChangeArrowheads="1"/>
              </p:cNvSpPr>
              <p:nvPr/>
            </p:nvSpPr>
            <p:spPr bwMode="auto">
              <a:xfrm>
                <a:off x="6027602" y="6214322"/>
                <a:ext cx="91372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600" dirty="0">
                    <a:solidFill>
                      <a:srgbClr val="000000"/>
                    </a:solidFill>
                  </a:rPr>
                  <a:t>J   F  M  A  M  J</a:t>
                </a:r>
              </a:p>
            </p:txBody>
          </p:sp>
        </p:grpSp>
        <p:sp>
          <p:nvSpPr>
            <p:cNvPr id="16" name="Isosceles Triangle 15"/>
            <p:cNvSpPr/>
            <p:nvPr/>
          </p:nvSpPr>
          <p:spPr bwMode="auto">
            <a:xfrm>
              <a:off x="3172805" y="5759933"/>
              <a:ext cx="114300" cy="94812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17" name="TextBox 65"/>
            <p:cNvSpPr txBox="1"/>
            <p:nvPr/>
          </p:nvSpPr>
          <p:spPr>
            <a:xfrm>
              <a:off x="2616586" y="5835781"/>
              <a:ext cx="673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600" dirty="0">
                  <a:solidFill>
                    <a:srgbClr val="000000"/>
                  </a:solidFill>
                </a:rPr>
                <a:t>ADT Phase  1  (Requirements) </a:t>
              </a:r>
            </a:p>
          </p:txBody>
        </p:sp>
        <p:sp>
          <p:nvSpPr>
            <p:cNvPr id="18" name="Isosceles Triangle 17"/>
            <p:cNvSpPr/>
            <p:nvPr/>
          </p:nvSpPr>
          <p:spPr bwMode="auto">
            <a:xfrm>
              <a:off x="3828374" y="5759933"/>
              <a:ext cx="114300" cy="94812"/>
            </a:xfrm>
            <a:prstGeom prst="triangl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685800"/>
              <a:endParaRPr lang="en-US" sz="1350" dirty="0"/>
            </a:p>
          </p:txBody>
        </p:sp>
        <p:sp>
          <p:nvSpPr>
            <p:cNvPr id="19" name="TextBox 69"/>
            <p:cNvSpPr txBox="1"/>
            <p:nvPr/>
          </p:nvSpPr>
          <p:spPr>
            <a:xfrm>
              <a:off x="3261524" y="5858703"/>
              <a:ext cx="665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600" dirty="0">
                  <a:solidFill>
                    <a:srgbClr val="000000"/>
                  </a:solidFill>
                </a:rPr>
                <a:t>ADT Phase 2 (Architecture Selection)</a:t>
              </a:r>
            </a:p>
          </p:txBody>
        </p:sp>
        <p:sp>
          <p:nvSpPr>
            <p:cNvPr id="20" name="Isosceles Triangle 19"/>
            <p:cNvSpPr/>
            <p:nvPr/>
          </p:nvSpPr>
          <p:spPr bwMode="auto">
            <a:xfrm>
              <a:off x="4935206" y="5762734"/>
              <a:ext cx="114300" cy="94812"/>
            </a:xfrm>
            <a:prstGeom prst="triangl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685800"/>
              <a:endParaRPr lang="en-US" sz="1350" dirty="0"/>
            </a:p>
          </p:txBody>
        </p:sp>
        <p:sp>
          <p:nvSpPr>
            <p:cNvPr id="21" name="TextBox 71"/>
            <p:cNvSpPr txBox="1"/>
            <p:nvPr/>
          </p:nvSpPr>
          <p:spPr>
            <a:xfrm>
              <a:off x="4167496" y="5801716"/>
              <a:ext cx="8134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600" dirty="0">
                  <a:solidFill>
                    <a:srgbClr val="000000"/>
                  </a:solidFill>
                </a:rPr>
                <a:t>ADT Phase 3 Develop ARINC Characteristic(s)</a:t>
              </a:r>
            </a:p>
          </p:txBody>
        </p:sp>
        <p:sp>
          <p:nvSpPr>
            <p:cNvPr id="22" name="Isosceles Triangle 21"/>
            <p:cNvSpPr/>
            <p:nvPr/>
          </p:nvSpPr>
          <p:spPr bwMode="auto">
            <a:xfrm>
              <a:off x="7323080" y="5762734"/>
              <a:ext cx="114300" cy="94812"/>
            </a:xfrm>
            <a:prstGeom prst="triangl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685800"/>
              <a:endParaRPr lang="en-US" sz="1350" dirty="0"/>
            </a:p>
          </p:txBody>
        </p:sp>
        <p:sp>
          <p:nvSpPr>
            <p:cNvPr id="23" name="TextBox 73"/>
            <p:cNvSpPr txBox="1"/>
            <p:nvPr/>
          </p:nvSpPr>
          <p:spPr>
            <a:xfrm>
              <a:off x="6744872" y="5830458"/>
              <a:ext cx="10616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600" dirty="0">
                  <a:solidFill>
                    <a:srgbClr val="000000"/>
                  </a:solidFill>
                </a:rPr>
                <a:t>ICAO ADT Production Applicability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600" dirty="0">
                  <a:solidFill>
                    <a:srgbClr val="000000"/>
                  </a:solidFill>
                </a:rPr>
                <a:t>ADT EIS</a:t>
              </a:r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 flipH="1">
              <a:off x="3886597" y="4984630"/>
              <a:ext cx="10133" cy="1609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5" name="TextBox 92"/>
            <p:cNvSpPr txBox="1"/>
            <p:nvPr/>
          </p:nvSpPr>
          <p:spPr>
            <a:xfrm>
              <a:off x="1302596" y="5102990"/>
              <a:ext cx="89136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600" b="1" dirty="0">
                <a:solidFill>
                  <a:srgbClr val="000000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600" b="1" dirty="0">
                  <a:solidFill>
                    <a:srgbClr val="000000"/>
                  </a:solidFill>
                </a:rPr>
                <a:t>ARINC AEEC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600" b="1" dirty="0">
                <a:solidFill>
                  <a:srgbClr val="000000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600" b="1" dirty="0">
                <a:solidFill>
                  <a:srgbClr val="000000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600" b="1" dirty="0">
                <a:solidFill>
                  <a:srgbClr val="000000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600" b="1" dirty="0">
                  <a:solidFill>
                    <a:srgbClr val="000000"/>
                  </a:solidFill>
                </a:rPr>
                <a:t>ARINC AEEC Autonomous Distress Tracker (ADT)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600" b="1" dirty="0">
                  <a:solidFill>
                    <a:srgbClr val="000000"/>
                  </a:solidFill>
                </a:rPr>
                <a:t>(APIM 17-004)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600" b="1" dirty="0">
                <a:solidFill>
                  <a:srgbClr val="000000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600" b="1" dirty="0">
                <a:solidFill>
                  <a:srgbClr val="000000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600" b="1" dirty="0">
                  <a:solidFill>
                    <a:srgbClr val="000000"/>
                  </a:solidFill>
                </a:rPr>
                <a:t>Timely Recovery of Flight Data (TRFD)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600" b="1" dirty="0">
                  <a:solidFill>
                    <a:srgbClr val="000000"/>
                  </a:solidFill>
                </a:rPr>
                <a:t>(APIM 17-005)</a:t>
              </a:r>
            </a:p>
          </p:txBody>
        </p:sp>
        <p:sp>
          <p:nvSpPr>
            <p:cNvPr id="26" name="Isosceles Triangle 25"/>
            <p:cNvSpPr/>
            <p:nvPr/>
          </p:nvSpPr>
          <p:spPr bwMode="auto">
            <a:xfrm>
              <a:off x="2630000" y="5759933"/>
              <a:ext cx="114300" cy="94812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27" name="TextBox 65"/>
            <p:cNvSpPr txBox="1"/>
            <p:nvPr/>
          </p:nvSpPr>
          <p:spPr>
            <a:xfrm>
              <a:off x="2034374" y="5740016"/>
              <a:ext cx="8253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600" dirty="0">
                  <a:solidFill>
                    <a:srgbClr val="000000"/>
                  </a:solidFill>
                </a:rPr>
                <a:t>ADT Phase  1 (Requirements)  Pre-Meeting</a:t>
              </a:r>
            </a:p>
          </p:txBody>
        </p:sp>
        <p:sp>
          <p:nvSpPr>
            <p:cNvPr id="28" name="Isosceles Triangle 27"/>
            <p:cNvSpPr/>
            <p:nvPr/>
          </p:nvSpPr>
          <p:spPr bwMode="auto">
            <a:xfrm>
              <a:off x="3253298" y="5759933"/>
              <a:ext cx="114300" cy="94812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charset="0"/>
              </a:endParaRPr>
            </a:p>
          </p:txBody>
        </p:sp>
        <p:cxnSp>
          <p:nvCxnSpPr>
            <p:cNvPr id="29" name="Straight Connector 28"/>
            <p:cNvCxnSpPr>
              <a:endCxn id="16" idx="1"/>
            </p:cNvCxnSpPr>
            <p:nvPr/>
          </p:nvCxnSpPr>
          <p:spPr>
            <a:xfrm>
              <a:off x="3019277" y="5805988"/>
              <a:ext cx="182104" cy="135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339023" y="5807339"/>
              <a:ext cx="51792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Isosceles Triangle 30"/>
            <p:cNvSpPr/>
            <p:nvPr/>
          </p:nvSpPr>
          <p:spPr bwMode="auto">
            <a:xfrm>
              <a:off x="3952740" y="5759933"/>
              <a:ext cx="114300" cy="94812"/>
            </a:xfrm>
            <a:prstGeom prst="triangl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685800"/>
              <a:endParaRPr lang="en-US" sz="1350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4038466" y="5807339"/>
              <a:ext cx="92531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Isosceles Triangle 32"/>
            <p:cNvSpPr/>
            <p:nvPr/>
          </p:nvSpPr>
          <p:spPr bwMode="auto">
            <a:xfrm>
              <a:off x="2933552" y="5759933"/>
              <a:ext cx="114300" cy="94812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34" name="Isosceles Triangle 33"/>
            <p:cNvSpPr/>
            <p:nvPr/>
          </p:nvSpPr>
          <p:spPr bwMode="auto">
            <a:xfrm>
              <a:off x="3387632" y="5117741"/>
              <a:ext cx="114300" cy="94812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35" name="TextBox 55"/>
            <p:cNvSpPr txBox="1"/>
            <p:nvPr/>
          </p:nvSpPr>
          <p:spPr>
            <a:xfrm>
              <a:off x="3163009" y="5202393"/>
              <a:ext cx="6836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600" dirty="0">
                  <a:solidFill>
                    <a:srgbClr val="000000"/>
                  </a:solidFill>
                </a:rPr>
                <a:t>AEEC Mid Term Session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600" dirty="0">
                  <a:solidFill>
                    <a:srgbClr val="000000"/>
                  </a:solidFill>
                </a:rPr>
                <a:t>ADT Phase 1 Report Out</a:t>
              </a:r>
            </a:p>
          </p:txBody>
        </p:sp>
        <p:sp>
          <p:nvSpPr>
            <p:cNvPr id="36" name="Isosceles Triangle 35"/>
            <p:cNvSpPr/>
            <p:nvPr/>
          </p:nvSpPr>
          <p:spPr bwMode="auto">
            <a:xfrm>
              <a:off x="4847595" y="6195238"/>
              <a:ext cx="114300" cy="94812"/>
            </a:xfrm>
            <a:prstGeom prst="triangl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685800"/>
              <a:endParaRPr lang="en-US" sz="1350" dirty="0"/>
            </a:p>
          </p:txBody>
        </p:sp>
        <p:sp>
          <p:nvSpPr>
            <p:cNvPr id="37" name="TextBox 65"/>
            <p:cNvSpPr txBox="1"/>
            <p:nvPr/>
          </p:nvSpPr>
          <p:spPr>
            <a:xfrm>
              <a:off x="4274088" y="6271759"/>
              <a:ext cx="7403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600" dirty="0">
                  <a:solidFill>
                    <a:srgbClr val="000000"/>
                  </a:solidFill>
                </a:rPr>
                <a:t>TRFD Phase  1  (Requirements) </a:t>
              </a:r>
            </a:p>
          </p:txBody>
        </p:sp>
        <p:sp>
          <p:nvSpPr>
            <p:cNvPr id="38" name="Isosceles Triangle 37"/>
            <p:cNvSpPr/>
            <p:nvPr/>
          </p:nvSpPr>
          <p:spPr bwMode="auto">
            <a:xfrm>
              <a:off x="6036603" y="6195238"/>
              <a:ext cx="114300" cy="94812"/>
            </a:xfrm>
            <a:prstGeom prst="triangl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685800"/>
              <a:endParaRPr lang="en-US" sz="1350" dirty="0"/>
            </a:p>
          </p:txBody>
        </p:sp>
        <p:sp>
          <p:nvSpPr>
            <p:cNvPr id="39" name="TextBox 69"/>
            <p:cNvSpPr txBox="1"/>
            <p:nvPr/>
          </p:nvSpPr>
          <p:spPr>
            <a:xfrm>
              <a:off x="5412407" y="6294682"/>
              <a:ext cx="722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600" dirty="0">
                  <a:solidFill>
                    <a:srgbClr val="000000"/>
                  </a:solidFill>
                </a:rPr>
                <a:t>TRFD Phase 2 (Architecture Selection)</a:t>
              </a:r>
            </a:p>
          </p:txBody>
        </p:sp>
        <p:sp>
          <p:nvSpPr>
            <p:cNvPr id="40" name="TextBox 71"/>
            <p:cNvSpPr txBox="1"/>
            <p:nvPr/>
          </p:nvSpPr>
          <p:spPr>
            <a:xfrm>
              <a:off x="6375725" y="6237695"/>
              <a:ext cx="8134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600" dirty="0">
                  <a:solidFill>
                    <a:srgbClr val="000000"/>
                  </a:solidFill>
                </a:rPr>
                <a:t>TRFD Phase 3 Develop ARINC Characteristic(s)</a:t>
              </a:r>
            </a:p>
          </p:txBody>
        </p:sp>
        <p:sp>
          <p:nvSpPr>
            <p:cNvPr id="41" name="Isosceles Triangle 40"/>
            <p:cNvSpPr/>
            <p:nvPr/>
          </p:nvSpPr>
          <p:spPr bwMode="auto">
            <a:xfrm>
              <a:off x="4978094" y="6195238"/>
              <a:ext cx="114300" cy="94812"/>
            </a:xfrm>
            <a:prstGeom prst="triangl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685800"/>
              <a:endParaRPr lang="en-US" sz="1350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4322476" y="6241945"/>
              <a:ext cx="553694" cy="140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063820" y="6241945"/>
              <a:ext cx="1001359" cy="140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Isosceles Triangle 43"/>
            <p:cNvSpPr/>
            <p:nvPr/>
          </p:nvSpPr>
          <p:spPr bwMode="auto">
            <a:xfrm>
              <a:off x="6160969" y="6195238"/>
              <a:ext cx="114300" cy="94812"/>
            </a:xfrm>
            <a:prstGeom prst="triangl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685800"/>
              <a:endParaRPr lang="en-US" sz="1350" dirty="0"/>
            </a:p>
          </p:txBody>
        </p:sp>
        <p:cxnSp>
          <p:nvCxnSpPr>
            <p:cNvPr id="45" name="Straight Connector 44"/>
            <p:cNvCxnSpPr/>
            <p:nvPr/>
          </p:nvCxnSpPr>
          <p:spPr>
            <a:xfrm flipV="1">
              <a:off x="6246694" y="6238495"/>
              <a:ext cx="785254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Isosceles Triangle 45"/>
            <p:cNvSpPr/>
            <p:nvPr/>
          </p:nvSpPr>
          <p:spPr bwMode="auto">
            <a:xfrm>
              <a:off x="4236751" y="6195238"/>
              <a:ext cx="114300" cy="94812"/>
            </a:xfrm>
            <a:prstGeom prst="triangl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685800"/>
              <a:endParaRPr lang="en-US" sz="1350" dirty="0"/>
            </a:p>
          </p:txBody>
        </p:sp>
        <p:sp>
          <p:nvSpPr>
            <p:cNvPr id="47" name="Isosceles Triangle 46"/>
            <p:cNvSpPr/>
            <p:nvPr/>
          </p:nvSpPr>
          <p:spPr bwMode="auto">
            <a:xfrm>
              <a:off x="7330576" y="6195238"/>
              <a:ext cx="114300" cy="94812"/>
            </a:xfrm>
            <a:prstGeom prst="triangl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685800"/>
              <a:endParaRPr lang="en-US" sz="1350" dirty="0"/>
            </a:p>
          </p:txBody>
        </p:sp>
        <p:sp>
          <p:nvSpPr>
            <p:cNvPr id="48" name="TextBox 73"/>
            <p:cNvSpPr txBox="1"/>
            <p:nvPr/>
          </p:nvSpPr>
          <p:spPr>
            <a:xfrm>
              <a:off x="7076452" y="6283827"/>
              <a:ext cx="9526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600" dirty="0">
                  <a:solidFill>
                    <a:srgbClr val="000000"/>
                  </a:solidFill>
                </a:rPr>
                <a:t>ICAO TRFD New Type Cert  Applicability</a:t>
              </a:r>
            </a:p>
          </p:txBody>
        </p:sp>
        <p:sp>
          <p:nvSpPr>
            <p:cNvPr id="49" name="Isosceles Triangle 48"/>
            <p:cNvSpPr/>
            <p:nvPr/>
          </p:nvSpPr>
          <p:spPr bwMode="auto">
            <a:xfrm>
              <a:off x="6974798" y="6195238"/>
              <a:ext cx="114300" cy="94812"/>
            </a:xfrm>
            <a:prstGeom prst="triangl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685800"/>
              <a:endParaRPr lang="en-US" sz="1350" dirty="0"/>
            </a:p>
          </p:txBody>
        </p:sp>
        <p:sp>
          <p:nvSpPr>
            <p:cNvPr id="50" name="Isosceles Triangle 49"/>
            <p:cNvSpPr/>
            <p:nvPr/>
          </p:nvSpPr>
          <p:spPr bwMode="auto">
            <a:xfrm>
              <a:off x="4140183" y="5117741"/>
              <a:ext cx="114300" cy="94812"/>
            </a:xfrm>
            <a:prstGeom prst="triangl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685800"/>
              <a:endParaRPr lang="en-US" sz="1350" dirty="0"/>
            </a:p>
          </p:txBody>
        </p:sp>
        <p:sp>
          <p:nvSpPr>
            <p:cNvPr id="51" name="TextBox 55"/>
            <p:cNvSpPr txBox="1"/>
            <p:nvPr/>
          </p:nvSpPr>
          <p:spPr>
            <a:xfrm>
              <a:off x="3844369" y="5194286"/>
              <a:ext cx="75789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600" dirty="0">
                  <a:solidFill>
                    <a:srgbClr val="000000"/>
                  </a:solidFill>
                </a:rPr>
                <a:t>AEEC General Session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600" dirty="0">
                  <a:solidFill>
                    <a:srgbClr val="000000"/>
                  </a:solidFill>
                </a:rPr>
                <a:t>ADT Phase 1 and 2 Report Approval</a:t>
              </a:r>
            </a:p>
          </p:txBody>
        </p:sp>
        <p:sp>
          <p:nvSpPr>
            <p:cNvPr id="52" name="Isosceles Triangle 51"/>
            <p:cNvSpPr/>
            <p:nvPr/>
          </p:nvSpPr>
          <p:spPr bwMode="auto">
            <a:xfrm>
              <a:off x="5352446" y="5117741"/>
              <a:ext cx="114300" cy="94812"/>
            </a:xfrm>
            <a:prstGeom prst="triangl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685800"/>
              <a:endParaRPr lang="en-US" sz="1350" dirty="0"/>
            </a:p>
          </p:txBody>
        </p:sp>
        <p:sp>
          <p:nvSpPr>
            <p:cNvPr id="53" name="TextBox 55"/>
            <p:cNvSpPr txBox="1"/>
            <p:nvPr/>
          </p:nvSpPr>
          <p:spPr>
            <a:xfrm>
              <a:off x="5109311" y="5202393"/>
              <a:ext cx="10343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600" dirty="0">
                  <a:solidFill>
                    <a:srgbClr val="000000"/>
                  </a:solidFill>
                </a:rPr>
                <a:t>AEEC General Session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600" dirty="0">
                  <a:solidFill>
                    <a:srgbClr val="000000"/>
                  </a:solidFill>
                </a:rPr>
                <a:t>ADT Characteristics Approval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600" dirty="0">
                  <a:solidFill>
                    <a:srgbClr val="000000"/>
                  </a:solidFill>
                </a:rPr>
                <a:t>TRFD Phase 1 Report</a:t>
              </a:r>
            </a:p>
          </p:txBody>
        </p:sp>
        <p:sp>
          <p:nvSpPr>
            <p:cNvPr id="54" name="Isosceles Triangle 53"/>
            <p:cNvSpPr/>
            <p:nvPr/>
          </p:nvSpPr>
          <p:spPr bwMode="auto">
            <a:xfrm>
              <a:off x="6339098" y="5117741"/>
              <a:ext cx="114300" cy="94812"/>
            </a:xfrm>
            <a:prstGeom prst="triangl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685800"/>
              <a:endParaRPr lang="en-US" sz="1350" dirty="0"/>
            </a:p>
          </p:txBody>
        </p:sp>
        <p:sp>
          <p:nvSpPr>
            <p:cNvPr id="55" name="TextBox 55"/>
            <p:cNvSpPr txBox="1"/>
            <p:nvPr/>
          </p:nvSpPr>
          <p:spPr>
            <a:xfrm>
              <a:off x="6095963" y="5202393"/>
              <a:ext cx="64890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600" dirty="0">
                  <a:solidFill>
                    <a:srgbClr val="000000"/>
                  </a:solidFill>
                </a:rPr>
                <a:t>AEEC General Session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600" dirty="0">
                  <a:solidFill>
                    <a:srgbClr val="000000"/>
                  </a:solidFill>
                </a:rPr>
                <a:t>TRFD Phase 1 and 2 Report Approval</a:t>
              </a:r>
            </a:p>
          </p:txBody>
        </p:sp>
        <p:sp>
          <p:nvSpPr>
            <p:cNvPr id="56" name="Isosceles Triangle 55"/>
            <p:cNvSpPr/>
            <p:nvPr/>
          </p:nvSpPr>
          <p:spPr bwMode="auto">
            <a:xfrm>
              <a:off x="7010116" y="5117741"/>
              <a:ext cx="114300" cy="94812"/>
            </a:xfrm>
            <a:prstGeom prst="triangl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685800"/>
              <a:endParaRPr lang="en-US" sz="1350" dirty="0"/>
            </a:p>
          </p:txBody>
        </p:sp>
        <p:sp>
          <p:nvSpPr>
            <p:cNvPr id="57" name="TextBox 55"/>
            <p:cNvSpPr txBox="1"/>
            <p:nvPr/>
          </p:nvSpPr>
          <p:spPr>
            <a:xfrm>
              <a:off x="6766981" y="5202393"/>
              <a:ext cx="8324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600" dirty="0">
                  <a:solidFill>
                    <a:srgbClr val="000000"/>
                  </a:solidFill>
                </a:rPr>
                <a:t>AEEC Mid term Session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600" dirty="0">
                  <a:solidFill>
                    <a:srgbClr val="000000"/>
                  </a:solidFill>
                </a:rPr>
                <a:t>TRFD Characteristics Approval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600" dirty="0">
                <a:solidFill>
                  <a:srgbClr val="000000"/>
                </a:solidFill>
              </a:endParaRP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1757262" y="962502"/>
            <a:ext cx="46798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APIM 17-004 Autonomous Distress Tracker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279995" y="942660"/>
            <a:ext cx="50366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APIM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17-005 Timely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Recovery of Flight Data</a:t>
            </a:r>
          </a:p>
        </p:txBody>
      </p:sp>
      <p:sp>
        <p:nvSpPr>
          <p:cNvPr id="78" name="Title 9"/>
          <p:cNvSpPr txBox="1">
            <a:spLocks/>
          </p:cNvSpPr>
          <p:nvPr/>
        </p:nvSpPr>
        <p:spPr bwMode="auto">
          <a:xfrm>
            <a:off x="1629739" y="481527"/>
            <a:ext cx="597297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10207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0">
                <a:solidFill>
                  <a:srgbClr val="0039A6"/>
                </a:solidFill>
                <a:latin typeface="+mj-lt"/>
                <a:ea typeface="+mj-ea"/>
                <a:cs typeface="+mj-cs"/>
              </a:defRPr>
            </a:lvl1pPr>
            <a:lvl2pPr algn="l" defTabSz="10207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defTabSz="10207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defTabSz="10207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defTabSz="10207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defTabSz="10207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defTabSz="10207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defTabSz="10207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defTabSz="102076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000" b="1" dirty="0">
                <a:solidFill>
                  <a:schemeClr val="tx2"/>
                </a:solidFill>
              </a:rPr>
              <a:t>Project Schedule Overview</a:t>
            </a:r>
            <a:endParaRPr lang="en-US" sz="4000" b="1" kern="0" dirty="0">
              <a:solidFill>
                <a:schemeClr val="tx2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5064038" y="2249054"/>
            <a:ext cx="599347" cy="4190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563214" y="2205788"/>
            <a:ext cx="654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Oct.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cxnSp>
        <p:nvCxnSpPr>
          <p:cNvPr id="81" name="Straight Connector 80"/>
          <p:cNvCxnSpPr>
            <a:endCxn id="79" idx="6"/>
          </p:cNvCxnSpPr>
          <p:nvPr/>
        </p:nvCxnSpPr>
        <p:spPr>
          <a:xfrm>
            <a:off x="5136611" y="2458603"/>
            <a:ext cx="526774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978132" y="1930266"/>
            <a:ext cx="841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</a:t>
            </a:r>
          </a:p>
        </p:txBody>
      </p:sp>
      <p:sp>
        <p:nvSpPr>
          <p:cNvPr id="83" name="Isosceles Triangle 82"/>
          <p:cNvSpPr/>
          <p:nvPr/>
        </p:nvSpPr>
        <p:spPr>
          <a:xfrm>
            <a:off x="5775668" y="4781187"/>
            <a:ext cx="182297" cy="144983"/>
          </a:xfrm>
          <a:prstGeom prst="triangl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4" name="Straight Connector 83"/>
          <p:cNvCxnSpPr/>
          <p:nvPr/>
        </p:nvCxnSpPr>
        <p:spPr>
          <a:xfrm flipV="1">
            <a:off x="5384468" y="4926170"/>
            <a:ext cx="402774" cy="908"/>
          </a:xfrm>
          <a:prstGeom prst="line">
            <a:avLst/>
          </a:pr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482459" y="4905786"/>
            <a:ext cx="837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solidFill>
                  <a:srgbClr val="FF0000"/>
                </a:solidFill>
              </a:rPr>
              <a:t>Mid-Term Session</a:t>
            </a:r>
          </a:p>
        </p:txBody>
      </p:sp>
    </p:spTree>
    <p:extLst>
      <p:ext uri="{BB962C8B-B14F-4D97-AF65-F5344CB8AC3E}">
        <p14:creationId xmlns:p14="http://schemas.microsoft.com/office/powerpoint/2010/main" val="10166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8603" y="740682"/>
            <a:ext cx="8362949" cy="387798"/>
          </a:xfrm>
        </p:spPr>
        <p:txBody>
          <a:bodyPr>
            <a:noAutofit/>
          </a:bodyPr>
          <a:lstStyle/>
          <a:p>
            <a:r>
              <a:rPr lang="en-US" sz="4000" b="1" dirty="0"/>
              <a:t>Detailed Near-Term Schedule</a:t>
            </a:r>
          </a:p>
        </p:txBody>
      </p:sp>
      <p:sp>
        <p:nvSpPr>
          <p:cNvPr id="3" name="Chevron 2"/>
          <p:cNvSpPr/>
          <p:nvPr/>
        </p:nvSpPr>
        <p:spPr>
          <a:xfrm>
            <a:off x="1778125" y="2313772"/>
            <a:ext cx="7591424" cy="53571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2153580" y="3092470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flipV="1">
            <a:off x="4045458" y="1963346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Up Arrow 5"/>
          <p:cNvSpPr/>
          <p:nvPr/>
        </p:nvSpPr>
        <p:spPr>
          <a:xfrm flipV="1">
            <a:off x="8800630" y="1895918"/>
            <a:ext cx="345440" cy="393722"/>
          </a:xfrm>
          <a:prstGeom prst="up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26582" y="3422335"/>
            <a:ext cx="680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 23-26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08337" y="3446436"/>
            <a:ext cx="110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AEEC GEN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8602" y="1598352"/>
            <a:ext cx="1098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JUNE 11-13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70907" y="974795"/>
            <a:ext cx="1263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FEDEX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SAI+GAT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Memphis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2748" y="1198507"/>
            <a:ext cx="126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Skytrac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Kelowna, BC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39665" y="829966"/>
            <a:ext cx="15195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ADT </a:t>
            </a:r>
            <a:r>
              <a:rPr lang="en-US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 Char. </a:t>
            </a:r>
            <a:r>
              <a:rPr lang="en-US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</a:t>
            </a:r>
          </a:p>
          <a:p>
            <a:pPr algn="ctr"/>
            <a:r>
              <a:rPr lang="en-US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Submitted to ARINC</a:t>
            </a:r>
          </a:p>
          <a:p>
            <a:pPr algn="ctr"/>
            <a:r>
              <a:rPr lang="en-US" sz="1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 2019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24560" y="3420143"/>
            <a:ext cx="1524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ADT Standards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8405723" y="2888671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629343" y="2888671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71163" y="2888671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912983" y="2888671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54803" y="2888671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96623" y="2888671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38443" y="2888671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480263" y="2888671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122083" y="2888671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63903" y="2888671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047533" y="2888671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68224" y="2891895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10044" y="2891895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APR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51864" y="2891895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93684" y="2891895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JUN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35504" y="2891895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JUL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77324" y="2891895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AUG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19144" y="2891895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SEPT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60964" y="2891895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OCT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102784" y="2891895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NOV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744604" y="2891895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DEC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386424" y="2891895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JAN</a:t>
            </a:r>
          </a:p>
        </p:txBody>
      </p:sp>
      <p:sp>
        <p:nvSpPr>
          <p:cNvPr id="36" name="Isosceles Triangle 35"/>
          <p:cNvSpPr/>
          <p:nvPr/>
        </p:nvSpPr>
        <p:spPr>
          <a:xfrm>
            <a:off x="2962387" y="3092470"/>
            <a:ext cx="309705" cy="315114"/>
          </a:xfrm>
          <a:prstGeom prst="triangl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Isosceles Triangle 36"/>
          <p:cNvSpPr/>
          <p:nvPr/>
        </p:nvSpPr>
        <p:spPr>
          <a:xfrm>
            <a:off x="7929960" y="3092470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Isosceles Triangle 37"/>
          <p:cNvSpPr/>
          <p:nvPr/>
        </p:nvSpPr>
        <p:spPr>
          <a:xfrm>
            <a:off x="8621363" y="3092470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361250" y="3378689"/>
            <a:ext cx="109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TRFD REQ Finish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248513" y="3379194"/>
            <a:ext cx="1284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TRFD ARCH Start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8425022" y="2439903"/>
            <a:ext cx="0" cy="28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286428" y="1001837"/>
            <a:ext cx="126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Inmarsat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London</a:t>
            </a:r>
          </a:p>
        </p:txBody>
      </p:sp>
      <p:sp>
        <p:nvSpPr>
          <p:cNvPr id="43" name="Isosceles Triangle 42"/>
          <p:cNvSpPr/>
          <p:nvPr/>
        </p:nvSpPr>
        <p:spPr>
          <a:xfrm flipV="1">
            <a:off x="7796536" y="1989480"/>
            <a:ext cx="309705" cy="315114"/>
          </a:xfrm>
          <a:prstGeom prst="triangl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142054" y="1240738"/>
            <a:ext cx="1634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Iridium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Wash DC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Dec 4-6</a:t>
            </a:r>
          </a:p>
        </p:txBody>
      </p:sp>
      <p:sp>
        <p:nvSpPr>
          <p:cNvPr id="45" name="Isosceles Triangle 44"/>
          <p:cNvSpPr/>
          <p:nvPr/>
        </p:nvSpPr>
        <p:spPr>
          <a:xfrm flipV="1">
            <a:off x="6620680" y="2012105"/>
            <a:ext cx="309705" cy="315114"/>
          </a:xfrm>
          <a:prstGeom prst="triangl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07300" y="1217293"/>
            <a:ext cx="1263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Inmarsat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Hawaii</a:t>
            </a:r>
          </a:p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Oct 23-25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424642" y="1413686"/>
            <a:ext cx="938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APR 10,11,12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952279" y="1592875"/>
            <a:ext cx="1326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 b="1"/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August 21-23</a:t>
            </a:r>
          </a:p>
        </p:txBody>
      </p:sp>
      <p:sp>
        <p:nvSpPr>
          <p:cNvPr id="49" name="Isosceles Triangle 48"/>
          <p:cNvSpPr/>
          <p:nvPr/>
        </p:nvSpPr>
        <p:spPr>
          <a:xfrm flipV="1">
            <a:off x="2738946" y="1987557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876383" y="3457625"/>
            <a:ext cx="1583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Requirements and Architectural Report Submitted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226020" y="3482836"/>
            <a:ext cx="10986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Arch Report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Approval</a:t>
            </a:r>
          </a:p>
        </p:txBody>
      </p:sp>
      <p:sp>
        <p:nvSpPr>
          <p:cNvPr id="52" name="Isosceles Triangle 51"/>
          <p:cNvSpPr/>
          <p:nvPr/>
        </p:nvSpPr>
        <p:spPr>
          <a:xfrm>
            <a:off x="6620482" y="3144632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171753" y="3804629"/>
            <a:ext cx="1334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AEEC Mid-Term SESSION</a:t>
            </a:r>
          </a:p>
        </p:txBody>
      </p:sp>
      <p:sp>
        <p:nvSpPr>
          <p:cNvPr id="54" name="Isosceles Triangle 53"/>
          <p:cNvSpPr/>
          <p:nvPr/>
        </p:nvSpPr>
        <p:spPr>
          <a:xfrm>
            <a:off x="5955349" y="3165293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Isosceles Triangle 54"/>
          <p:cNvSpPr/>
          <p:nvPr/>
        </p:nvSpPr>
        <p:spPr>
          <a:xfrm flipV="1">
            <a:off x="5475109" y="1980848"/>
            <a:ext cx="309705" cy="31511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62214" y="2412726"/>
            <a:ext cx="1297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Meetings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020929" y="4151848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MAR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62749" y="4151848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APR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304569" y="4151848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946389" y="4151848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JUN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588209" y="4151848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JUL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230029" y="4151848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AUG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871849" y="4151848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SEPT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513669" y="4151848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OCT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155489" y="4151848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NOV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797309" y="4151848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DEC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439129" y="4151848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JAN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083663" y="4160524"/>
            <a:ext cx="680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FEB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06667" y="4602863"/>
            <a:ext cx="1297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ADT Reqts and Arch Report Timeline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975673" y="4452443"/>
            <a:ext cx="768871" cy="9654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updates, Doc 10054, updates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 edit/arch updates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744927" y="4452443"/>
            <a:ext cx="781647" cy="96545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reviews, integration and refinement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024301" y="5360643"/>
            <a:ext cx="680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draft 2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839802" y="5360644"/>
            <a:ext cx="665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draft 3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535040" y="4450892"/>
            <a:ext cx="1156946" cy="9654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updates, team edits, SAI edits/input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713061" y="5371191"/>
            <a:ext cx="9393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Final draft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994308" y="5362770"/>
            <a:ext cx="8946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REV NEW</a:t>
            </a:r>
          </a:p>
        </p:txBody>
      </p:sp>
      <p:sp>
        <p:nvSpPr>
          <p:cNvPr id="80" name="Rectangle 79"/>
          <p:cNvSpPr/>
          <p:nvPr/>
        </p:nvSpPr>
        <p:spPr>
          <a:xfrm>
            <a:off x="5706765" y="4450893"/>
            <a:ext cx="572255" cy="9654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SAE</a:t>
            </a:r>
            <a:r>
              <a:rPr lang="en-US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ARINC </a:t>
            </a: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 </a:t>
            </a: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Release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254428" y="5682267"/>
            <a:ext cx="1256331" cy="805929"/>
          </a:xfrm>
          <a:prstGeom prst="rect">
            <a:avLst/>
          </a:prstGeom>
          <a:solidFill>
            <a:srgbClr val="92C0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ommon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interface list, draft straw horse and assumptions</a:t>
            </a:r>
          </a:p>
        </p:txBody>
      </p:sp>
      <p:sp>
        <p:nvSpPr>
          <p:cNvPr id="82" name="Rectangle 81"/>
          <p:cNvSpPr/>
          <p:nvPr/>
        </p:nvSpPr>
        <p:spPr>
          <a:xfrm>
            <a:off x="3538068" y="5682266"/>
            <a:ext cx="1256331" cy="805929"/>
          </a:xfrm>
          <a:prstGeom prst="rect">
            <a:avLst/>
          </a:prstGeom>
          <a:solidFill>
            <a:srgbClr val="81B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y-architecture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nterface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roposals 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802947" y="5682266"/>
            <a:ext cx="1256331" cy="80592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ross-architecture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nterface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ntegration 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635205" y="6458438"/>
            <a:ext cx="3359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draft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6" name="Rectangle 85"/>
          <p:cNvSpPr/>
          <p:nvPr/>
        </p:nvSpPr>
        <p:spPr>
          <a:xfrm>
            <a:off x="6066750" y="5682266"/>
            <a:ext cx="1574256" cy="8059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 and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Refinement 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130015" y="6458090"/>
            <a:ext cx="671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draft 2</a:t>
            </a:r>
          </a:p>
        </p:txBody>
      </p:sp>
      <p:sp>
        <p:nvSpPr>
          <p:cNvPr id="90" name="Rectangle 89"/>
          <p:cNvSpPr/>
          <p:nvPr/>
        </p:nvSpPr>
        <p:spPr>
          <a:xfrm>
            <a:off x="7641006" y="5682266"/>
            <a:ext cx="1021972" cy="8059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 and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Refinement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SAI,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eviews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44927" y="5581274"/>
            <a:ext cx="16491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ADT Detailed Characteristics (Interfaces, Power, Form Factor) Timeline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973468" y="6456473"/>
            <a:ext cx="730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draft 3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809979" y="6458088"/>
            <a:ext cx="629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draft 4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8610989" y="6488195"/>
            <a:ext cx="9903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Final draft</a:t>
            </a:r>
          </a:p>
        </p:txBody>
      </p:sp>
      <p:sp>
        <p:nvSpPr>
          <p:cNvPr id="96" name="Rectangle 95"/>
          <p:cNvSpPr/>
          <p:nvPr/>
        </p:nvSpPr>
        <p:spPr>
          <a:xfrm>
            <a:off x="8633549" y="5681110"/>
            <a:ext cx="735999" cy="8070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SAE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ARINC Edit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Release</a:t>
            </a:r>
          </a:p>
        </p:txBody>
      </p:sp>
    </p:spTree>
    <p:extLst>
      <p:ext uri="{BB962C8B-B14F-4D97-AF65-F5344CB8AC3E}">
        <p14:creationId xmlns:p14="http://schemas.microsoft.com/office/powerpoint/2010/main" val="292334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 bwMode="auto">
          <a:xfrm>
            <a:off x="1371600" y="623501"/>
            <a:ext cx="9982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800" b="0" kern="1200" spc="-30" baseline="0" dirty="0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2700000" scaled="1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  <a:lvl2pPr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4000" b="1" dirty="0" smtClean="0">
                <a:solidFill>
                  <a:schemeClr val="tx2"/>
                </a:solidFill>
              </a:rPr>
              <a:t>Industry/Regulatory Related Time Lines</a:t>
            </a:r>
            <a:endParaRPr sz="4000" b="1" dirty="0">
              <a:solidFill>
                <a:schemeClr val="tx2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10735253" y="2670732"/>
            <a:ext cx="216976" cy="58140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10884685" y="2442725"/>
            <a:ext cx="976393" cy="40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Jan 2021 ADT Mandates</a:t>
            </a:r>
            <a:endParaRPr kumimoji="0" lang="en-US" sz="1400" i="0" u="none" strike="noStrike" kern="1200" cap="none" spc="0" normalizeH="0" baseline="0" noProof="0" dirty="0" err="1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63136" y="1447800"/>
            <a:ext cx="927664" cy="17048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2011</a:t>
            </a:r>
            <a:endParaRPr lang="en-US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0800" y="1447800"/>
            <a:ext cx="914400" cy="17048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n-US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5200" y="1447800"/>
            <a:ext cx="914400" cy="17048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</a:t>
            </a:r>
            <a:endParaRPr lang="en-US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19600" y="1447800"/>
            <a:ext cx="914400" cy="17048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endParaRPr lang="en-US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0" y="1447800"/>
            <a:ext cx="914400" cy="17048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en-US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2104" y="1447800"/>
            <a:ext cx="927664" cy="17048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2010</a:t>
            </a:r>
            <a:endParaRPr lang="en-US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8400" y="1447800"/>
            <a:ext cx="914400" cy="17048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en-US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69432" y="1447800"/>
            <a:ext cx="914400" cy="17048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en-US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076965" y="1447800"/>
            <a:ext cx="914400" cy="17048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n-US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1765" y="3242387"/>
            <a:ext cx="10122920" cy="12404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7682013" y="1709510"/>
            <a:ext cx="808633" cy="389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LF-ULD Mandates</a:t>
            </a:r>
            <a:endParaRPr kumimoji="0" lang="en-US" sz="1400" i="0" u="none" strike="noStrike" kern="1200" cap="none" spc="0" normalizeH="0" baseline="0" noProof="0" dirty="0" err="1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1127042" y="2670732"/>
            <a:ext cx="216976" cy="58140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1317064" y="2363889"/>
            <a:ext cx="1142228" cy="25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ICAO Annex 6</a:t>
            </a:r>
            <a:endParaRPr kumimoji="0" lang="en-US" sz="1400" i="0" u="none" strike="noStrike" kern="1200" cap="none" spc="0" normalizeH="0" baseline="0" noProof="0" dirty="0" err="1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8137360" y="2660595"/>
            <a:ext cx="216976" cy="58140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Down Arrow 18"/>
          <p:cNvSpPr/>
          <p:nvPr/>
        </p:nvSpPr>
        <p:spPr>
          <a:xfrm rot="10800000">
            <a:off x="446940" y="3411000"/>
            <a:ext cx="216976" cy="58140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178888" y="4032195"/>
            <a:ext cx="1437668" cy="87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TSO-C142a</a:t>
            </a:r>
          </a:p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(NRLB)</a:t>
            </a:r>
          </a:p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2008</a:t>
            </a:r>
            <a:endParaRPr kumimoji="0" lang="en-US" sz="1400" i="0" u="none" strike="noStrike" kern="1200" cap="none" spc="0" normalizeH="0" baseline="0" noProof="0" dirty="0" err="1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1" name="Down Arrow 20"/>
          <p:cNvSpPr/>
          <p:nvPr/>
        </p:nvSpPr>
        <p:spPr>
          <a:xfrm rot="10800000">
            <a:off x="7365856" y="3378303"/>
            <a:ext cx="216976" cy="58140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6703829" y="3983572"/>
            <a:ext cx="827322" cy="247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FAA</a:t>
            </a:r>
          </a:p>
          <a:p>
            <a:pPr marL="0" marR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NRLB </a:t>
            </a:r>
          </a:p>
          <a:p>
            <a:pPr marL="0" marR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SC, MOC</a:t>
            </a:r>
            <a:endParaRPr kumimoji="0" lang="en-US" sz="1400" i="0" u="none" strike="noStrike" kern="1200" cap="none" spc="0" normalizeH="0" baseline="0" noProof="0" dirty="0" err="1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3" name="Down Arrow 22"/>
          <p:cNvSpPr/>
          <p:nvPr/>
        </p:nvSpPr>
        <p:spPr>
          <a:xfrm rot="10800000">
            <a:off x="7824249" y="3378303"/>
            <a:ext cx="216976" cy="58140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7641253" y="3973211"/>
            <a:ext cx="582967" cy="245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DO-227A</a:t>
            </a:r>
          </a:p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NRLB MOPS</a:t>
            </a:r>
          </a:p>
        </p:txBody>
      </p:sp>
      <p:sp>
        <p:nvSpPr>
          <p:cNvPr id="25" name="Down Arrow 24"/>
          <p:cNvSpPr/>
          <p:nvPr/>
        </p:nvSpPr>
        <p:spPr>
          <a:xfrm rot="10800000">
            <a:off x="8253138" y="3378303"/>
            <a:ext cx="216976" cy="58140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7731398" y="5000815"/>
            <a:ext cx="1053459" cy="242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TSO-142B</a:t>
            </a:r>
          </a:p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NRLB</a:t>
            </a:r>
          </a:p>
        </p:txBody>
      </p:sp>
      <p:sp>
        <p:nvSpPr>
          <p:cNvPr id="27" name="TextBox 26"/>
          <p:cNvSpPr txBox="1"/>
          <p:nvPr/>
        </p:nvSpPr>
        <p:spPr bwMode="auto">
          <a:xfrm>
            <a:off x="2053126" y="5984948"/>
            <a:ext cx="2237613" cy="40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marR="0" indent="0" algn="ctr" defTabSz="914400" eaLnBrk="1" latinLnBrk="0" hangingPunct="1">
              <a:buClrTx/>
              <a:buSzTx/>
              <a:buFontTx/>
              <a:buNone/>
              <a:tabLst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Arial" pitchFamily="34" charset="0"/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Regulator and Industry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Lithium Battery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Requirements</a:t>
            </a:r>
          </a:p>
        </p:txBody>
      </p:sp>
      <p:sp>
        <p:nvSpPr>
          <p:cNvPr id="28" name="TextBox 27"/>
          <p:cNvSpPr txBox="1"/>
          <p:nvPr/>
        </p:nvSpPr>
        <p:spPr bwMode="auto">
          <a:xfrm>
            <a:off x="2181987" y="5243755"/>
            <a:ext cx="2237613" cy="40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noProof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Industry</a:t>
            </a:r>
          </a:p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noProof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Distress Tracking Related Requirements</a:t>
            </a:r>
            <a:endParaRPr kumimoji="0" lang="en-US" sz="140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984498" y="1447800"/>
            <a:ext cx="914400" cy="17048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en-US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885164" y="1447800"/>
            <a:ext cx="914400" cy="17048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en-US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8834386" y="2660986"/>
            <a:ext cx="216976" cy="58140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8429102" y="1628247"/>
            <a:ext cx="1110791" cy="40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Normal Tracking Mandates</a:t>
            </a:r>
            <a:endParaRPr kumimoji="0" lang="en-US" sz="1400" i="0" u="none" strike="noStrike" kern="1200" cap="none" spc="0" normalizeH="0" baseline="0" noProof="0" dirty="0" err="1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6486853" y="2647230"/>
            <a:ext cx="216976" cy="58140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5746406" y="1756717"/>
            <a:ext cx="1480891" cy="556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ICAO Annex</a:t>
            </a:r>
          </a:p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6 ,11</a:t>
            </a:r>
          </a:p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ADT,</a:t>
            </a:r>
          </a:p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TRFD</a:t>
            </a:r>
          </a:p>
        </p:txBody>
      </p:sp>
      <p:sp>
        <p:nvSpPr>
          <p:cNvPr id="35" name="TextBox 34"/>
          <p:cNvSpPr txBox="1"/>
          <p:nvPr/>
        </p:nvSpPr>
        <p:spPr bwMode="auto">
          <a:xfrm>
            <a:off x="1324174" y="2597228"/>
            <a:ext cx="1030751" cy="501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90 day ULBs</a:t>
            </a:r>
          </a:p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LF-ULD</a:t>
            </a:r>
          </a:p>
        </p:txBody>
      </p:sp>
      <p:sp>
        <p:nvSpPr>
          <p:cNvPr id="37" name="Down Arrow 36"/>
          <p:cNvSpPr/>
          <p:nvPr/>
        </p:nvSpPr>
        <p:spPr>
          <a:xfrm>
            <a:off x="7457758" y="2662931"/>
            <a:ext cx="216976" cy="58140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 bwMode="auto">
          <a:xfrm>
            <a:off x="6810663" y="1775094"/>
            <a:ext cx="815825" cy="294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ICAO GADSS CONOPS V6</a:t>
            </a:r>
            <a:endParaRPr kumimoji="0" lang="en-US" sz="1400" b="1" i="0" u="none" strike="noStrike" kern="1200" cap="none" spc="0" normalizeH="0" baseline="0" noProof="0" dirty="0" err="1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9" name="Down Arrow 38"/>
          <p:cNvSpPr/>
          <p:nvPr/>
        </p:nvSpPr>
        <p:spPr>
          <a:xfrm>
            <a:off x="8479726" y="2650431"/>
            <a:ext cx="216976" cy="58140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8219703" y="2218122"/>
            <a:ext cx="655839" cy="556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ICAO 10054</a:t>
            </a:r>
            <a:endParaRPr kumimoji="0" lang="en-US" sz="1400" b="1" i="0" u="none" strike="noStrike" kern="1200" cap="none" spc="0" normalizeH="0" baseline="0" noProof="0" dirty="0" err="1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1" name="Down Arrow 40"/>
          <p:cNvSpPr/>
          <p:nvPr/>
        </p:nvSpPr>
        <p:spPr>
          <a:xfrm>
            <a:off x="9287899" y="2679358"/>
            <a:ext cx="216976" cy="58140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9468046" y="2435317"/>
            <a:ext cx="1110791" cy="40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noProof="0" dirty="0" smtClean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EASA CS, AMC/GM for ADT</a:t>
            </a:r>
            <a:endParaRPr kumimoji="0" lang="en-US" sz="14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3" name="Down Arrow 42"/>
          <p:cNvSpPr/>
          <p:nvPr/>
        </p:nvSpPr>
        <p:spPr>
          <a:xfrm>
            <a:off x="6012123" y="2635463"/>
            <a:ext cx="216976" cy="58140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 bwMode="auto">
          <a:xfrm>
            <a:off x="4458817" y="1825881"/>
            <a:ext cx="1486770" cy="82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EU Regulation 2015/2338</a:t>
            </a:r>
          </a:p>
          <a:p>
            <a:pPr marL="0" marR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Location of A/C 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Distress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931067" y="2257870"/>
            <a:ext cx="136702" cy="297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Down Arrow 45"/>
          <p:cNvSpPr/>
          <p:nvPr/>
        </p:nvSpPr>
        <p:spPr>
          <a:xfrm rot="10800000">
            <a:off x="6378365" y="3378438"/>
            <a:ext cx="216976" cy="58140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5746406" y="4022278"/>
            <a:ext cx="827322" cy="247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ED-237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Distress Trigger MASPS</a:t>
            </a:r>
            <a:endParaRPr kumimoji="0" lang="en-US" sz="1400" i="0" u="none" strike="noStrike" kern="1200" cap="none" spc="0" normalizeH="0" baseline="0" noProof="0" dirty="0" err="1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8" name="Down Arrow 47"/>
          <p:cNvSpPr/>
          <p:nvPr/>
        </p:nvSpPr>
        <p:spPr>
          <a:xfrm rot="10800000">
            <a:off x="8567882" y="3393442"/>
            <a:ext cx="216976" cy="58140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 bwMode="auto">
          <a:xfrm>
            <a:off x="8614376" y="4028864"/>
            <a:ext cx="827322" cy="247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ED-62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ELT-DT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MOPS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(SC-229)</a:t>
            </a:r>
          </a:p>
        </p:txBody>
      </p:sp>
      <p:sp>
        <p:nvSpPr>
          <p:cNvPr id="50" name="Left-Right Arrow 49"/>
          <p:cNvSpPr/>
          <p:nvPr/>
        </p:nvSpPr>
        <p:spPr>
          <a:xfrm>
            <a:off x="9434795" y="2181133"/>
            <a:ext cx="1364769" cy="189937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497073" y="1904489"/>
            <a:ext cx="12041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months!</a:t>
            </a:r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Down Arrow 51"/>
          <p:cNvSpPr/>
          <p:nvPr/>
        </p:nvSpPr>
        <p:spPr>
          <a:xfrm rot="10800000">
            <a:off x="1901818" y="5855296"/>
            <a:ext cx="216976" cy="58140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Down Arrow 52"/>
          <p:cNvSpPr/>
          <p:nvPr/>
        </p:nvSpPr>
        <p:spPr>
          <a:xfrm rot="10800000">
            <a:off x="1920128" y="5142703"/>
            <a:ext cx="216976" cy="58140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Down Arrow 53"/>
          <p:cNvSpPr/>
          <p:nvPr/>
        </p:nvSpPr>
        <p:spPr>
          <a:xfrm>
            <a:off x="1920128" y="4441939"/>
            <a:ext cx="216976" cy="58140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 bwMode="auto">
          <a:xfrm>
            <a:off x="2053126" y="4509330"/>
            <a:ext cx="2237613" cy="40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marR="0" indent="0" algn="ctr" defTabSz="914400" eaLnBrk="1" latinLnBrk="0" hangingPunct="1">
              <a:buClrTx/>
              <a:buSzTx/>
              <a:buFontTx/>
              <a:buNone/>
              <a:tabLst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  <a:ea typeface="+mj-ea"/>
                <a:cs typeface="Arial" pitchFamily="34" charset="0"/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International Regulator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SARPS, Rules and Mandates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56" name="Straight Connector 55"/>
          <p:cNvCxnSpPr>
            <a:endCxn id="26" idx="0"/>
          </p:cNvCxnSpPr>
          <p:nvPr/>
        </p:nvCxnSpPr>
        <p:spPr>
          <a:xfrm flipH="1">
            <a:off x="8258128" y="4090965"/>
            <a:ext cx="95218" cy="909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7365855" y="5786427"/>
            <a:ext cx="455124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NRLB – Non-Rechargeable Lithium Batteries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ULB – Underwater Locator Beacons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LF-ULD – Low-Frequency-Underwater Locating Device</a:t>
            </a:r>
            <a:endParaRPr lang="en-US" sz="1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8113868" y="2177121"/>
            <a:ext cx="92658" cy="3874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9434795" y="3680125"/>
            <a:ext cx="26048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NOT SUPPORT JAN. 2021 MANDATE  IMPLEMENTATION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(Min. 30 months required)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9881529" y="2976279"/>
            <a:ext cx="207764" cy="656264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62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>
            <a:spLocks noGrp="1"/>
          </p:cNvSpPr>
          <p:nvPr>
            <p:ph type="title"/>
          </p:nvPr>
        </p:nvSpPr>
        <p:spPr>
          <a:xfrm>
            <a:off x="1219200" y="838200"/>
            <a:ext cx="8783920" cy="387798"/>
          </a:xfrm>
        </p:spPr>
        <p:txBody>
          <a:bodyPr>
            <a:noAutofit/>
          </a:bodyPr>
          <a:lstStyle/>
          <a:p>
            <a:r>
              <a:rPr lang="en-US" sz="4000" b="1" dirty="0"/>
              <a:t>Risks and Issues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6800" y="1225998"/>
            <a:ext cx="10287000" cy="5113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3429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Extremely tight schedule, but feasible for standards development</a:t>
            </a:r>
          </a:p>
          <a:p>
            <a:pPr marL="514350" lvl="1" indent="-3429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Outstanding requirements and guidance from ICAO/Regulators – potential for late breaking requirements requiring implementation updates close to regulation dates:</a:t>
            </a:r>
          </a:p>
          <a:p>
            <a:pPr marL="1928813" lvl="5" indent="-5143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ICAO Doc. 10054 (ECD May 2018)</a:t>
            </a:r>
          </a:p>
          <a:p>
            <a:pPr marL="1928813" lvl="5" indent="-5143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EASA Certification Specifications (CS), Acceptable Means of Compliance (AMC), Guidance Material (GM)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(ECD June 2019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Doesn’t support a Jan. 2021 forward-fit implementation!  Minimum of 30 months required from release of EASA CSs and AMC/GM.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51435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Outstanding GADSS distress data repository ownership and implementation</a:t>
            </a:r>
          </a:p>
          <a:p>
            <a:pPr marL="685800" lvl="1" indent="-5143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of new lithium battery regulations on meeting autonomy requirements and on 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certification 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flows</a:t>
            </a:r>
          </a:p>
        </p:txBody>
      </p:sp>
    </p:spTree>
    <p:extLst>
      <p:ext uri="{BB962C8B-B14F-4D97-AF65-F5344CB8AC3E}">
        <p14:creationId xmlns:p14="http://schemas.microsoft.com/office/powerpoint/2010/main" val="213700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524000"/>
            <a:ext cx="8382000" cy="2895600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Thank </a:t>
            </a:r>
            <a:r>
              <a:rPr lang="en-US" sz="5400" dirty="0" smtClean="0"/>
              <a:t>You!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>Questions / Comments?</a:t>
            </a:r>
          </a:p>
        </p:txBody>
      </p:sp>
    </p:spTree>
    <p:extLst>
      <p:ext uri="{BB962C8B-B14F-4D97-AF65-F5344CB8AC3E}">
        <p14:creationId xmlns:p14="http://schemas.microsoft.com/office/powerpoint/2010/main" val="235435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2768</TotalTime>
  <Words>929</Words>
  <Application>Microsoft Office PowerPoint</Application>
  <PresentationFormat>Widescreen</PresentationFormat>
  <Paragraphs>228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Constantia</vt:lpstr>
      <vt:lpstr>Wingdings</vt:lpstr>
      <vt:lpstr>Wingdings 2</vt:lpstr>
      <vt:lpstr>Flow</vt:lpstr>
      <vt:lpstr>Global Aircraft Tracking  Working Group SAI Subcommittee</vt:lpstr>
      <vt:lpstr>Overview</vt:lpstr>
      <vt:lpstr>2017-2018 Activity and Accomplishments</vt:lpstr>
      <vt:lpstr>PowerPoint Presentation</vt:lpstr>
      <vt:lpstr>Detailed Near-Term Schedule</vt:lpstr>
      <vt:lpstr>PowerPoint Presentation</vt:lpstr>
      <vt:lpstr>Risks and Issues</vt:lpstr>
      <vt:lpstr>Thank You!  Questions / Comments?</vt:lpstr>
    </vt:vector>
  </TitlesOfParts>
  <Company>The Boeing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ARINC 816 Embedded Interchange Format for Airport Mapping Database</dc:title>
  <dc:creator>bz862c</dc:creator>
  <cp:lastModifiedBy>Turner, Jessie</cp:lastModifiedBy>
  <cp:revision>255</cp:revision>
  <cp:lastPrinted>2016-04-15T21:23:16Z</cp:lastPrinted>
  <dcterms:created xsi:type="dcterms:W3CDTF">2012-04-10T17:02:16Z</dcterms:created>
  <dcterms:modified xsi:type="dcterms:W3CDTF">2018-04-17T21:10:51Z</dcterms:modified>
</cp:coreProperties>
</file>