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sldIdLst>
    <p:sldId id="261" r:id="rId2"/>
    <p:sldId id="434" r:id="rId3"/>
    <p:sldId id="415" r:id="rId4"/>
    <p:sldId id="441" r:id="rId5"/>
    <p:sldId id="436" r:id="rId6"/>
    <p:sldId id="446" r:id="rId7"/>
    <p:sldId id="442" r:id="rId8"/>
    <p:sldId id="443" r:id="rId9"/>
    <p:sldId id="444" r:id="rId10"/>
    <p:sldId id="445" r:id="rId11"/>
    <p:sldId id="447" r:id="rId12"/>
    <p:sldId id="438" r:id="rId13"/>
    <p:sldId id="439" r:id="rId14"/>
    <p:sldId id="440" r:id="rId15"/>
    <p:sldId id="431" r:id="rId16"/>
    <p:sldId id="414" r:id="rId1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000" userDrawn="1">
          <p15:clr>
            <a:srgbClr val="A4A3A4"/>
          </p15:clr>
        </p15:guide>
        <p15:guide id="3" orient="horz" pos="4152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orient="horz" pos="2952" userDrawn="1">
          <p15:clr>
            <a:srgbClr val="A4A3A4"/>
          </p15:clr>
        </p15:guide>
        <p15:guide id="6" orient="horz" pos="4272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  <p15:guide id="8" orient="horz" pos="2904" userDrawn="1">
          <p15:clr>
            <a:srgbClr val="A4A3A4"/>
          </p15:clr>
        </p15:guide>
        <p15:guide id="9" pos="2856" userDrawn="1">
          <p15:clr>
            <a:srgbClr val="A4A3A4"/>
          </p15:clr>
        </p15:guide>
        <p15:guide id="10" pos="240" userDrawn="1">
          <p15:clr>
            <a:srgbClr val="A4A3A4"/>
          </p15:clr>
        </p15:guide>
        <p15:guide id="11" pos="5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CCFFCC"/>
    <a:srgbClr val="0039A6"/>
    <a:srgbClr val="57000D"/>
    <a:srgbClr val="394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5071" autoAdjust="0"/>
  </p:normalViewPr>
  <p:slideViewPr>
    <p:cSldViewPr snapToGrid="0" showGuides="1">
      <p:cViewPr>
        <p:scale>
          <a:sx n="112" d="100"/>
          <a:sy n="112" d="100"/>
        </p:scale>
        <p:origin x="1920" y="60"/>
      </p:cViewPr>
      <p:guideLst>
        <p:guide orient="horz" pos="3000"/>
        <p:guide orient="horz" pos="4152"/>
        <p:guide orient="horz" pos="552"/>
        <p:guide orient="horz" pos="2952"/>
        <p:guide orient="horz" pos="4272"/>
        <p:guide orient="horz" pos="4104"/>
        <p:guide orient="horz" pos="2904"/>
        <p:guide pos="2856"/>
        <p:guide pos="24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51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61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19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14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28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388938" y="4746625"/>
            <a:ext cx="8358187" cy="387798"/>
          </a:xfrm>
        </p:spPr>
        <p:txBody>
          <a:bodyPr/>
          <a:lstStyle>
            <a:lvl1pPr algn="l">
              <a:defRPr sz="2800">
                <a:solidFill>
                  <a:srgbClr val="0039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8939" y="5212881"/>
            <a:ext cx="5036502" cy="2215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b="0" baseline="0">
                <a:solidFill>
                  <a:srgbClr val="25374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26" name="Rectangle 1825"/>
          <p:cNvSpPr/>
          <p:nvPr userDrawn="1"/>
        </p:nvSpPr>
        <p:spPr>
          <a:xfrm>
            <a:off x="0" y="4594225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64690"/>
            <a:ext cx="8362950" cy="387798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503362"/>
            <a:ext cx="8365956" cy="4935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42900" indent="-17145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685800" indent="-17145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8938" y="898525"/>
            <a:ext cx="8361447" cy="235449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9146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247" y="930209"/>
            <a:ext cx="8222583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171450" indent="0">
              <a:buNone/>
              <a:defRPr/>
            </a:lvl2pPr>
            <a:lvl3pPr marL="441325" indent="0">
              <a:buNone/>
              <a:defRPr/>
            </a:lvl3pPr>
            <a:lvl4pPr marL="628650" indent="0">
              <a:buNone/>
              <a:defRPr/>
            </a:lvl4pPr>
            <a:lvl5pPr marL="7937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30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63468"/>
            <a:ext cx="6858000" cy="12464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492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B62439-C724-4B39-A4EA-8FA9039E5BD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27749B-0AA4-4DE9-B6A3-7A4E3C143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0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eing 12 column grid" hidden="1"/>
          <p:cNvGrpSpPr/>
          <p:nvPr/>
        </p:nvGrpSpPr>
        <p:grpSpPr>
          <a:xfrm>
            <a:off x="-3" y="456356"/>
            <a:ext cx="9144011" cy="5958732"/>
            <a:chOff x="-3" y="456356"/>
            <a:chExt cx="9144011" cy="5958732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71778" y="99590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71778" y="129136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71778" y="2136995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71778" y="243245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471778" y="3288274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71778" y="3583735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71778" y="4424269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471778" y="4719730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471778" y="556790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71778" y="586336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Rectangle 18"/>
            <p:cNvSpPr/>
            <p:nvPr userDrawn="1"/>
          </p:nvSpPr>
          <p:spPr>
            <a:xfrm>
              <a:off x="463550" y="456356"/>
              <a:ext cx="8223250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471782" y="114363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71782" y="571563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5" name="Group 24"/>
            <p:cNvGrpSpPr/>
            <p:nvPr userDrawn="1"/>
          </p:nvGrpSpPr>
          <p:grpSpPr>
            <a:xfrm>
              <a:off x="1001862" y="457200"/>
              <a:ext cx="7135564" cy="5957888"/>
              <a:chOff x="1001862" y="0"/>
              <a:chExt cx="7135564" cy="68580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57081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0"/>
              <p:cNvCxnSpPr/>
              <p:nvPr/>
            </p:nvCxnSpPr>
            <p:spPr>
              <a:xfrm>
                <a:off x="100186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15"/>
              <p:cNvCxnSpPr/>
              <p:nvPr/>
            </p:nvCxnSpPr>
            <p:spPr>
              <a:xfrm>
                <a:off x="115406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69968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85298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39306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33871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178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>
              <a:xfrm>
                <a:off x="3095851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>
              <a:xfrm>
                <a:off x="324998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>
              <a:xfrm>
                <a:off x="379560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>
              <a:xfrm>
                <a:off x="3944076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>
              <a:xfrm>
                <a:off x="449368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>
              <a:xfrm>
                <a:off x="464144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519177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8137426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>
              <a:xfrm>
                <a:off x="5885138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>
              <a:xfrm>
                <a:off x="604398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>
              <a:xfrm>
                <a:off x="658960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>
              <a:xfrm>
                <a:off x="6738076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728768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46"/>
              <p:cNvCxnSpPr/>
              <p:nvPr userDrawn="1"/>
            </p:nvCxnSpPr>
            <p:spPr>
              <a:xfrm>
                <a:off x="743544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/>
              <p:cNvCxnSpPr/>
              <p:nvPr userDrawn="1"/>
            </p:nvCxnSpPr>
            <p:spPr>
              <a:xfrm>
                <a:off x="798577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464690"/>
            <a:ext cx="836294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14" y="1692275"/>
            <a:ext cx="8365955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4" r:id="rId2"/>
    <p:sldLayoutId id="2147483682" r:id="rId3"/>
    <p:sldLayoutId id="2147483692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rgbClr val="0039A6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71450" indent="-171450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800" b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−"/>
        <a:defRPr sz="1600">
          <a:solidFill>
            <a:schemeClr val="tx1"/>
          </a:solidFill>
          <a:latin typeface="+mn-lt"/>
        </a:defRPr>
      </a:lvl2pPr>
      <a:lvl3pPr marL="514350" indent="-173038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685800" indent="-171450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Courier New" panose="02070309020205020404" pitchFamily="49" charset="0"/>
        <a:buChar char="o"/>
        <a:defRPr sz="1200">
          <a:solidFill>
            <a:schemeClr val="tx1"/>
          </a:solidFill>
          <a:latin typeface="+mn-lt"/>
        </a:defRPr>
      </a:lvl4pPr>
      <a:lvl5pPr marL="857250" indent="-173038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iation-ia.com/activities/global-aircraft-tracking-gat-working-grou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oeing.webex.com/boeing/globalcallin.php?serviceType=MC&amp;ED=685703092&amp;tollFree=1" TargetMode="External"/><Relationship Id="rId2" Type="http://schemas.openxmlformats.org/officeDocument/2006/relationships/hyperlink" Target="https://boeing.webex.com/boeing/j.php?MTID=m8e9975b99ea530d773f06ab756cb005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oeing.webex.com/boeing/customer_tollfree_restrictions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iation-ia.com/sites/default/files/media-files/GatAnnounceOct18.pdfhttps:/www.aviation-ia.com/sites/default/files/media-files/GatAnnounceOct1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oeing.webex.com/boeing/globalcallin.php?serviceType=MC&amp;ED=685700337&amp;tollFree=1" TargetMode="External"/><Relationship Id="rId2" Type="http://schemas.openxmlformats.org/officeDocument/2006/relationships/hyperlink" Target="https://boeing.webex.com/boeing/j.php?MTID=mb41b2fe546ad3ec57d8ce30e50d9cffc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oeing.webex.com/boeing/customer_tollfree_restriction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eing.webex.com/boeing/globalcallin.php?serviceType=MC&amp;ED=685701097&amp;tollFree=1" TargetMode="External"/><Relationship Id="rId2" Type="http://schemas.openxmlformats.org/officeDocument/2006/relationships/hyperlink" Target="https://boeing.webex.com/boeing/j.php?MTID=mc18c0fcf6747b27f6d324cfeae19130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oeing.webex.com/boeing/customer_tollfree_restriction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oeing.webex.com/boeing/globalcallin.php?serviceType=MC&amp;ED=685701217&amp;tollFree=1" TargetMode="External"/><Relationship Id="rId2" Type="http://schemas.openxmlformats.org/officeDocument/2006/relationships/hyperlink" Target="https://boeing.webex.com/boeing/j.php?MTID=m6934ac4dccc40083e0faf5c07f5188f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oeing.webex.com/boeing/customer_tollfree_restriction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oeing.webex.com/boeing/globalcallin.php?serviceType=MC&amp;ED=685703067&amp;tollFree=1" TargetMode="External"/><Relationship Id="rId2" Type="http://schemas.openxmlformats.org/officeDocument/2006/relationships/hyperlink" Target="https://boeing.webex.com/boeing/j.php?MTID=mea50683f82843d59ecaf0e7f83b84368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oeing.webex.com/boeing/customer_tollfree_restriction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8" y="251396"/>
            <a:ext cx="8612392" cy="3157788"/>
          </a:xfrm>
        </p:spPr>
        <p:txBody>
          <a:bodyPr/>
          <a:lstStyle/>
          <a:p>
            <a:r>
              <a:rPr lang="en-US" sz="3200" dirty="0" smtClean="0"/>
              <a:t>ARINC Airline Electronic Engineering </a:t>
            </a:r>
            <a:r>
              <a:rPr lang="en-US" sz="3200" dirty="0"/>
              <a:t>Committee (AEEC)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3200" dirty="0" smtClean="0"/>
              <a:t>Systems </a:t>
            </a:r>
            <a:r>
              <a:rPr lang="en-US" sz="3200" dirty="0"/>
              <a:t>Architecture and Interfaces (SAI) </a:t>
            </a:r>
            <a:r>
              <a:rPr lang="en-US" sz="3200" dirty="0" smtClean="0"/>
              <a:t>Subcommittee</a:t>
            </a:r>
            <a:br>
              <a:rPr lang="en-US" sz="3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2400" dirty="0" smtClean="0"/>
              <a:t>Global Aircraft Tracking (GAT) Team Telecon</a:t>
            </a:r>
            <a:br>
              <a:rPr lang="en-US" sz="2400" dirty="0" smtClean="0"/>
            </a:br>
            <a:r>
              <a:rPr lang="en-US" sz="2400" b="1" dirty="0" smtClean="0"/>
              <a:t>October 17, 2018</a:t>
            </a:r>
            <a:br>
              <a:rPr lang="en-US" sz="2400" b="1" dirty="0" smtClean="0"/>
            </a:br>
            <a:r>
              <a:rPr lang="en-US" dirty="0"/>
              <a:t>Rev </a:t>
            </a:r>
            <a:r>
              <a:rPr lang="en-US" dirty="0" smtClean="0"/>
              <a:t>A 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Notes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53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54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55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56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150843" y="3715926"/>
            <a:ext cx="3612157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b="0" baseline="0">
                <a:solidFill>
                  <a:srgbClr val="253746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+mn-lt"/>
              </a:defRPr>
            </a:lvl2pPr>
            <a:lvl3pPr marL="514350" indent="-173038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685800" indent="-17145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+mn-lt"/>
              </a:defRPr>
            </a:lvl4pPr>
            <a:lvl5pPr marL="857250" indent="-173038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Peter  H. </a:t>
            </a:r>
            <a:r>
              <a:rPr lang="en-US" kern="0" dirty="0" err="1" smtClean="0"/>
              <a:t>Grau</a:t>
            </a:r>
            <a:endParaRPr lang="en-US" kern="0" dirty="0" smtClean="0"/>
          </a:p>
          <a:p>
            <a:r>
              <a:rPr lang="en-US" kern="0" dirty="0" smtClean="0"/>
              <a:t>Principal Engineer,</a:t>
            </a:r>
          </a:p>
          <a:p>
            <a:r>
              <a:rPr lang="en-US" kern="0" dirty="0" smtClean="0"/>
              <a:t>ARINC Industry Activities</a:t>
            </a:r>
          </a:p>
          <a:p>
            <a:r>
              <a:rPr lang="en-US" kern="0" dirty="0" smtClean="0"/>
              <a:t>&lt;</a:t>
            </a:r>
            <a:r>
              <a:rPr lang="en-US" kern="0" dirty="0"/>
              <a:t>Peter.Grau@sae-itc.org&gt;</a:t>
            </a:r>
            <a:endParaRPr lang="en-US" kern="0" dirty="0" smtClean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272377" y="3715926"/>
            <a:ext cx="4108759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b="0" baseline="0">
                <a:solidFill>
                  <a:srgbClr val="253746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+mn-lt"/>
              </a:defRPr>
            </a:lvl2pPr>
            <a:lvl3pPr marL="514350" indent="-173038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685800" indent="-17145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+mn-lt"/>
              </a:defRPr>
            </a:lvl4pPr>
            <a:lvl5pPr marL="857250" indent="-173038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Chuck Adler</a:t>
            </a:r>
          </a:p>
          <a:p>
            <a:r>
              <a:rPr lang="en-US" kern="0" dirty="0" smtClean="0"/>
              <a:t>Project Engineer</a:t>
            </a:r>
          </a:p>
          <a:p>
            <a:r>
              <a:rPr lang="en-US" kern="0" dirty="0" smtClean="0"/>
              <a:t>Boeing Commercial Airplanes, Avionics</a:t>
            </a:r>
          </a:p>
          <a:p>
            <a:r>
              <a:rPr lang="en-US" kern="0" dirty="0" smtClean="0"/>
              <a:t>(charles.o.adler@boeing.com)</a:t>
            </a:r>
          </a:p>
          <a:p>
            <a:r>
              <a:rPr lang="en-US" kern="0" dirty="0" smtClean="0"/>
              <a:t>Cell: +1 206-578-2533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699" y="5955268"/>
            <a:ext cx="831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://www.aviation-ia.com/activities/global-aircraft-tracking-gat-working-group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228687" y="121589"/>
            <a:ext cx="89153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Web-ex info for GAT Day 3 TLDR Breakout  Track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87" y="624644"/>
            <a:ext cx="881276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Meeting information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Topic: GAT October Face-to-Face Day 3 (TRFD Breakout track)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Date: Friday, October 26, 2018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Time: 8:30 am, Pacific Daylight Time (San Francisco, GMT-07:00) </a:t>
            </a:r>
            <a:endParaRPr lang="en-US" sz="1200" dirty="0" smtClean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 start or join the online portion of the Personal Conference meeting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Go to </a:t>
            </a:r>
            <a:r>
              <a:rPr lang="en-US" sz="12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2"/>
              </a:rPr>
              <a:t>https://boeing.webex.com/boeing/j.php?MTID=m8e9975b99ea530d773f06ab756cb0050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 join the audio portion of the Personal Conference meeting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Having trouble dialing in? Try these backup numbers: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U.S. NW*: +1-425-943-7320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Global call-in numbers: </a:t>
            </a:r>
            <a:r>
              <a:rPr lang="en-US" sz="12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3"/>
              </a:rPr>
              <a:t>https://boeing.webex.com/boeing/globalcallin.php?serviceType=MC&amp;ED=685703092&amp;tollFree=1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Toll-free dialing restrictions: </a:t>
            </a:r>
            <a:r>
              <a:rPr lang="en-US" sz="12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4"/>
              </a:rPr>
              <a:t>https://boeing.webex.com/boeing/customer_tollfree_restrictions.pdf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Attendee access code: 870 078 68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* U.S. NW should only be used if the primary number does not work.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CCM:+14259437320x87489868#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806204" y="2637411"/>
            <a:ext cx="7423396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April 2019 South Africa Face-to-Face Planning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90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228687" y="121589"/>
            <a:ext cx="89153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April (South Africa) Planning Info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996" y="509387"/>
            <a:ext cx="7854264" cy="59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228687" y="121589"/>
            <a:ext cx="89153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April (South Africa) Planning Info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354"/>
            <a:ext cx="4107663" cy="3110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52" y="3495875"/>
            <a:ext cx="5762445" cy="32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4680" y="0"/>
            <a:ext cx="7894638" cy="3877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Document 680 Draft 2 Release/Draft 3 Plans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540198"/>
            <a:ext cx="91439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A680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Sharepoint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680 Input -&gt; 04.) ADT Requirements and Architectures Report -&gt; Draft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A680 Base Document Draft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Start.doc (same as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A680 Base Document Draft 2.doc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above)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start document, makes changes with changes tracked, avoid section replacements unless absolutely needed – send updates (as marked up document or notes) to Chuck for incorporation into master (updates will be posted periodically similar to draft 2)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proposed for Draft 3 (Nov/Dec timeframe)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1.) additional internal/external inputs incorporated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2.) further clean-up/editing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3.) all interface at generic/</a:t>
            </a:r>
            <a:r>
              <a:rPr lang="en-US" sz="1200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strawhorse</a:t>
            </a: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level, majority at by architecture reviews complete</a:t>
            </a:r>
            <a:endParaRPr lang="en-US" sz="1200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4.) summary of draft EASA CPOs with high level discussion (requirements section), EASA schedule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5.) EU TCO summary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6.) refined summary and conclusions (near final)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7.) inputs from recent discussions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a.) power duration update, including </a:t>
            </a:r>
            <a:r>
              <a:rPr 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Cospas-Sarsat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requirements, survey of </a:t>
            </a:r>
            <a:r>
              <a:rPr 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avherald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b.) operator perspective (from </a:t>
            </a:r>
            <a:r>
              <a:rPr 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Norlinor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discussion, slides)(in airplane integration section)?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c.) nuisance rate discussion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8.) ADS-B updates (Jessie’s working paper proposals etc…)(see 10/10 notes for details)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9.) Other?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Ahead updates proposed for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draft (Jan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timeframe)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1.) </a:t>
            </a:r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internal/external inputs incorporated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2.) ELT </a:t>
            </a:r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ED-62 (for final draft) sync with as-released </a:t>
            </a: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ED-62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3.) Updates to reflect any EASA releases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4.)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to reflect any ICAO material (10054 updates/releases etc..)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Draft 2 A680 Circulation Copy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26737776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Draft 2 A680 Circulation Copy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368" y="2225614"/>
            <a:ext cx="8145892" cy="2510287"/>
          </a:xfrm>
          <a:prstGeom prst="rect">
            <a:avLst/>
          </a:prstGeom>
          <a:noFill/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6581" y="133595"/>
            <a:ext cx="7894638" cy="3877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ADT Interfaces Straw Horse Current Status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15" y="398577"/>
            <a:ext cx="8805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Interfaces version worked during meeting: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GAT -&gt; 680 </a:t>
            </a:r>
            <a:r>
              <a:rPr lang="en-US" sz="1200" dirty="0"/>
              <a:t>Input  </a:t>
            </a:r>
            <a:r>
              <a:rPr lang="en-US" sz="1200" dirty="0" smtClean="0"/>
              <a:t>-&gt; 16</a:t>
            </a:r>
            <a:r>
              <a:rPr lang="en-US" sz="1200" dirty="0"/>
              <a:t>.) ADT Interfaces and ARINC 429 </a:t>
            </a:r>
            <a:r>
              <a:rPr lang="en-US" sz="1200" dirty="0" smtClean="0"/>
              <a:t>Labels/ -&gt; </a:t>
            </a:r>
            <a:r>
              <a:rPr lang="en-US" sz="1200" dirty="0" err="1" smtClean="0"/>
              <a:t>Strawhorse</a:t>
            </a:r>
            <a:r>
              <a:rPr lang="en-US" sz="1200" dirty="0" smtClean="0"/>
              <a:t> </a:t>
            </a:r>
            <a:r>
              <a:rPr lang="en-US" sz="1200" dirty="0"/>
              <a:t>Interface Definitions </a:t>
            </a:r>
            <a:r>
              <a:rPr lang="en-US" sz="1200" dirty="0" smtClean="0"/>
              <a:t>-&gt; Current </a:t>
            </a:r>
            <a:r>
              <a:rPr lang="en-US" sz="1200" dirty="0"/>
              <a:t>Working Version -&gt; </a:t>
            </a:r>
            <a:endParaRPr lang="en-US" sz="1200" dirty="0" smtClean="0"/>
          </a:p>
          <a:p>
            <a:pPr lvl="1"/>
            <a:r>
              <a:rPr lang="en-US" sz="1200" dirty="0" smtClean="0"/>
              <a:t>Interface </a:t>
            </a:r>
            <a:r>
              <a:rPr lang="en-US" sz="1200" dirty="0"/>
              <a:t>definitions (version </a:t>
            </a:r>
            <a:r>
              <a:rPr lang="en-US" sz="1200" dirty="0" smtClean="0"/>
              <a:t>2m).xls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96" y="3624491"/>
            <a:ext cx="4021806" cy="7664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972" y="4180344"/>
            <a:ext cx="8807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9/26 notes:</a:t>
            </a:r>
          </a:p>
          <a:p>
            <a:r>
              <a:rPr lang="en-US" sz="1400" dirty="0" smtClean="0"/>
              <a:t>1</a:t>
            </a:r>
            <a:r>
              <a:rPr lang="en-US" sz="1400" dirty="0"/>
              <a:t>.) Reviewed AEEC GATS Onboard </a:t>
            </a:r>
            <a:r>
              <a:rPr lang="en-US" sz="1400" dirty="0" err="1"/>
              <a:t>Maint</a:t>
            </a:r>
            <a:r>
              <a:rPr lang="en-US" sz="1400" dirty="0"/>
              <a:t> </a:t>
            </a:r>
            <a:r>
              <a:rPr lang="en-US" sz="1400" dirty="0" smtClean="0"/>
              <a:t>Discussion.pptx (presented in Kelowna, </a:t>
            </a:r>
          </a:p>
          <a:p>
            <a:r>
              <a:rPr lang="en-US" sz="1400" dirty="0" smtClean="0"/>
              <a:t>GAT -&gt; 680 Input -&gt; 17</a:t>
            </a:r>
            <a:r>
              <a:rPr lang="en-US" sz="1400" dirty="0"/>
              <a:t>.) Meeting </a:t>
            </a:r>
            <a:r>
              <a:rPr lang="en-US" sz="1400" dirty="0" smtClean="0"/>
              <a:t>Archives -&gt; 2018-08 </a:t>
            </a:r>
            <a:r>
              <a:rPr lang="en-US" sz="1400" dirty="0"/>
              <a:t>Kelowna </a:t>
            </a:r>
            <a:r>
              <a:rPr lang="en-US" sz="1400" dirty="0" smtClean="0"/>
              <a:t>Meeting)</a:t>
            </a:r>
          </a:p>
          <a:p>
            <a:r>
              <a:rPr lang="en-US" sz="1400" dirty="0" smtClean="0"/>
              <a:t>2.) SW/</a:t>
            </a:r>
            <a:r>
              <a:rPr lang="en-US" sz="1400" dirty="0" err="1" smtClean="0"/>
              <a:t>maint</a:t>
            </a:r>
            <a:r>
              <a:rPr lang="en-US" sz="1400" dirty="0" smtClean="0"/>
              <a:t> </a:t>
            </a:r>
            <a:r>
              <a:rPr lang="en-US" sz="1400" dirty="0" err="1" smtClean="0"/>
              <a:t>config</a:t>
            </a:r>
            <a:r>
              <a:rPr lang="en-US" sz="1400" dirty="0" smtClean="0"/>
              <a:t> – closed as OEM/Supplier specific and NA (not applicable for standardization)</a:t>
            </a:r>
          </a:p>
          <a:p>
            <a:r>
              <a:rPr lang="en-US" sz="1400" dirty="0" smtClean="0"/>
              <a:t>3.) physical interfaces left open – opportunity to standardize to support airline/OEM interchangeability goals, but must be balanced against very tight schedule and ongoing supplier design/build work.</a:t>
            </a:r>
          </a:p>
          <a:p>
            <a:r>
              <a:rPr lang="en-US" sz="1400" dirty="0" smtClean="0"/>
              <a:t>10/3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Assignment – team to start bringing in proposed or possible physical interface examples and discrete interface proposals or examples for discussions.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See also on following slide, inputs from Janine on these interfaces and discussion of suitability for standardization </a:t>
            </a:r>
          </a:p>
          <a:p>
            <a:r>
              <a:rPr lang="en-US" sz="1400" dirty="0" smtClean="0"/>
              <a:t>10/10 – </a:t>
            </a:r>
            <a:r>
              <a:rPr lang="en-US" sz="1400" b="1" dirty="0" smtClean="0"/>
              <a:t>see 10/3 assignment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2" y="1259226"/>
            <a:ext cx="4356340" cy="2335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312" y="1259225"/>
            <a:ext cx="3971623" cy="23356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3270" y="5710687"/>
            <a:ext cx="8145892" cy="457200"/>
          </a:xfrm>
          <a:prstGeom prst="rect">
            <a:avLst/>
          </a:prstGeom>
          <a:noFill/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6581" y="2800245"/>
            <a:ext cx="7894638" cy="3877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Around the Room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76200"/>
            <a:ext cx="7894638" cy="3877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Agenda/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Notes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63998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1.) Schedule/Planning Look-Ahead, TRFD updates (10 min</a:t>
            </a:r>
            <a:r>
              <a:rPr lang="en-US" sz="1200" dirty="0" smtClean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Schedule look-ahead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October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Hawaii Face-to-face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updated agenda and web-ex info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April 2019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South Africa face-to-face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planning updates</a:t>
            </a:r>
          </a:p>
          <a:p>
            <a:r>
              <a:rPr lang="en-US" sz="1200" dirty="0" smtClean="0"/>
              <a:t>2.) 680 Draft Document Updates/Plans (10 min)</a:t>
            </a:r>
          </a:p>
          <a:p>
            <a:r>
              <a:rPr lang="en-US" sz="1200" dirty="0" smtClean="0"/>
              <a:t>3.) Regulatory, Nuisance rate, DAL level discussions </a:t>
            </a:r>
            <a:r>
              <a:rPr lang="en-US" sz="1200" dirty="0" smtClean="0"/>
              <a:t>(55 </a:t>
            </a:r>
            <a:r>
              <a:rPr lang="en-US" sz="1200" dirty="0" smtClean="0"/>
              <a:t>min</a:t>
            </a:r>
            <a:r>
              <a:rPr lang="en-US" sz="1200" dirty="0" smtClean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White paper on SAR capabilities submitted to ICAO: 4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AN-Conf13_COM A_EU-ECAC-ECTL </a:t>
            </a:r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WP_SAR_Consolidated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final.docx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2018-10-16 ARINC AEEC SAI Global Aircraft Tracking Nuisance Rate </a:t>
            </a:r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Telecon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REV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NEW.pptx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distributed previously)</a:t>
            </a:r>
          </a:p>
          <a:p>
            <a:pPr lvl="2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Notes from discussion conclusion walk-through: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ertification effort for some implementations will span multiple certification regimes: ground certification will be something other than part 25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ACMS systems (monitoring aircraft condition for maintenance purposes) may be a similar-to system to our monitoring capability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Distress alerts flowed to DTR are expected to have same nuisance rate requirements as data flowed directly to RCCs (but abnormal or potential distress are not)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CPO 10 – automatic dispatch requirements may take person-in-the loop validation options out of consideration or make these challenging to certify, what will be certification requirements for automatic validation approaches – assume these will be performance based – show ability of end to end system to detect events and avoid false positives.</a:t>
            </a:r>
            <a:endParaRPr lang="en-US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200" dirty="0" smtClean="0"/>
              <a:t>4.) Interfaces </a:t>
            </a:r>
            <a:r>
              <a:rPr lang="en-US" sz="1200" dirty="0" smtClean="0"/>
              <a:t>(10 min) </a:t>
            </a:r>
            <a:endParaRPr lang="en-US" sz="1200" dirty="0" smtClean="0"/>
          </a:p>
          <a:p>
            <a:r>
              <a:rPr lang="en-US" sz="1200" dirty="0" smtClean="0"/>
              <a:t>5.) Around the Room (5 min)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761" y="4093436"/>
            <a:ext cx="3694936" cy="27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07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87" y="5592"/>
            <a:ext cx="8915313" cy="503795"/>
          </a:xfrm>
        </p:spPr>
        <p:txBody>
          <a:bodyPr/>
          <a:lstStyle/>
          <a:p>
            <a:r>
              <a:rPr lang="en-US" dirty="0" smtClean="0"/>
              <a:t>Upcoming Meeting Schedules/2018/2019 Look-Ahead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31457" y="1805087"/>
            <a:ext cx="7591424" cy="53571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2018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06912" y="2583785"/>
            <a:ext cx="309705" cy="31511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flipV="1">
            <a:off x="2298790" y="1454661"/>
            <a:ext cx="309705" cy="31511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flipV="1">
            <a:off x="7128144" y="1397687"/>
            <a:ext cx="345440" cy="393722"/>
          </a:xfrm>
          <a:prstGeom prst="upArrow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79914" y="2913650"/>
            <a:ext cx="68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APR 23-26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236794" y="3238173"/>
            <a:ext cx="182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sz="1000" dirty="0"/>
              <a:t>AEEC GEN SESSION</a:t>
            </a:r>
          </a:p>
          <a:p>
            <a:r>
              <a:rPr lang="en-US" sz="1000" dirty="0"/>
              <a:t>Dallas </a:t>
            </a:r>
            <a:r>
              <a:rPr lang="en-US" sz="1000" dirty="0" err="1"/>
              <a:t>Tx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1903609" y="911952"/>
            <a:ext cx="109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GAT </a:t>
            </a:r>
            <a:r>
              <a:rPr lang="en-US" sz="1200" b="1" dirty="0" smtClean="0"/>
              <a:t>JUNE 11-13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9790" y="403998"/>
            <a:ext cx="126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FEDEX</a:t>
            </a:r>
          </a:p>
          <a:p>
            <a:pPr algn="ctr"/>
            <a:r>
              <a:rPr lang="en-US" sz="1200" dirty="0" smtClean="0"/>
              <a:t>SAI+GAT</a:t>
            </a:r>
          </a:p>
          <a:p>
            <a:pPr algn="ctr"/>
            <a:r>
              <a:rPr lang="en-US" sz="1200" dirty="0"/>
              <a:t>Memphis</a:t>
            </a:r>
            <a:r>
              <a:rPr lang="en-US" sz="1200" dirty="0" smtClean="0"/>
              <a:t>., TN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59036" y="691207"/>
            <a:ext cx="118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Skytrac</a:t>
            </a:r>
            <a:endParaRPr lang="en-US" sz="1200" dirty="0" smtClean="0"/>
          </a:p>
          <a:p>
            <a:pPr algn="ctr"/>
            <a:r>
              <a:rPr lang="en-US" sz="1200" dirty="0" smtClean="0"/>
              <a:t>Kelowna, BC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90720" y="568348"/>
            <a:ext cx="1431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ARINC 680</a:t>
            </a:r>
          </a:p>
          <a:p>
            <a:pPr algn="ctr"/>
            <a:r>
              <a:rPr lang="en-US" sz="1200" dirty="0" smtClean="0"/>
              <a:t>Submitted to ARINC</a:t>
            </a:r>
          </a:p>
          <a:p>
            <a:pPr algn="ctr"/>
            <a:r>
              <a:rPr lang="en-US" sz="1200" dirty="0" smtClean="0"/>
              <a:t>JAN 2019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728" y="2958125"/>
            <a:ext cx="124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Characteristic Start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665905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8267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52449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16631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0813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44995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9177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3359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37541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1723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300865" y="2379986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2155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6337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0519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4701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JUN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8883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JUL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43065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AUG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7247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SEPT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1429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OCT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5611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NOV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9793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639756" y="2383210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JAN</a:t>
            </a:r>
          </a:p>
        </p:txBody>
      </p:sp>
      <p:sp>
        <p:nvSpPr>
          <p:cNvPr id="83" name="Isosceles Triangle 82"/>
          <p:cNvSpPr/>
          <p:nvPr/>
        </p:nvSpPr>
        <p:spPr>
          <a:xfrm>
            <a:off x="1215719" y="2583785"/>
            <a:ext cx="309705" cy="31511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85961" y="508836"/>
            <a:ext cx="109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TRFD REQ Start</a:t>
            </a:r>
          </a:p>
        </p:txBody>
      </p:sp>
      <p:sp>
        <p:nvSpPr>
          <p:cNvPr id="89" name="Isosceles Triangle 88"/>
          <p:cNvSpPr/>
          <p:nvPr/>
        </p:nvSpPr>
        <p:spPr>
          <a:xfrm flipV="1">
            <a:off x="765772" y="602782"/>
            <a:ext cx="309705" cy="31511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6183292" y="2583785"/>
            <a:ext cx="309705" cy="3151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6874695" y="2583785"/>
            <a:ext cx="309705" cy="3151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047383" y="3099322"/>
            <a:ext cx="109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TRFD REQ Finish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39363" y="2890920"/>
            <a:ext cx="1440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TRFD ARCH Start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3431" y="1048386"/>
            <a:ext cx="126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Inmarsat</a:t>
            </a:r>
          </a:p>
          <a:p>
            <a:pPr algn="ctr"/>
            <a:r>
              <a:rPr lang="en-US" sz="1200" dirty="0" smtClean="0"/>
              <a:t>London</a:t>
            </a:r>
          </a:p>
        </p:txBody>
      </p:sp>
      <p:sp>
        <p:nvSpPr>
          <p:cNvPr id="84" name="Isosceles Triangle 83"/>
          <p:cNvSpPr/>
          <p:nvPr/>
        </p:nvSpPr>
        <p:spPr>
          <a:xfrm flipV="1">
            <a:off x="8217462" y="605166"/>
            <a:ext cx="309705" cy="3151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726294" y="937680"/>
            <a:ext cx="143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Major Meetings or Milestones</a:t>
            </a:r>
          </a:p>
        </p:txBody>
      </p:sp>
      <p:sp>
        <p:nvSpPr>
          <p:cNvPr id="95" name="Isosceles Triangle 94"/>
          <p:cNvSpPr/>
          <p:nvPr/>
        </p:nvSpPr>
        <p:spPr>
          <a:xfrm flipV="1">
            <a:off x="6115431" y="1508126"/>
            <a:ext cx="309705" cy="3151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392268" y="1254758"/>
            <a:ext cx="128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Dec 4, 5, 6 (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+7</a:t>
            </a:r>
            <a:r>
              <a:rPr lang="en-US" sz="1200" b="1" dirty="0" smtClean="0"/>
              <a:t>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397853" y="653139"/>
            <a:ext cx="133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Iridium</a:t>
            </a:r>
          </a:p>
          <a:p>
            <a:pPr algn="ctr"/>
            <a:r>
              <a:rPr lang="en-US" sz="1200" dirty="0" smtClean="0"/>
              <a:t>WA DC Area (</a:t>
            </a:r>
            <a:r>
              <a:rPr lang="en-US" sz="1200" dirty="0"/>
              <a:t>Leesburg, VA</a:t>
            </a:r>
            <a:r>
              <a:rPr lang="en-US" sz="1200" dirty="0" smtClean="0"/>
              <a:t>), </a:t>
            </a:r>
          </a:p>
        </p:txBody>
      </p:sp>
      <p:sp>
        <p:nvSpPr>
          <p:cNvPr id="98" name="Isosceles Triangle 97"/>
          <p:cNvSpPr/>
          <p:nvPr/>
        </p:nvSpPr>
        <p:spPr>
          <a:xfrm flipV="1">
            <a:off x="4874012" y="1503420"/>
            <a:ext cx="309705" cy="3151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166893" y="693834"/>
            <a:ext cx="1263025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"/>
              </a:rPr>
              <a:t>Inmarsat</a:t>
            </a:r>
          </a:p>
          <a:p>
            <a:pPr algn="ctr"/>
            <a:r>
              <a:rPr lang="en-US" sz="1200" dirty="0" smtClean="0">
                <a:hlinkClick r:id=""/>
              </a:rPr>
              <a:t>Hawaii </a:t>
            </a:r>
          </a:p>
          <a:p>
            <a:pPr algn="ctr"/>
            <a:r>
              <a:rPr lang="en-US" sz="1200" dirty="0" smtClean="0">
                <a:hlinkClick r:id=""/>
              </a:rPr>
              <a:t>(Honolulu area)</a:t>
            </a:r>
          </a:p>
          <a:p>
            <a:pPr algn="ctr"/>
            <a:r>
              <a:rPr lang="en-US" sz="1200" b="1" dirty="0" smtClean="0">
                <a:hlinkClick r:id="rId3"/>
              </a:rPr>
              <a:t>Oct 24-26</a:t>
            </a:r>
            <a:endParaRPr lang="en-US" sz="1200" b="1" dirty="0" smtClean="0"/>
          </a:p>
        </p:txBody>
      </p:sp>
      <p:sp>
        <p:nvSpPr>
          <p:cNvPr id="100" name="TextBox 99"/>
          <p:cNvSpPr txBox="1"/>
          <p:nvPr/>
        </p:nvSpPr>
        <p:spPr>
          <a:xfrm>
            <a:off x="1220219" y="1214473"/>
            <a:ext cx="93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APR 10,11,12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8372" y="5423466"/>
            <a:ext cx="4213201" cy="13542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2019 meeting plan:</a:t>
            </a:r>
          </a:p>
          <a:p>
            <a:r>
              <a:rPr lang="en-US" sz="1000" dirty="0" smtClean="0"/>
              <a:t>1.) </a:t>
            </a:r>
            <a:r>
              <a:rPr lang="en-US" sz="1000" b="1" dirty="0"/>
              <a:t>February</a:t>
            </a:r>
            <a:r>
              <a:rPr lang="en-US" sz="1000" dirty="0"/>
              <a:t> co-located SAI-GAT: 4-6 GAT, Feb 7-8 SAI: Coral Gables Florida, USA, Gables </a:t>
            </a:r>
            <a:r>
              <a:rPr lang="en-US" sz="1000" dirty="0" smtClean="0"/>
              <a:t>Engineering</a:t>
            </a:r>
            <a:endParaRPr lang="en-US" sz="1000" b="1" u="sng" dirty="0">
              <a:solidFill>
                <a:srgbClr val="FF0000"/>
              </a:solidFill>
            </a:endParaRPr>
          </a:p>
          <a:p>
            <a:r>
              <a:rPr lang="en-US" sz="1000" dirty="0" smtClean="0"/>
              <a:t>2.) </a:t>
            </a:r>
            <a:r>
              <a:rPr lang="en-US" sz="1000" b="1" dirty="0" smtClean="0"/>
              <a:t>April</a:t>
            </a:r>
            <a:r>
              <a:rPr lang="en-US" sz="1000" dirty="0" smtClean="0"/>
              <a:t>,: </a:t>
            </a:r>
            <a:r>
              <a:rPr lang="en-US" sz="1000" dirty="0"/>
              <a:t>GAT only meeting: </a:t>
            </a:r>
            <a:r>
              <a:rPr lang="en-US" sz="1000" dirty="0" smtClean="0"/>
              <a:t>April 2-4, Pretoria/Johannesburg </a:t>
            </a:r>
            <a:r>
              <a:rPr lang="en-US" sz="1000" dirty="0"/>
              <a:t>area, South Africa: </a:t>
            </a:r>
            <a:r>
              <a:rPr lang="en-US" sz="1000" dirty="0" err="1"/>
              <a:t>SatAuth</a:t>
            </a:r>
            <a:r>
              <a:rPr lang="en-US" sz="1000" dirty="0"/>
              <a:t> </a:t>
            </a:r>
            <a:endParaRPr lang="en-US" sz="1000" dirty="0" smtClean="0"/>
          </a:p>
          <a:p>
            <a:r>
              <a:rPr lang="en-US" sz="1000" dirty="0" smtClean="0"/>
              <a:t>3.) </a:t>
            </a:r>
            <a:r>
              <a:rPr lang="en-US" sz="1000" b="1" dirty="0"/>
              <a:t>June</a:t>
            </a:r>
            <a:r>
              <a:rPr lang="en-US" sz="1000" dirty="0"/>
              <a:t> co-located SAI-GAT: June 17-19 GAT, June 20-21 SAI: Toulouse France, </a:t>
            </a:r>
            <a:r>
              <a:rPr lang="en-US" sz="1000" dirty="0" smtClean="0"/>
              <a:t>Airbus</a:t>
            </a:r>
          </a:p>
          <a:p>
            <a:r>
              <a:rPr lang="en-US" sz="1000" dirty="0" smtClean="0"/>
              <a:t>4.) </a:t>
            </a:r>
            <a:r>
              <a:rPr lang="en-US" sz="1000" b="1" dirty="0" smtClean="0"/>
              <a:t>August</a:t>
            </a:r>
            <a:r>
              <a:rPr lang="en-US" sz="1000" dirty="0" smtClean="0"/>
              <a:t> GAT only - Boeing Seattle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2900871" y="1035499"/>
            <a:ext cx="132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August 21,22,23</a:t>
            </a:r>
          </a:p>
        </p:txBody>
      </p:sp>
      <p:sp>
        <p:nvSpPr>
          <p:cNvPr id="108" name="Isosceles Triangle 107"/>
          <p:cNvSpPr/>
          <p:nvPr/>
        </p:nvSpPr>
        <p:spPr>
          <a:xfrm flipV="1">
            <a:off x="992278" y="1478872"/>
            <a:ext cx="309705" cy="31511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4206004" y="2947538"/>
            <a:ext cx="146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AEEC Mid-Term SESSION (10/14)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65905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8267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52449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16631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80813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44995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09177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73359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37541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01723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300865" y="349441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2155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MAR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6337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0519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MAY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14701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JUN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78883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JUL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43065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AUG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07247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SEPT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71429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OCT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35611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NOV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9793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DEC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39756" y="349763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JAN</a:t>
            </a:r>
          </a:p>
        </p:txBody>
      </p:sp>
      <p:sp>
        <p:nvSpPr>
          <p:cNvPr id="5" name="Rectangle 4"/>
          <p:cNvSpPr/>
          <p:nvPr/>
        </p:nvSpPr>
        <p:spPr>
          <a:xfrm>
            <a:off x="901974" y="3853618"/>
            <a:ext cx="1256331" cy="805929"/>
          </a:xfrm>
          <a:prstGeom prst="rect">
            <a:avLst/>
          </a:prstGeom>
          <a:solidFill>
            <a:srgbClr val="92C0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ommon interface list, draft straw horse and assumptions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163842" y="3853617"/>
            <a:ext cx="2547981" cy="805929"/>
          </a:xfrm>
          <a:prstGeom prst="rect">
            <a:avLst/>
          </a:prstGeom>
          <a:solidFill>
            <a:srgbClr val="81B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 refinement, by-architecture scrubs/discussion and cross architecture integration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8" name="Isosceles Triangle 137"/>
          <p:cNvSpPr/>
          <p:nvPr/>
        </p:nvSpPr>
        <p:spPr>
          <a:xfrm>
            <a:off x="4708976" y="4683705"/>
            <a:ext cx="309705" cy="315114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4154808" y="4962044"/>
            <a:ext cx="1021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draft 2 to AEEC</a:t>
            </a:r>
          </a:p>
          <a:p>
            <a:pPr algn="ctr"/>
            <a:r>
              <a:rPr lang="en-US" sz="800" dirty="0" smtClean="0"/>
              <a:t>10/8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714296" y="3853617"/>
            <a:ext cx="1574256" cy="8059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Integration and refinement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2" name="Isosceles Triangle 141"/>
          <p:cNvSpPr/>
          <p:nvPr/>
        </p:nvSpPr>
        <p:spPr>
          <a:xfrm>
            <a:off x="5854718" y="4683705"/>
            <a:ext cx="309705" cy="3151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288552" y="3853617"/>
            <a:ext cx="1021972" cy="8059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Integration and refinement, SAI, external reviews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8" name="Isosceles Triangle 147"/>
          <p:cNvSpPr/>
          <p:nvPr/>
        </p:nvSpPr>
        <p:spPr>
          <a:xfrm>
            <a:off x="7146012" y="4683705"/>
            <a:ext cx="309705" cy="3151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-90570" y="3817696"/>
            <a:ext cx="1052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ARINC 680</a:t>
            </a:r>
          </a:p>
          <a:p>
            <a:pPr algn="ctr"/>
            <a:r>
              <a:rPr lang="en-US" sz="1200" b="1" dirty="0" smtClean="0"/>
              <a:t>ADT Interface Standards Section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882675" y="499936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524495" y="499936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2166315" y="499936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2808135" y="499936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449955" y="499936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091775" y="4999361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221556" y="500258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MAR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63376" y="500258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APR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505196" y="500258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MAY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147016" y="500258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JUN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788836" y="500258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JUL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430656" y="5002585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AUG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279541" y="4659546"/>
            <a:ext cx="77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Final draft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" y="5254432"/>
            <a:ext cx="1224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ARINC 680</a:t>
            </a:r>
          </a:p>
          <a:p>
            <a:pPr algn="ctr"/>
            <a:r>
              <a:rPr lang="en-US" sz="1200" b="1" dirty="0" smtClean="0"/>
              <a:t>ADT Requirements and Architecture Report Sections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1159358" y="5263575"/>
            <a:ext cx="768871" cy="9654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Review updates, Doc 10054, updates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Gen edit/arch updates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928612" y="5263575"/>
            <a:ext cx="781647" cy="9654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Team reviews, integration and refinement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4" name="Isosceles Triangle 183"/>
          <p:cNvSpPr/>
          <p:nvPr/>
        </p:nvSpPr>
        <p:spPr>
          <a:xfrm>
            <a:off x="2307443" y="6246530"/>
            <a:ext cx="309705" cy="315114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1199363" y="6297557"/>
            <a:ext cx="115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Strawhorse</a:t>
            </a:r>
            <a:r>
              <a:rPr lang="en-US" sz="1200" dirty="0" smtClean="0"/>
              <a:t> updates</a:t>
            </a:r>
          </a:p>
        </p:txBody>
      </p:sp>
      <p:sp>
        <p:nvSpPr>
          <p:cNvPr id="186" name="Isosceles Triangle 185"/>
          <p:cNvSpPr/>
          <p:nvPr/>
        </p:nvSpPr>
        <p:spPr>
          <a:xfrm>
            <a:off x="3264207" y="6243717"/>
            <a:ext cx="309705" cy="315114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2707629" y="6558831"/>
            <a:ext cx="1483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Draft 1 to AEEC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2719188" y="5265318"/>
            <a:ext cx="1353287" cy="9654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Final updates, team edits, SAI edits/input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5" name="Isosceles Triangle 194"/>
          <p:cNvSpPr/>
          <p:nvPr/>
        </p:nvSpPr>
        <p:spPr>
          <a:xfrm flipV="1">
            <a:off x="3728441" y="1472163"/>
            <a:ext cx="309705" cy="31511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281096" y="3852461"/>
            <a:ext cx="683612" cy="807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SAE/ARINC edit and Release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7303589" y="3503087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945399" y="3503087"/>
            <a:ext cx="0" cy="2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7284290" y="3506311"/>
            <a:ext cx="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FEB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4074177" y="2090057"/>
            <a:ext cx="343390" cy="283447"/>
          </a:xfrm>
          <a:prstGeom prst="star1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33764" y="2040801"/>
            <a:ext cx="2479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EASA Location Of Aircraft In Distress Enablers Workshop 9/10 – Cologne, </a:t>
            </a:r>
            <a:r>
              <a:rPr lang="en-US" sz="800" b="1" dirty="0"/>
              <a:t>G</a:t>
            </a:r>
            <a:r>
              <a:rPr lang="en-US" sz="800" b="1" dirty="0" smtClean="0"/>
              <a:t>ermany</a:t>
            </a:r>
            <a:endParaRPr lang="en-US" sz="800" b="1" dirty="0"/>
          </a:p>
        </p:txBody>
      </p:sp>
      <p:sp>
        <p:nvSpPr>
          <p:cNvPr id="144" name="12-Point Star 143"/>
          <p:cNvSpPr/>
          <p:nvPr/>
        </p:nvSpPr>
        <p:spPr>
          <a:xfrm>
            <a:off x="2866296" y="1902997"/>
            <a:ext cx="343390" cy="283447"/>
          </a:xfrm>
          <a:prstGeom prst="star1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464381" y="1885638"/>
            <a:ext cx="150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EASA Aircraft In Distress End Users Workshop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4506488" y="1752134"/>
            <a:ext cx="2671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IQPC </a:t>
            </a:r>
            <a:r>
              <a:rPr lang="en-US" sz="800" dirty="0"/>
              <a:t>- 2th Flight Location and Data Recovery 11- 13 September 2018 - Hamburg, Germany</a:t>
            </a:r>
          </a:p>
        </p:txBody>
      </p:sp>
      <p:cxnSp>
        <p:nvCxnSpPr>
          <p:cNvPr id="13" name="Elbow Connector 12"/>
          <p:cNvCxnSpPr>
            <a:stCxn id="188" idx="3"/>
          </p:cNvCxnSpPr>
          <p:nvPr/>
        </p:nvCxnSpPr>
        <p:spPr>
          <a:xfrm flipV="1">
            <a:off x="4072475" y="4697186"/>
            <a:ext cx="133529" cy="105086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5145202" y="4640072"/>
            <a:ext cx="89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draft 3 to AEEC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71368" y="3547466"/>
            <a:ext cx="1110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 WG will present one completed document for approval at the General Session in April 2019 (in Prague).  </a:t>
            </a:r>
            <a:endParaRPr lang="en-US" sz="1000" dirty="0"/>
          </a:p>
        </p:txBody>
      </p:sp>
      <p:sp>
        <p:nvSpPr>
          <p:cNvPr id="141" name="12-Point Star 140"/>
          <p:cNvSpPr/>
          <p:nvPr/>
        </p:nvSpPr>
        <p:spPr>
          <a:xfrm>
            <a:off x="4137139" y="1786683"/>
            <a:ext cx="343390" cy="283447"/>
          </a:xfrm>
          <a:prstGeom prst="star1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Isosceles Triangle 146"/>
          <p:cNvSpPr/>
          <p:nvPr/>
        </p:nvSpPr>
        <p:spPr>
          <a:xfrm>
            <a:off x="4845437" y="2607887"/>
            <a:ext cx="309705" cy="3151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5306985" y="5043087"/>
            <a:ext cx="296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Proposed to move to after WA DC face-to-face meeting</a:t>
            </a:r>
          </a:p>
        </p:txBody>
      </p:sp>
      <p:sp>
        <p:nvSpPr>
          <p:cNvPr id="153" name="Isosceles Triangle 152"/>
          <p:cNvSpPr/>
          <p:nvPr/>
        </p:nvSpPr>
        <p:spPr>
          <a:xfrm>
            <a:off x="6457493" y="4674172"/>
            <a:ext cx="309705" cy="315114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Elbow Connector 159"/>
          <p:cNvCxnSpPr>
            <a:stCxn id="142" idx="5"/>
            <a:endCxn id="153" idx="1"/>
          </p:cNvCxnSpPr>
          <p:nvPr/>
        </p:nvCxnSpPr>
        <p:spPr>
          <a:xfrm flipV="1">
            <a:off x="6086997" y="4831729"/>
            <a:ext cx="447922" cy="953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667726" y="2090057"/>
            <a:ext cx="1955156" cy="1470930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7645477" y="1769567"/>
            <a:ext cx="1438837" cy="1785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</a:rPr>
              <a:t>Proposal is to combine TRFD requirements, architecture study and standards recommendations into a single common report (ARINC 681) using same approach used for ADT (ARINC 680) </a:t>
            </a:r>
          </a:p>
        </p:txBody>
      </p:sp>
    </p:spTree>
    <p:extLst>
      <p:ext uri="{BB962C8B-B14F-4D97-AF65-F5344CB8AC3E}">
        <p14:creationId xmlns:p14="http://schemas.microsoft.com/office/powerpoint/2010/main" val="4007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806204" y="2637411"/>
            <a:ext cx="7423396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October Hawaii Face-to-Face Agenda and Web-Ex Info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15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228687" y="0"/>
            <a:ext cx="89153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October Face-to-Face Schedule/Agenda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570854"/>
              </p:ext>
            </p:extLst>
          </p:nvPr>
        </p:nvGraphicFramePr>
        <p:xfrm>
          <a:off x="0" y="387798"/>
          <a:ext cx="7926699" cy="646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11887200" imgH="9696510" progId="Excel.Sheet.12">
                  <p:embed/>
                </p:oleObj>
              </mc:Choice>
              <mc:Fallback>
                <p:oleObj name="Worksheet" r:id="rId3" imgW="11887200" imgH="96965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87798"/>
                        <a:ext cx="7926699" cy="646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759581" y="617819"/>
            <a:ext cx="1290416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10/17 </a:t>
            </a:r>
            <a:r>
              <a:rPr lang="en-US" sz="800" b="1" dirty="0" smtClean="0"/>
              <a:t>Notes: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/>
              <a:t>Web-Ex info on following slides</a:t>
            </a:r>
          </a:p>
          <a:p>
            <a:r>
              <a:rPr lang="en-US" sz="800" dirty="0" smtClean="0"/>
              <a:t>(note web-ex start times are earlier than schedule meeting start time to allow fo</a:t>
            </a:r>
            <a:r>
              <a:rPr lang="en-US" sz="800" dirty="0" smtClean="0"/>
              <a:t>r set-up and coordination as needed).</a:t>
            </a:r>
          </a:p>
          <a:p>
            <a:endParaRPr lang="en-US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/>
              <a:t>ADT Interface working sessions moved to earlier slots to support greater virtual participation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/>
              <a:t>Info on satellite access station added.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/>
              <a:t>Team Dinner info added.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8403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228687" y="121589"/>
            <a:ext cx="89153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Web-ex info for GAT WG Day 1 Main Track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87" y="509387"/>
            <a:ext cx="879894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Meeting information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Topic: GAT October Face-to-Face Day 1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Date: Wednesday, October 24, 2018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Time: 8:30 am, Hawaii Time (Honolulu, GMT-10:00)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To start or join the online portion of the Personal Conference meeting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Go to 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2"/>
              </a:rPr>
              <a:t>https://boeing.webex.com/boeing/j.php?MTID=mb41b2fe546ad3ec57d8ce30e50d9cffc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To join the audio portion of the Personal Conference meeting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Having trouble dialing in? Try these backup numbers: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U.S. NW*: +1-425-943-7320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Global call-in numbers: 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3"/>
              </a:rPr>
              <a:t>https://boeing.webex.com/boeing/globalcallin.php?serviceType=MC&amp;ED=685700337&amp;tollFree=1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Toll-free dialing restrictions: 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4"/>
              </a:rPr>
              <a:t>https://boeing.webex.com/boeing/customer_tollfree_restrictions.pdf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sz="1000" dirty="0" smtClean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Attendee 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access code: 870 078 68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*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U.S. NW should only be used if the primary number does not work.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sz="1000" dirty="0" smtClean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CCM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:+14259437320x87489868# </a:t>
            </a:r>
            <a:endParaRPr lang="en-US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228687" y="121589"/>
            <a:ext cx="89153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Web-ex info for GAT Day 2 Main Track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2965" y="893114"/>
            <a:ext cx="76289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Meeting information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Topic: GAT October Face-to-Face Day 2 </a:t>
            </a: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(Joint 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track and ADT track)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Date: Thursday, October 25, 2018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Time: 8:30 am, Hawaii Time (Honolulu, GMT-10:00)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To start or join the online portion of the Personal Conference meeting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Go to 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2"/>
              </a:rPr>
              <a:t>https://boeing.webex.com/boeing/j.php?MTID=mc18c0fcf6747b27f6d324cfeae19130e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endParaRPr lang="en-US" sz="1000" dirty="0" smtClean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0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To join the audio portion of the Personal Conference meeting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Having trouble dialing in? Try these backup numbers: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U.S. NW*: +1-425-943-7320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Global call-in numbers: 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3"/>
              </a:rPr>
              <a:t>https://boeing.webex.com/boeing/globalcallin.php?serviceType=MC&amp;ED=685701097&amp;tollFree=1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Toll-free dialing restrictions: 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4"/>
              </a:rPr>
              <a:t>https://boeing.webex.com/boeing/customer_tollfree_restrictions.pdf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Attendee access code: 870 078 68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* U.S. NW should only be used if the primary number does not work. 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</a:rPr>
              <a:t>CCM:+14259437320x87489868# </a:t>
            </a:r>
            <a:endParaRPr lang="en-US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228687" y="121589"/>
            <a:ext cx="89153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Web-ex info for GAT Day 2 TLDR Breakout  Track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6755" y="760839"/>
            <a:ext cx="863917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Meeting information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Topic: GAT October Face-to-Face Day 2 (TRFD Team Breakout Track)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Date: Thursday, October 25, 2018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Time: 12:30 pm, Hawaii Time (Honolulu, GMT-10:00)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sz="1200" dirty="0" smtClean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 start or join the online portion of the Personal Conference meeting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Go to </a:t>
            </a:r>
            <a:r>
              <a:rPr lang="en-US" sz="12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2"/>
              </a:rPr>
              <a:t>https://boeing.webex.com/boeing/j.php?MTID=m6934ac4dccc40083e0faf5c07f5188f0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 join the audio portion of the Personal Conference meeting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Having trouble dialing in? Try these backup numbers: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U.S. NW*: +1-425-943-7320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Global call-in numbers: </a:t>
            </a:r>
            <a:r>
              <a:rPr lang="en-US" sz="12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3"/>
              </a:rPr>
              <a:t>https://boeing.webex.com/boeing/globalcallin.php?serviceType=MC&amp;ED=685701217&amp;tollFree=1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Toll-free dialing restrictions: </a:t>
            </a:r>
            <a:r>
              <a:rPr lang="en-US" sz="12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4"/>
              </a:rPr>
              <a:t>https://boeing.webex.com/boeing/customer_tollfree_restrictions.pdf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Attendee access code: 870 078 68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* U.S. NW should only be used if the primary number does not work.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 smtClean="0">
                <a:latin typeface="Tahoma" panose="020B0604030504040204" pitchFamily="34" charset="0"/>
                <a:ea typeface="Calibri" panose="020F0502020204030204" pitchFamily="34" charset="0"/>
              </a:rPr>
              <a:t>CCM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:+14259437320x87489868#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228687" y="121589"/>
            <a:ext cx="89153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020763" eaLnBrk="1" hangingPunct="1">
              <a:lnSpc>
                <a:spcPct val="90000"/>
              </a:lnSpc>
              <a:defRPr sz="2800" b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Web-ex info for GAT Day 3 Main Track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8092" y="616097"/>
            <a:ext cx="87358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 start or join the online portion of the Personal Conference meeting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Go to </a:t>
            </a:r>
            <a:r>
              <a:rPr lang="en-US" sz="12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2"/>
              </a:rPr>
              <a:t>https://boeing.webex.com/boeing/j.php?MTID=mea50683f82843d59ecaf0e7f83b84368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 smtClean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Meeting information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Topic: GAT October Face-to-Face Day 3 (Joint track and ADT track)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Date: Friday, October 26, 2018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Time: 8:30 am, Hawaii Time (Honolulu, GMT-10:00)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 join the audio portion of the Personal Conference meeting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-----------------------------------------------------------------------------------------------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Having trouble dialing in? Try these backup numbers: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 Toll Free-high cost: 1-888-787-5387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U.S. NW: +1-425-943-7320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U.S. NW*: +1-425-943-7320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Global call-in numbers: </a:t>
            </a:r>
            <a:r>
              <a:rPr lang="en-US" sz="12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3"/>
              </a:rPr>
              <a:t>https://boeing.webex.com/boeing/globalcallin.php?serviceType=MC&amp;ED=685703067&amp;tollFree=1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Toll-free dialing restrictions: </a:t>
            </a:r>
            <a:r>
              <a:rPr lang="en-US" sz="12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4"/>
              </a:rPr>
              <a:t>https://boeing.webex.com/boeing/customer_tollfree_restrictions.pdf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Attendee access code: 870 078 68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* U.S. NW should only be used if the primary number does not work. </a:t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200" dirty="0" smtClean="0">
                <a:latin typeface="Tahoma" panose="020B0604030504040204" pitchFamily="34" charset="0"/>
                <a:ea typeface="Calibri" panose="020F0502020204030204" pitchFamily="34" charset="0"/>
              </a:rPr>
              <a:t>CCM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</a:rPr>
              <a:t>:+14259437320x87489868#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TT-777X_TEMPLATE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Override1.xml><?xml version="1.0" encoding="utf-8"?>
<a:themeOverride xmlns:a="http://schemas.openxmlformats.org/drawingml/2006/main">
  <a:clrScheme name="Boeing Color Palette">
    <a:dk1>
      <a:srgbClr val="000000"/>
    </a:dk1>
    <a:lt1>
      <a:srgbClr val="FFFFFF"/>
    </a:lt1>
    <a:dk2>
      <a:srgbClr val="0039A6"/>
    </a:dk2>
    <a:lt2>
      <a:srgbClr val="A5ACB0"/>
    </a:lt2>
    <a:accent1>
      <a:srgbClr val="0039A6"/>
    </a:accent1>
    <a:accent2>
      <a:srgbClr val="E70033"/>
    </a:accent2>
    <a:accent3>
      <a:srgbClr val="0096DB"/>
    </a:accent3>
    <a:accent4>
      <a:srgbClr val="77B800"/>
    </a:accent4>
    <a:accent5>
      <a:srgbClr val="580F8B"/>
    </a:accent5>
    <a:accent6>
      <a:srgbClr val="FFA200"/>
    </a:accent6>
    <a:hlink>
      <a:srgbClr val="0039A6"/>
    </a:hlink>
    <a:folHlink>
      <a:srgbClr val="A5ACB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18183</TotalTime>
  <Words>1098</Words>
  <Application>Microsoft Office PowerPoint</Application>
  <PresentationFormat>On-screen Show (4:3)</PresentationFormat>
  <Paragraphs>192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Calibri</vt:lpstr>
      <vt:lpstr>Courier New</vt:lpstr>
      <vt:lpstr>Tahoma</vt:lpstr>
      <vt:lpstr>Times New Roman</vt:lpstr>
      <vt:lpstr>Wingdings</vt:lpstr>
      <vt:lpstr>WTT-777X_TEMPLATE</vt:lpstr>
      <vt:lpstr>Microsoft Excel Worksheet</vt:lpstr>
      <vt:lpstr>ARINC Airline Electronic Engineering Committee (AEEC)   Systems Architecture and Interfaces (SAI) Subcommittee  Global Aircraft Tracking (GAT) Team Telecon October 17, 2018 Rev A (with Notes)</vt:lpstr>
      <vt:lpstr>Agenda/Notes</vt:lpstr>
      <vt:lpstr>Upcoming Meeting Schedules/2018/2019 Look-Ahead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Document 680 Draft 2 Release/Draft 3 Plans</vt:lpstr>
      <vt:lpstr>ADT Interfaces Straw Horse Current Status</vt:lpstr>
      <vt:lpstr>Around the Room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Adler, C. O.</dc:creator>
  <cp:lastModifiedBy>Adler, Charles O</cp:lastModifiedBy>
  <cp:revision>440</cp:revision>
  <cp:lastPrinted>2016-08-29T21:43:19Z</cp:lastPrinted>
  <dcterms:created xsi:type="dcterms:W3CDTF">2015-04-17T16:14:54Z</dcterms:created>
  <dcterms:modified xsi:type="dcterms:W3CDTF">2018-10-18T00:50:31Z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31287f2315a34987bc80002724167eac</vt:lpwstr>
  </property>
  <property fmtid="{D5CDD505-2E9C-101B-9397-08002B2CF9AE}" pid="3" name="PresentationVersion">
    <vt:lpwstr>2.0</vt:lpwstr>
  </property>
  <property fmtid="{D5CDD505-2E9C-101B-9397-08002B2CF9AE}" pid="4" name="SlidesCount">
    <vt:lpwstr>4</vt:lpwstr>
  </property>
</Properties>
</file>