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6"/>
  </p:notesMasterIdLst>
  <p:sldIdLst>
    <p:sldId id="261" r:id="rId2"/>
    <p:sldId id="434" r:id="rId3"/>
    <p:sldId id="448" r:id="rId4"/>
    <p:sldId id="452" r:id="rId5"/>
    <p:sldId id="441" r:id="rId6"/>
    <p:sldId id="436" r:id="rId7"/>
    <p:sldId id="451" r:id="rId8"/>
    <p:sldId id="453" r:id="rId9"/>
    <p:sldId id="450" r:id="rId10"/>
    <p:sldId id="454" r:id="rId11"/>
    <p:sldId id="431" r:id="rId12"/>
    <p:sldId id="440" r:id="rId13"/>
    <p:sldId id="449" r:id="rId14"/>
    <p:sldId id="414" r:id="rId15"/>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orient="horz" pos="3000" userDrawn="1">
          <p15:clr>
            <a:srgbClr val="A4A3A4"/>
          </p15:clr>
        </p15:guide>
        <p15:guide id="3" orient="horz" pos="4152" userDrawn="1">
          <p15:clr>
            <a:srgbClr val="A4A3A4"/>
          </p15:clr>
        </p15:guide>
        <p15:guide id="4" orient="horz" pos="552" userDrawn="1">
          <p15:clr>
            <a:srgbClr val="A4A3A4"/>
          </p15:clr>
        </p15:guide>
        <p15:guide id="5" orient="horz" pos="2952" userDrawn="1">
          <p15:clr>
            <a:srgbClr val="A4A3A4"/>
          </p15:clr>
        </p15:guide>
        <p15:guide id="6" orient="horz" pos="4272" userDrawn="1">
          <p15:clr>
            <a:srgbClr val="A4A3A4"/>
          </p15:clr>
        </p15:guide>
        <p15:guide id="7" orient="horz" pos="4104" userDrawn="1">
          <p15:clr>
            <a:srgbClr val="A4A3A4"/>
          </p15:clr>
        </p15:guide>
        <p15:guide id="8" orient="horz" pos="2904" userDrawn="1">
          <p15:clr>
            <a:srgbClr val="A4A3A4"/>
          </p15:clr>
        </p15:guide>
        <p15:guide id="9" pos="2856" userDrawn="1">
          <p15:clr>
            <a:srgbClr val="A4A3A4"/>
          </p15:clr>
        </p15:guide>
        <p15:guide id="10" pos="240" userDrawn="1">
          <p15:clr>
            <a:srgbClr val="A4A3A4"/>
          </p15:clr>
        </p15:guide>
        <p15:guide id="11" pos="5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CCFFCC"/>
    <a:srgbClr val="0039A6"/>
    <a:srgbClr val="57000D"/>
    <a:srgbClr val="394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2" autoAdjust="0"/>
    <p:restoredTop sz="95071" autoAdjust="0"/>
  </p:normalViewPr>
  <p:slideViewPr>
    <p:cSldViewPr snapToGrid="0" showGuides="1">
      <p:cViewPr varScale="1">
        <p:scale>
          <a:sx n="103" d="100"/>
          <a:sy n="103" d="100"/>
        </p:scale>
        <p:origin x="1320" y="114"/>
      </p:cViewPr>
      <p:guideLst>
        <p:guide orient="horz" pos="3000"/>
        <p:guide orient="horz" pos="4152"/>
        <p:guide orient="horz" pos="552"/>
        <p:guide orient="horz" pos="2952"/>
        <p:guide orient="horz" pos="4272"/>
        <p:guide orient="horz" pos="4104"/>
        <p:guide orient="horz" pos="2904"/>
        <p:guide pos="2856"/>
        <p:guide pos="240"/>
        <p:guide pos="552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a:lvl1pPr>
          </a:lstStyle>
          <a:p>
            <a:fld id="{739F009B-AA83-4291-81BE-194F11CE1901}" type="slidenum">
              <a:rPr lang="en-US"/>
              <a:pPr/>
              <a:t>‹#›</a:t>
            </a:fld>
            <a:endParaRPr lang="en-US"/>
          </a:p>
        </p:txBody>
      </p:sp>
    </p:spTree>
    <p:extLst>
      <p:ext uri="{BB962C8B-B14F-4D97-AF65-F5344CB8AC3E}">
        <p14:creationId xmlns:p14="http://schemas.microsoft.com/office/powerpoint/2010/main" val="2069931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2</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772519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13</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07676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14</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576288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3</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169004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4</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5222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7</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679945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8</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725522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9</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848618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10</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491824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11</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94514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12</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421196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8" name="Title 27"/>
          <p:cNvSpPr>
            <a:spLocks noGrp="1"/>
          </p:cNvSpPr>
          <p:nvPr>
            <p:ph type="title"/>
          </p:nvPr>
        </p:nvSpPr>
        <p:spPr>
          <a:xfrm>
            <a:off x="388938" y="4746625"/>
            <a:ext cx="8358187" cy="387798"/>
          </a:xfrm>
        </p:spPr>
        <p:txBody>
          <a:bodyPr/>
          <a:lstStyle>
            <a:lvl1pPr algn="l">
              <a:defRPr sz="2800">
                <a:solidFill>
                  <a:srgbClr val="0039A6"/>
                </a:solidFill>
              </a:defRPr>
            </a:lvl1pPr>
          </a:lstStyle>
          <a:p>
            <a:r>
              <a:rPr lang="en-US" dirty="0" smtClean="0"/>
              <a:t>Click to edit Master title style</a:t>
            </a:r>
            <a:endParaRPr lang="en-US" dirty="0"/>
          </a:p>
        </p:txBody>
      </p:sp>
      <p:sp>
        <p:nvSpPr>
          <p:cNvPr id="12" name="Text Placeholder 5"/>
          <p:cNvSpPr>
            <a:spLocks noGrp="1"/>
          </p:cNvSpPr>
          <p:nvPr>
            <p:ph type="body" sz="quarter" idx="11"/>
          </p:nvPr>
        </p:nvSpPr>
        <p:spPr>
          <a:xfrm>
            <a:off x="388939" y="5212881"/>
            <a:ext cx="5036502" cy="221599"/>
          </a:xfrm>
        </p:spPr>
        <p:txBody>
          <a:bodyPr/>
          <a:lstStyle>
            <a:lvl1pPr marL="0" indent="0" algn="l">
              <a:lnSpc>
                <a:spcPct val="90000"/>
              </a:lnSpc>
              <a:spcBef>
                <a:spcPts val="0"/>
              </a:spcBef>
              <a:spcAft>
                <a:spcPts val="1200"/>
              </a:spcAft>
              <a:buNone/>
              <a:defRPr sz="1600" b="0" baseline="0">
                <a:solidFill>
                  <a:srgbClr val="253746"/>
                </a:solidFill>
              </a:defRPr>
            </a:lvl1pPr>
            <a:lvl2pPr algn="l">
              <a:defRPr/>
            </a:lvl2pPr>
            <a:lvl3pPr algn="l">
              <a:defRPr/>
            </a:lvl3pPr>
            <a:lvl4pPr algn="l">
              <a:defRPr/>
            </a:lvl4pPr>
          </a:lstStyle>
          <a:p>
            <a:pPr lvl="0"/>
            <a:r>
              <a:rPr lang="en-US" dirty="0" smtClean="0"/>
              <a:t>Click to edit Master text styles</a:t>
            </a:r>
          </a:p>
        </p:txBody>
      </p:sp>
      <p:sp>
        <p:nvSpPr>
          <p:cNvPr id="1826" name="Rectangle 1825"/>
          <p:cNvSpPr/>
          <p:nvPr userDrawn="1"/>
        </p:nvSpPr>
        <p:spPr>
          <a:xfrm>
            <a:off x="0" y="4594225"/>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64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938" y="464690"/>
            <a:ext cx="8362950" cy="387798"/>
          </a:xfrm>
        </p:spPr>
        <p:txBody>
          <a:bodyPr/>
          <a:lstStyle>
            <a:lvl1pPr>
              <a:defRPr sz="28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938" y="1503362"/>
            <a:ext cx="8365956" cy="4935537"/>
          </a:xfrm>
        </p:spPr>
        <p:txBody>
          <a:bodyPr/>
          <a:lstStyle>
            <a:lvl1pPr>
              <a:defRPr>
                <a:solidFill>
                  <a:schemeClr val="tx1"/>
                </a:solidFill>
              </a:defRPr>
            </a:lvl1pPr>
            <a:lvl2pPr marL="342900" indent="-171450">
              <a:buFont typeface="Arial" panose="020B0604020202020204" pitchFamily="34" charset="0"/>
              <a:buChar char="–"/>
              <a:defRPr>
                <a:solidFill>
                  <a:schemeClr val="tx1"/>
                </a:solidFill>
              </a:defRPr>
            </a:lvl2pPr>
            <a:lvl3pPr>
              <a:defRPr>
                <a:solidFill>
                  <a:schemeClr val="tx1"/>
                </a:solidFill>
              </a:defRPr>
            </a:lvl3pPr>
            <a:lvl4pPr marL="685800" indent="-171450">
              <a:buFont typeface="Arial" panose="020B0604020202020204" pitchFamily="34" charset="0"/>
              <a:buChar cha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p:nvPr>
        </p:nvSpPr>
        <p:spPr>
          <a:xfrm>
            <a:off x="388938" y="898525"/>
            <a:ext cx="8361447" cy="235449"/>
          </a:xfrm>
        </p:spPr>
        <p:txBody>
          <a:bodyPr/>
          <a:lstStyle>
            <a:lvl1pPr marL="0" indent="0">
              <a:lnSpc>
                <a:spcPct val="85000"/>
              </a:lnSpc>
              <a:spcAft>
                <a:spcPts val="0"/>
              </a:spcAft>
              <a:buFontTx/>
              <a:buNone/>
              <a:defRPr sz="18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93"/>
            <a:ext cx="9146382" cy="6858000"/>
          </a:xfrm>
          <a:prstGeom prst="rect">
            <a:avLst/>
          </a:prstGeom>
        </p:spPr>
      </p:pic>
    </p:spTree>
    <p:extLst>
      <p:ext uri="{BB962C8B-B14F-4D97-AF65-F5344CB8AC3E}">
        <p14:creationId xmlns:p14="http://schemas.microsoft.com/office/powerpoint/2010/main" val="268804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4"/>
          <p:cNvSpPr>
            <a:spLocks noGrp="1"/>
          </p:cNvSpPr>
          <p:nvPr>
            <p:ph type="body" sz="quarter" idx="10"/>
          </p:nvPr>
        </p:nvSpPr>
        <p:spPr>
          <a:xfrm>
            <a:off x="434247" y="930209"/>
            <a:ext cx="8222583" cy="332399"/>
          </a:xfrm>
        </p:spPr>
        <p:txBody>
          <a:bodyPr/>
          <a:lstStyle>
            <a:lvl1pPr marL="0" indent="0">
              <a:buNone/>
              <a:defRPr sz="2400" b="1">
                <a:solidFill>
                  <a:schemeClr val="bg1">
                    <a:lumMod val="65000"/>
                  </a:schemeClr>
                </a:solidFill>
              </a:defRPr>
            </a:lvl1pPr>
            <a:lvl2pPr marL="171450" indent="0">
              <a:buNone/>
              <a:defRPr/>
            </a:lvl2pPr>
            <a:lvl3pPr marL="441325" indent="0">
              <a:buNone/>
              <a:defRPr/>
            </a:lvl3pPr>
            <a:lvl4pPr marL="628650" indent="0">
              <a:buNone/>
              <a:defRPr/>
            </a:lvl4pPr>
            <a:lvl5pPr marL="793750" indent="0">
              <a:buNone/>
              <a:defRPr/>
            </a:lvl5pPr>
          </a:lstStyle>
          <a:p>
            <a:pPr lvl="0"/>
            <a:r>
              <a:rPr lang="en-US" dirty="0" smtClean="0"/>
              <a:t>Click to edit Master text styles</a:t>
            </a:r>
          </a:p>
        </p:txBody>
      </p:sp>
    </p:spTree>
    <p:extLst>
      <p:ext uri="{BB962C8B-B14F-4D97-AF65-F5344CB8AC3E}">
        <p14:creationId xmlns:p14="http://schemas.microsoft.com/office/powerpoint/2010/main" val="258830865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63468"/>
            <a:ext cx="6858000" cy="1246495"/>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2492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5B62439-C724-4B39-A4EA-8FA9039E5BD8}" type="datetimeFigureOut">
              <a:rPr lang="en-US" smtClean="0"/>
              <a:t>11/7/2018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327749B-0AA4-4DE9-B6A3-7A4E3C143BA3}" type="slidenum">
              <a:rPr lang="en-US" smtClean="0"/>
              <a:t>‹#›</a:t>
            </a:fld>
            <a:endParaRPr lang="en-US"/>
          </a:p>
        </p:txBody>
      </p:sp>
    </p:spTree>
    <p:extLst>
      <p:ext uri="{BB962C8B-B14F-4D97-AF65-F5344CB8AC3E}">
        <p14:creationId xmlns:p14="http://schemas.microsoft.com/office/powerpoint/2010/main" val="20342024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8" name="Boeing 12 column grid" hidden="1"/>
          <p:cNvGrpSpPr/>
          <p:nvPr/>
        </p:nvGrpSpPr>
        <p:grpSpPr>
          <a:xfrm>
            <a:off x="-3" y="456356"/>
            <a:ext cx="9144011" cy="5958732"/>
            <a:chOff x="-3" y="456356"/>
            <a:chExt cx="9144011" cy="5958732"/>
          </a:xfrm>
        </p:grpSpPr>
        <p:cxnSp>
          <p:nvCxnSpPr>
            <p:cNvPr id="9" name="Straight Connector 8"/>
            <p:cNvCxnSpPr/>
            <p:nvPr userDrawn="1"/>
          </p:nvCxnSpPr>
          <p:spPr>
            <a:xfrm>
              <a:off x="471778" y="99590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9"/>
            <p:cNvCxnSpPr/>
            <p:nvPr userDrawn="1"/>
          </p:nvCxnSpPr>
          <p:spPr>
            <a:xfrm>
              <a:off x="471778" y="1291367"/>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userDrawn="1"/>
          </p:nvCxnSpPr>
          <p:spPr>
            <a:xfrm>
              <a:off x="471778" y="2136995"/>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userDrawn="1"/>
          </p:nvCxnSpPr>
          <p:spPr>
            <a:xfrm>
              <a:off x="471778" y="243245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userDrawn="1"/>
          </p:nvCxnSpPr>
          <p:spPr>
            <a:xfrm>
              <a:off x="471778" y="3288274"/>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userDrawn="1"/>
          </p:nvCxnSpPr>
          <p:spPr>
            <a:xfrm>
              <a:off x="471778" y="3583735"/>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5" name="Straight Connector 14"/>
            <p:cNvCxnSpPr/>
            <p:nvPr userDrawn="1"/>
          </p:nvCxnSpPr>
          <p:spPr>
            <a:xfrm>
              <a:off x="471778" y="4424269"/>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p:nvPr userDrawn="1"/>
          </p:nvCxnSpPr>
          <p:spPr>
            <a:xfrm>
              <a:off x="471778" y="4719730"/>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userDrawn="1"/>
          </p:nvCxnSpPr>
          <p:spPr>
            <a:xfrm>
              <a:off x="471778" y="556790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userDrawn="1"/>
          </p:nvCxnSpPr>
          <p:spPr>
            <a:xfrm>
              <a:off x="471778" y="5863367"/>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userDrawn="1"/>
          </p:nvSpPr>
          <p:spPr>
            <a:xfrm>
              <a:off x="463550" y="456356"/>
              <a:ext cx="8223250" cy="5944444"/>
            </a:xfrm>
            <a:prstGeom prst="rect">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userDrawn="1"/>
          </p:nvCxnSpPr>
          <p:spPr>
            <a:xfrm>
              <a:off x="471782" y="1143637"/>
              <a:ext cx="8211312" cy="0"/>
            </a:xfrm>
            <a:prstGeom prst="line">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userDrawn="1"/>
          </p:nvCxnSpPr>
          <p:spPr>
            <a:xfrm>
              <a:off x="-3" y="2284726"/>
              <a:ext cx="9143998" cy="0"/>
            </a:xfrm>
            <a:prstGeom prst="line">
              <a:avLst/>
            </a:prstGeom>
            <a:noFill/>
            <a:ln w="190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2" name="Straight Connector 21"/>
            <p:cNvCxnSpPr/>
            <p:nvPr userDrawn="1"/>
          </p:nvCxnSpPr>
          <p:spPr>
            <a:xfrm>
              <a:off x="380" y="3429000"/>
              <a:ext cx="9143628" cy="7005"/>
            </a:xfrm>
            <a:prstGeom prst="line">
              <a:avLst/>
            </a:prstGeom>
            <a:noFill/>
            <a:ln w="6350">
              <a:solidFill>
                <a:schemeClr val="accent1">
                  <a:lumMod val="20000"/>
                  <a:lumOff val="8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userDrawn="1"/>
          </p:nvCxnSpPr>
          <p:spPr>
            <a:xfrm>
              <a:off x="-3" y="4572000"/>
              <a:ext cx="9143998" cy="0"/>
            </a:xfrm>
            <a:prstGeom prst="line">
              <a:avLst/>
            </a:prstGeom>
            <a:noFill/>
            <a:ln w="190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userDrawn="1"/>
          </p:nvCxnSpPr>
          <p:spPr>
            <a:xfrm>
              <a:off x="471782" y="5715637"/>
              <a:ext cx="8211312" cy="0"/>
            </a:xfrm>
            <a:prstGeom prst="line">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cxnSp>
        <p:grpSp>
          <p:nvGrpSpPr>
            <p:cNvPr id="25" name="Group 24"/>
            <p:cNvGrpSpPr/>
            <p:nvPr userDrawn="1"/>
          </p:nvGrpSpPr>
          <p:grpSpPr>
            <a:xfrm>
              <a:off x="1001862" y="457200"/>
              <a:ext cx="7135564" cy="5957888"/>
              <a:chOff x="1001862" y="0"/>
              <a:chExt cx="7135564" cy="6858000"/>
            </a:xfrm>
          </p:grpSpPr>
          <p:cxnSp>
            <p:nvCxnSpPr>
              <p:cNvPr id="26" name="Straight Connector 25"/>
              <p:cNvCxnSpPr/>
              <p:nvPr/>
            </p:nvCxnSpPr>
            <p:spPr>
              <a:xfrm>
                <a:off x="4570813" y="0"/>
                <a:ext cx="0" cy="6858000"/>
              </a:xfrm>
              <a:prstGeom prst="line">
                <a:avLst/>
              </a:prstGeom>
              <a:noFill/>
              <a:ln w="6350">
                <a:solidFill>
                  <a:schemeClr val="accent1">
                    <a:lumMod val="20000"/>
                    <a:lumOff val="8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cxnSp>
          <p:cxnSp>
            <p:nvCxnSpPr>
              <p:cNvPr id="27" name="Straight Connector 20"/>
              <p:cNvCxnSpPr/>
              <p:nvPr/>
            </p:nvCxnSpPr>
            <p:spPr>
              <a:xfrm>
                <a:off x="100186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Connector 15"/>
              <p:cNvCxnSpPr/>
              <p:nvPr/>
            </p:nvCxnSpPr>
            <p:spPr>
              <a:xfrm>
                <a:off x="115406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Connector 28"/>
              <p:cNvCxnSpPr/>
              <p:nvPr/>
            </p:nvCxnSpPr>
            <p:spPr>
              <a:xfrm>
                <a:off x="1699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a:off x="1852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p:cNvCxnSpPr/>
              <p:nvPr/>
            </p:nvCxnSpPr>
            <p:spPr>
              <a:xfrm>
                <a:off x="239306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p:nvPr/>
            </p:nvCxnSpPr>
            <p:spPr>
              <a:xfrm>
                <a:off x="533871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p:cNvCxnSpPr/>
              <p:nvPr/>
            </p:nvCxnSpPr>
            <p:spPr>
              <a:xfrm>
                <a:off x="2551789"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p:cNvCxnSpPr/>
              <p:nvPr userDrawn="1"/>
            </p:nvCxnSpPr>
            <p:spPr>
              <a:xfrm>
                <a:off x="3095851"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userDrawn="1"/>
            </p:nvCxnSpPr>
            <p:spPr>
              <a:xfrm>
                <a:off x="3249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p:cNvCxnSpPr/>
              <p:nvPr userDrawn="1"/>
            </p:nvCxnSpPr>
            <p:spPr>
              <a:xfrm>
                <a:off x="379560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7" name="Straight Connector 36"/>
              <p:cNvCxnSpPr/>
              <p:nvPr userDrawn="1"/>
            </p:nvCxnSpPr>
            <p:spPr>
              <a:xfrm>
                <a:off x="394407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Connector 37"/>
              <p:cNvCxnSpPr/>
              <p:nvPr userDrawn="1"/>
            </p:nvCxnSpPr>
            <p:spPr>
              <a:xfrm>
                <a:off x="4493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p:cNvCxnSpPr/>
              <p:nvPr userDrawn="1"/>
            </p:nvCxnSpPr>
            <p:spPr>
              <a:xfrm>
                <a:off x="464144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0" name="Straight Connector 39"/>
              <p:cNvCxnSpPr/>
              <p:nvPr userDrawn="1"/>
            </p:nvCxnSpPr>
            <p:spPr>
              <a:xfrm>
                <a:off x="519177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1" name="Straight Connector 40"/>
              <p:cNvCxnSpPr/>
              <p:nvPr userDrawn="1"/>
            </p:nvCxnSpPr>
            <p:spPr>
              <a:xfrm>
                <a:off x="813742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2" name="Straight Connector 41"/>
              <p:cNvCxnSpPr/>
              <p:nvPr userDrawn="1"/>
            </p:nvCxnSpPr>
            <p:spPr>
              <a:xfrm>
                <a:off x="5885138"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Connector 42"/>
              <p:cNvCxnSpPr/>
              <p:nvPr userDrawn="1"/>
            </p:nvCxnSpPr>
            <p:spPr>
              <a:xfrm>
                <a:off x="6043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userDrawn="1"/>
            </p:nvCxnSpPr>
            <p:spPr>
              <a:xfrm>
                <a:off x="658960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5" name="Straight Connector 44"/>
              <p:cNvCxnSpPr/>
              <p:nvPr userDrawn="1"/>
            </p:nvCxnSpPr>
            <p:spPr>
              <a:xfrm>
                <a:off x="673807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6" name="Straight Connector 45"/>
              <p:cNvCxnSpPr/>
              <p:nvPr userDrawn="1"/>
            </p:nvCxnSpPr>
            <p:spPr>
              <a:xfrm>
                <a:off x="7287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7" name="Straight Connector 46"/>
              <p:cNvCxnSpPr/>
              <p:nvPr userDrawn="1"/>
            </p:nvCxnSpPr>
            <p:spPr>
              <a:xfrm>
                <a:off x="743544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8" name="Straight Connector 47"/>
              <p:cNvCxnSpPr/>
              <p:nvPr userDrawn="1"/>
            </p:nvCxnSpPr>
            <p:spPr>
              <a:xfrm>
                <a:off x="798577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sp>
        <p:nvSpPr>
          <p:cNvPr id="11267" name="Rectangle 3"/>
          <p:cNvSpPr>
            <a:spLocks noGrp="1" noChangeArrowheads="1"/>
          </p:cNvSpPr>
          <p:nvPr>
            <p:ph type="title"/>
          </p:nvPr>
        </p:nvSpPr>
        <p:spPr bwMode="auto">
          <a:xfrm>
            <a:off x="388938" y="464690"/>
            <a:ext cx="8362949" cy="38779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11268" name="Rectangle 4"/>
          <p:cNvSpPr>
            <a:spLocks noGrp="1" noChangeArrowheads="1"/>
          </p:cNvSpPr>
          <p:nvPr>
            <p:ph type="body" idx="1"/>
          </p:nvPr>
        </p:nvSpPr>
        <p:spPr bwMode="auto">
          <a:xfrm>
            <a:off x="388914" y="1692275"/>
            <a:ext cx="8365955" cy="130497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91" r:id="rId1"/>
    <p:sldLayoutId id="2147483684" r:id="rId2"/>
    <p:sldLayoutId id="2147483682" r:id="rId3"/>
    <p:sldLayoutId id="2147483692" r:id="rId4"/>
    <p:sldLayoutId id="2147483693"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1020763" rtl="0" eaLnBrk="1" fontAlgn="base" hangingPunct="1">
        <a:lnSpc>
          <a:spcPct val="90000"/>
        </a:lnSpc>
        <a:spcBef>
          <a:spcPct val="0"/>
        </a:spcBef>
        <a:spcAft>
          <a:spcPct val="0"/>
        </a:spcAft>
        <a:defRPr sz="2800" b="0">
          <a:solidFill>
            <a:srgbClr val="0039A6"/>
          </a:solidFill>
          <a:latin typeface="+mj-lt"/>
          <a:ea typeface="+mj-ea"/>
          <a:cs typeface="+mj-cs"/>
        </a:defRPr>
      </a:lvl1pPr>
      <a:lvl2pPr algn="l" defTabSz="1020763" rtl="0" eaLnBrk="1" fontAlgn="base" hangingPunct="1">
        <a:lnSpc>
          <a:spcPct val="90000"/>
        </a:lnSpc>
        <a:spcBef>
          <a:spcPct val="0"/>
        </a:spcBef>
        <a:spcAft>
          <a:spcPct val="0"/>
        </a:spcAft>
        <a:defRPr sz="3200" b="1">
          <a:solidFill>
            <a:schemeClr val="tx2"/>
          </a:solidFill>
          <a:latin typeface="Arial" charset="0"/>
        </a:defRPr>
      </a:lvl2pPr>
      <a:lvl3pPr algn="l" defTabSz="1020763" rtl="0" eaLnBrk="1" fontAlgn="base" hangingPunct="1">
        <a:lnSpc>
          <a:spcPct val="90000"/>
        </a:lnSpc>
        <a:spcBef>
          <a:spcPct val="0"/>
        </a:spcBef>
        <a:spcAft>
          <a:spcPct val="0"/>
        </a:spcAft>
        <a:defRPr sz="3200" b="1">
          <a:solidFill>
            <a:schemeClr val="tx2"/>
          </a:solidFill>
          <a:latin typeface="Arial" charset="0"/>
        </a:defRPr>
      </a:lvl3pPr>
      <a:lvl4pPr algn="l" defTabSz="1020763" rtl="0" eaLnBrk="1" fontAlgn="base" hangingPunct="1">
        <a:lnSpc>
          <a:spcPct val="90000"/>
        </a:lnSpc>
        <a:spcBef>
          <a:spcPct val="0"/>
        </a:spcBef>
        <a:spcAft>
          <a:spcPct val="0"/>
        </a:spcAft>
        <a:defRPr sz="3200" b="1">
          <a:solidFill>
            <a:schemeClr val="tx2"/>
          </a:solidFill>
          <a:latin typeface="Arial" charset="0"/>
        </a:defRPr>
      </a:lvl4pPr>
      <a:lvl5pPr algn="l" defTabSz="1020763" rtl="0" eaLnBrk="1" fontAlgn="base" hangingPunct="1">
        <a:lnSpc>
          <a:spcPct val="90000"/>
        </a:lnSpc>
        <a:spcBef>
          <a:spcPct val="0"/>
        </a:spcBef>
        <a:spcAft>
          <a:spcPct val="0"/>
        </a:spcAft>
        <a:defRPr sz="3200" b="1">
          <a:solidFill>
            <a:schemeClr val="tx2"/>
          </a:solidFill>
          <a:latin typeface="Arial" charset="0"/>
        </a:defRPr>
      </a:lvl5pPr>
      <a:lvl6pPr marL="457200" algn="l" defTabSz="1020763" rtl="0" eaLnBrk="1" fontAlgn="base" hangingPunct="1">
        <a:lnSpc>
          <a:spcPct val="90000"/>
        </a:lnSpc>
        <a:spcBef>
          <a:spcPct val="0"/>
        </a:spcBef>
        <a:spcAft>
          <a:spcPct val="0"/>
        </a:spcAft>
        <a:defRPr sz="3200" b="1">
          <a:solidFill>
            <a:schemeClr val="tx2"/>
          </a:solidFill>
          <a:latin typeface="Arial" charset="0"/>
        </a:defRPr>
      </a:lvl6pPr>
      <a:lvl7pPr marL="914400" algn="l" defTabSz="1020763" rtl="0" eaLnBrk="1" fontAlgn="base" hangingPunct="1">
        <a:lnSpc>
          <a:spcPct val="90000"/>
        </a:lnSpc>
        <a:spcBef>
          <a:spcPct val="0"/>
        </a:spcBef>
        <a:spcAft>
          <a:spcPct val="0"/>
        </a:spcAft>
        <a:defRPr sz="3200" b="1">
          <a:solidFill>
            <a:schemeClr val="tx2"/>
          </a:solidFill>
          <a:latin typeface="Arial" charset="0"/>
        </a:defRPr>
      </a:lvl7pPr>
      <a:lvl8pPr marL="1371600" algn="l" defTabSz="1020763" rtl="0" eaLnBrk="1" fontAlgn="base" hangingPunct="1">
        <a:lnSpc>
          <a:spcPct val="90000"/>
        </a:lnSpc>
        <a:spcBef>
          <a:spcPct val="0"/>
        </a:spcBef>
        <a:spcAft>
          <a:spcPct val="0"/>
        </a:spcAft>
        <a:defRPr sz="3200" b="1">
          <a:solidFill>
            <a:schemeClr val="tx2"/>
          </a:solidFill>
          <a:latin typeface="Arial" charset="0"/>
        </a:defRPr>
      </a:lvl8pPr>
      <a:lvl9pPr marL="1828800" algn="l" defTabSz="1020763" rtl="0" eaLnBrk="1" fontAlgn="base" hangingPunct="1">
        <a:lnSpc>
          <a:spcPct val="90000"/>
        </a:lnSpc>
        <a:spcBef>
          <a:spcPct val="0"/>
        </a:spcBef>
        <a:spcAft>
          <a:spcPct val="0"/>
        </a:spcAft>
        <a:defRPr sz="3200" b="1">
          <a:solidFill>
            <a:schemeClr val="tx2"/>
          </a:solidFill>
          <a:latin typeface="Arial" charset="0"/>
        </a:defRPr>
      </a:lvl9pPr>
    </p:titleStyle>
    <p:bodyStyle>
      <a:lvl1pPr marL="171450" indent="-171450" algn="l" defTabSz="820738" rtl="0" eaLnBrk="1" fontAlgn="base" hangingPunct="1">
        <a:lnSpc>
          <a:spcPct val="90000"/>
        </a:lnSpc>
        <a:spcBef>
          <a:spcPts val="0"/>
        </a:spcBef>
        <a:spcAft>
          <a:spcPts val="600"/>
        </a:spcAft>
        <a:buClr>
          <a:schemeClr val="tx1"/>
        </a:buClr>
        <a:buFont typeface="Wingdings" panose="05000000000000000000" pitchFamily="2" charset="2"/>
        <a:buChar char="§"/>
        <a:defRPr sz="1800" b="0">
          <a:solidFill>
            <a:schemeClr val="tx1"/>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viation-ia.com/activities/global-aircraft-tracking-gat-working-grou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flightaware.com/live/flight/LNI610/history/20181028/2310ZZ/WIII/WIKK"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flightaware.com/live/flight/LNI610/history/20181028/2310Z/WIII/WIKK/tracklog"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s://www.iata.org/events/Pages/ops-conference.aspx"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aviation-ia.com/conferences/aeec-general-sess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viation-ia.com/sites/default/files/media-files/GatAnnounceDec18.pd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s://www.aviation-ia.com/sites/default/files/media-files/GatAnnounceFeb19.pdf"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cospas-sarsat.int/en/contacts-pro/contacts-details-al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78" y="251396"/>
            <a:ext cx="8612392" cy="3157788"/>
          </a:xfrm>
        </p:spPr>
        <p:txBody>
          <a:bodyPr/>
          <a:lstStyle/>
          <a:p>
            <a:r>
              <a:rPr lang="en-US" sz="3200" dirty="0" smtClean="0"/>
              <a:t>ARINC Airline Electronic Engineering </a:t>
            </a:r>
            <a:r>
              <a:rPr lang="en-US" sz="3200" dirty="0"/>
              <a:t>Committee (AEEC) </a:t>
            </a:r>
            <a:r>
              <a:rPr lang="en-US" sz="3200" dirty="0" smtClean="0"/>
              <a:t/>
            </a:r>
            <a:br>
              <a:rPr lang="en-US" sz="3200" dirty="0" smtClean="0"/>
            </a:br>
            <a:r>
              <a:rPr lang="en-US" sz="1200" dirty="0" smtClean="0"/>
              <a:t/>
            </a:r>
            <a:br>
              <a:rPr lang="en-US" sz="1200" dirty="0" smtClean="0"/>
            </a:br>
            <a:r>
              <a:rPr lang="en-US" sz="3200" dirty="0" smtClean="0"/>
              <a:t>Systems </a:t>
            </a:r>
            <a:r>
              <a:rPr lang="en-US" sz="3200" dirty="0"/>
              <a:t>Architecture and Interfaces (SAI) </a:t>
            </a:r>
            <a:r>
              <a:rPr lang="en-US" sz="3200" dirty="0" smtClean="0"/>
              <a:t>Subcommittee</a:t>
            </a:r>
            <a:br>
              <a:rPr lang="en-US" sz="3200" dirty="0" smtClean="0"/>
            </a:br>
            <a:r>
              <a:rPr lang="en-US" sz="1200" dirty="0"/>
              <a:t/>
            </a:r>
            <a:br>
              <a:rPr lang="en-US" sz="1200" dirty="0"/>
            </a:br>
            <a:r>
              <a:rPr lang="en-US" sz="2400" dirty="0" smtClean="0"/>
              <a:t>Global Aircraft Tracking (GAT) Team Telecon</a:t>
            </a:r>
            <a:br>
              <a:rPr lang="en-US" sz="2400" dirty="0" smtClean="0"/>
            </a:br>
            <a:r>
              <a:rPr lang="en-US" sz="2400" b="1" dirty="0" smtClean="0"/>
              <a:t>November 07, 2018</a:t>
            </a:r>
            <a:br>
              <a:rPr lang="en-US" sz="2400" b="1" dirty="0" smtClean="0"/>
            </a:br>
            <a:r>
              <a:rPr lang="en-US" dirty="0"/>
              <a:t>Rev </a:t>
            </a:r>
            <a:r>
              <a:rPr lang="en-US" dirty="0" smtClean="0"/>
              <a:t>A (</a:t>
            </a:r>
            <a:r>
              <a:rPr lang="en-US" dirty="0" smtClean="0">
                <a:solidFill>
                  <a:schemeClr val="accent1">
                    <a:lumMod val="60000"/>
                    <a:lumOff val="40000"/>
                  </a:schemeClr>
                </a:solidFill>
              </a:rPr>
              <a:t>with Notes</a:t>
            </a:r>
            <a:r>
              <a:rPr lang="en-US" dirty="0" smtClean="0"/>
              <a:t>)</a:t>
            </a:r>
            <a:endParaRPr lang="en-US" dirty="0"/>
          </a:p>
        </p:txBody>
      </p:sp>
      <p:sp>
        <p:nvSpPr>
          <p:cNvPr id="1253" name="SessionQuestionData" descr="&lt;?xml version=&quot;1.0&quot;?&gt;&lt;AllQuestions /&gt;" hidden="1"/>
          <p:cNvSpPr txBox="1"/>
          <p:nvPr/>
        </p:nvSpPr>
        <p:spPr>
          <a:xfrm>
            <a:off x="0" y="0"/>
            <a:ext cx="0" cy="0"/>
          </a:xfrm>
          <a:prstGeom prst="rect">
            <a:avLst/>
          </a:prstGeom>
          <a:noFill/>
        </p:spPr>
        <p:txBody>
          <a:bodyPr vert="horz" rtlCol="0">
            <a:spAutoFit/>
          </a:bodyPr>
          <a:lstStyle/>
          <a:p>
            <a:endParaRPr lang="en-US"/>
          </a:p>
        </p:txBody>
      </p:sp>
      <p:sp>
        <p:nvSpPr>
          <p:cNvPr id="1254" name="SessionAnswerData" descr="&lt;?xml version=&quot;1.0&quot;?&gt;&lt;AllAnswers /&gt;" hidden="1"/>
          <p:cNvSpPr txBox="1"/>
          <p:nvPr/>
        </p:nvSpPr>
        <p:spPr>
          <a:xfrm>
            <a:off x="1270000" y="0"/>
            <a:ext cx="0" cy="0"/>
          </a:xfrm>
          <a:prstGeom prst="rect">
            <a:avLst/>
          </a:prstGeom>
          <a:noFill/>
        </p:spPr>
        <p:txBody>
          <a:bodyPr vert="horz" rtlCol="0">
            <a:spAutoFit/>
          </a:bodyPr>
          <a:lstStyle/>
          <a:p>
            <a:endParaRPr lang="en-US"/>
          </a:p>
        </p:txBody>
      </p:sp>
      <p:sp>
        <p:nvSpPr>
          <p:cNvPr id="1255" name="SessionResponseData" hidden="1"/>
          <p:cNvSpPr txBox="1"/>
          <p:nvPr/>
        </p:nvSpPr>
        <p:spPr>
          <a:xfrm>
            <a:off x="0" y="0"/>
            <a:ext cx="0" cy="0"/>
          </a:xfrm>
          <a:prstGeom prst="rect">
            <a:avLst/>
          </a:prstGeom>
          <a:noFill/>
        </p:spPr>
        <p:txBody>
          <a:bodyPr vert="horz" rtlCol="0">
            <a:spAutoFit/>
          </a:bodyPr>
          <a:lstStyle/>
          <a:p>
            <a:endParaRPr lang="en-US"/>
          </a:p>
        </p:txBody>
      </p:sp>
      <p:sp>
        <p:nvSpPr>
          <p:cNvPr id="1256" name="SessionPresentationSettingsData" descr="&lt;?xml version=&quot;1.0&quot;?&gt;&lt;Settings&gt;&lt;answerBulletFormat&gt;Numeric&lt;/answerBulletFormat&gt;&lt;pointsToClock&gt;&lt;/pointsToClock&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Yes&lt;/countdownAutoInsert&gt;&lt;countdownSeconds&gt;10&lt;/countdownSeconds&gt;&lt;countdownSound&gt;TicToc.wav&lt;/countdownSound&gt;&lt;countdownStyle&gt;Stopwatch&lt;/countdownStyle&gt;&lt;gridAutoInsert&gt;No&lt;/gridAutoInsert&gt;&lt;gridFillStyle&gt;Answered&lt;/gridFillStyle&gt;&lt;gridFillColor&gt;255,255,0&lt;/gridFillColor&gt;&lt;ChartModel&gt;3D&lt;/ChartModel&gt;&lt;SimulatedVoteCount&gt;50&lt;/SimulatedVoteCount&gt;&lt;gridColor&gt;176,216,255&lt;/gridColor&gt;&lt;gridAlternateColor&gt;62,158,255&lt;/gridAlternateColor&gt;&lt;gridIncorrectColor&gt;&lt;/gridIncorrectColor&gt;&lt;gridOpacity&gt;100%&lt;/gridOpacity&gt;&lt;gridTextStyle&gt;Keypad #&lt;/gridTextStyle&gt;&lt;inputSource&gt;Response Devices&lt;/inputSource&gt;&lt;userpreferredinputSource&gt;&lt;/userpreferredinputSource&gt;&lt;multipleResponseDivisor&gt;# of Responses&lt;/multipleResponseDivisor&gt;&lt;participantsLeaderBoard&gt;5&lt;/participantsLeaderBoard&gt;&lt;percentageDecimalPlaces&gt;0&lt;/percentageDecimalPlaces&gt;&lt;responseCounterAutoInsert&gt;Yes&lt;/responseCounterAutoInsert&gt;&lt;responseCounterStyle&gt;Circle&lt;/responseCounterStyle&gt;&lt;responseCounterTextColor&gt;0,0,0&lt;/responseCounterTextColor&gt;&lt;responseCounterFillColor&gt;79,129,189&lt;/responseCounterFillColor&gt;&lt;responseCounterBorderColor&gt;56,93,138&lt;/responseCounterBorderColor&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EZ-VOTE Pro Objects&lt;/showControlBar&gt;&lt;defaultCorrectPointValue&gt;10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No&lt;/isGridColorKnownColor&gt;&lt;gridColorName&gt;255,255,0&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controlBarPosition&gt;Top Left&lt;/controlBarPosition&gt;&lt;/Settings&gt;" hidden="1"/>
          <p:cNvSpPr txBox="1"/>
          <p:nvPr/>
        </p:nvSpPr>
        <p:spPr>
          <a:xfrm>
            <a:off x="0" y="0"/>
            <a:ext cx="0" cy="0"/>
          </a:xfrm>
          <a:prstGeom prst="rect">
            <a:avLst/>
          </a:prstGeom>
          <a:noFill/>
        </p:spPr>
        <p:txBody>
          <a:bodyPr vert="horz" rtlCol="0">
            <a:spAutoFit/>
          </a:bodyPr>
          <a:lstStyle/>
          <a:p>
            <a:endParaRPr lang="en-US"/>
          </a:p>
        </p:txBody>
      </p:sp>
      <p:sp>
        <p:nvSpPr>
          <p:cNvPr id="8" name="Text Placeholder 2"/>
          <p:cNvSpPr txBox="1">
            <a:spLocks/>
          </p:cNvSpPr>
          <p:nvPr/>
        </p:nvSpPr>
        <p:spPr bwMode="auto">
          <a:xfrm>
            <a:off x="5150843" y="3715926"/>
            <a:ext cx="3612157" cy="134806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ts val="0"/>
              </a:spcBef>
              <a:spcAft>
                <a:spcPts val="1200"/>
              </a:spcAft>
              <a:buClr>
                <a:schemeClr val="tx1"/>
              </a:buClr>
              <a:buFont typeface="Wingdings" panose="05000000000000000000" pitchFamily="2" charset="2"/>
              <a:buNone/>
              <a:defRPr sz="1600" b="0" baseline="0">
                <a:solidFill>
                  <a:srgbClr val="253746"/>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a:lstStyle>
          <a:p>
            <a:r>
              <a:rPr lang="en-US" kern="0" dirty="0" smtClean="0"/>
              <a:t>Peter  H. </a:t>
            </a:r>
            <a:r>
              <a:rPr lang="en-US" kern="0" dirty="0" err="1" smtClean="0"/>
              <a:t>Grau</a:t>
            </a:r>
            <a:endParaRPr lang="en-US" kern="0" dirty="0" smtClean="0"/>
          </a:p>
          <a:p>
            <a:r>
              <a:rPr lang="en-US" kern="0" dirty="0" smtClean="0"/>
              <a:t>Principal Engineer,</a:t>
            </a:r>
          </a:p>
          <a:p>
            <a:r>
              <a:rPr lang="en-US" kern="0" dirty="0" smtClean="0"/>
              <a:t>ARINC Industry Activities</a:t>
            </a:r>
          </a:p>
          <a:p>
            <a:r>
              <a:rPr lang="en-US" kern="0" dirty="0" smtClean="0"/>
              <a:t>&lt;</a:t>
            </a:r>
            <a:r>
              <a:rPr lang="en-US" kern="0" dirty="0"/>
              <a:t>Peter.Grau@sae-itc.org&gt;</a:t>
            </a:r>
            <a:endParaRPr lang="en-US" kern="0" dirty="0" smtClean="0"/>
          </a:p>
        </p:txBody>
      </p:sp>
      <p:sp>
        <p:nvSpPr>
          <p:cNvPr id="9" name="Text Placeholder 2"/>
          <p:cNvSpPr txBox="1">
            <a:spLocks/>
          </p:cNvSpPr>
          <p:nvPr/>
        </p:nvSpPr>
        <p:spPr bwMode="auto">
          <a:xfrm>
            <a:off x="272377" y="3715926"/>
            <a:ext cx="4108759" cy="172354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ts val="0"/>
              </a:spcBef>
              <a:spcAft>
                <a:spcPts val="1200"/>
              </a:spcAft>
              <a:buClr>
                <a:schemeClr val="tx1"/>
              </a:buClr>
              <a:buFont typeface="Wingdings" panose="05000000000000000000" pitchFamily="2" charset="2"/>
              <a:buNone/>
              <a:defRPr sz="1600" b="0" baseline="0">
                <a:solidFill>
                  <a:srgbClr val="253746"/>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a:lstStyle>
          <a:p>
            <a:r>
              <a:rPr lang="en-US" kern="0" dirty="0" smtClean="0"/>
              <a:t>Chuck Adler</a:t>
            </a:r>
          </a:p>
          <a:p>
            <a:r>
              <a:rPr lang="en-US" kern="0" dirty="0" smtClean="0"/>
              <a:t>Project Engineer</a:t>
            </a:r>
          </a:p>
          <a:p>
            <a:r>
              <a:rPr lang="en-US" kern="0" dirty="0" smtClean="0"/>
              <a:t>Boeing Commercial Airplanes, Avionics</a:t>
            </a:r>
          </a:p>
          <a:p>
            <a:r>
              <a:rPr lang="en-US" kern="0" dirty="0" smtClean="0"/>
              <a:t>(charles.o.adler@boeing.com)</a:t>
            </a:r>
          </a:p>
          <a:p>
            <a:r>
              <a:rPr lang="en-US" kern="0" dirty="0" smtClean="0"/>
              <a:t>Cell: +1 206-578-2533</a:t>
            </a:r>
          </a:p>
        </p:txBody>
      </p:sp>
      <p:sp>
        <p:nvSpPr>
          <p:cNvPr id="3" name="Rectangle 2"/>
          <p:cNvSpPr/>
          <p:nvPr/>
        </p:nvSpPr>
        <p:spPr>
          <a:xfrm>
            <a:off x="647699" y="5955268"/>
            <a:ext cx="8315325" cy="369332"/>
          </a:xfrm>
          <a:prstGeom prst="rect">
            <a:avLst/>
          </a:prstGeom>
        </p:spPr>
        <p:txBody>
          <a:bodyPr wrap="square">
            <a:spAutoFit/>
          </a:bodyPr>
          <a:lstStyle/>
          <a:p>
            <a:r>
              <a:rPr lang="en-US" dirty="0" smtClean="0">
                <a:hlinkClick r:id="rId2"/>
              </a:rPr>
              <a:t>https</a:t>
            </a:r>
            <a:r>
              <a:rPr lang="en-US" dirty="0">
                <a:hlinkClick r:id="rId2"/>
              </a:rPr>
              <a:t>://www.aviation-ia.com/activities/global-aircraft-tracking-gat-working-group</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169972" y="180329"/>
            <a:ext cx="8977413" cy="323524"/>
          </a:xfrm>
        </p:spPr>
        <p:txBody>
          <a:bodyPr/>
          <a:lstStyle/>
          <a:p>
            <a:pPr algn="ctr"/>
            <a:r>
              <a:rPr lang="en-US" dirty="0" smtClean="0">
                <a:solidFill>
                  <a:schemeClr val="accent1">
                    <a:lumMod val="75000"/>
                  </a:schemeClr>
                </a:solidFill>
              </a:rPr>
              <a:t>ADT Interfaces Straw Horse Current </a:t>
            </a:r>
            <a:r>
              <a:rPr lang="en-US" dirty="0" smtClean="0">
                <a:solidFill>
                  <a:schemeClr val="accent1">
                    <a:lumMod val="75000"/>
                  </a:schemeClr>
                </a:solidFill>
              </a:rPr>
              <a:t>Status (1 of 2)</a:t>
            </a:r>
            <a:endParaRPr lang="en-US" sz="2800" dirty="0">
              <a:solidFill>
                <a:schemeClr val="accent1">
                  <a:lumMod val="75000"/>
                </a:schemeClr>
              </a:solidFill>
            </a:endParaRPr>
          </a:p>
        </p:txBody>
      </p:sp>
      <p:sp>
        <p:nvSpPr>
          <p:cNvPr id="4" name="Rectangle 3"/>
          <p:cNvSpPr/>
          <p:nvPr/>
        </p:nvSpPr>
        <p:spPr>
          <a:xfrm>
            <a:off x="24515" y="398577"/>
            <a:ext cx="8805862" cy="830997"/>
          </a:xfrm>
          <a:prstGeom prst="rect">
            <a:avLst/>
          </a:prstGeom>
        </p:spPr>
        <p:txBody>
          <a:bodyPr wrap="square">
            <a:spAutoFit/>
          </a:bodyPr>
          <a:lstStyle/>
          <a:p>
            <a:r>
              <a:rPr lang="en-US" sz="1200" dirty="0" smtClean="0"/>
              <a:t>Interfaces version worked during meeting:</a:t>
            </a:r>
          </a:p>
          <a:p>
            <a:pPr marL="171450" indent="-171450">
              <a:buFont typeface="Arial" panose="020B0604020202020204" pitchFamily="34" charset="0"/>
              <a:buChar char="•"/>
            </a:pPr>
            <a:r>
              <a:rPr lang="en-US" sz="1200" dirty="0" smtClean="0"/>
              <a:t>GAT -&gt; 680 </a:t>
            </a:r>
            <a:r>
              <a:rPr lang="en-US" sz="1200" dirty="0"/>
              <a:t>Input  </a:t>
            </a:r>
            <a:r>
              <a:rPr lang="en-US" sz="1200" dirty="0" smtClean="0"/>
              <a:t>-&gt; 16</a:t>
            </a:r>
            <a:r>
              <a:rPr lang="en-US" sz="1200" dirty="0"/>
              <a:t>.) ADT Interfaces and ARINC 429 </a:t>
            </a:r>
            <a:r>
              <a:rPr lang="en-US" sz="1200" dirty="0" smtClean="0"/>
              <a:t>Labels/ -&gt; </a:t>
            </a:r>
            <a:r>
              <a:rPr lang="en-US" sz="1200" dirty="0" err="1" smtClean="0"/>
              <a:t>Strawhorse</a:t>
            </a:r>
            <a:r>
              <a:rPr lang="en-US" sz="1200" dirty="0" smtClean="0"/>
              <a:t> </a:t>
            </a:r>
            <a:r>
              <a:rPr lang="en-US" sz="1200" dirty="0"/>
              <a:t>Interface Definitions </a:t>
            </a:r>
            <a:r>
              <a:rPr lang="en-US" sz="1200" dirty="0" smtClean="0"/>
              <a:t>-&gt; Current </a:t>
            </a:r>
            <a:r>
              <a:rPr lang="en-US" sz="1200" dirty="0"/>
              <a:t>Working Version -&gt; </a:t>
            </a:r>
            <a:endParaRPr lang="en-US" sz="1200" dirty="0" smtClean="0"/>
          </a:p>
          <a:p>
            <a:pPr lvl="1"/>
            <a:r>
              <a:rPr lang="en-US" sz="1200" dirty="0" smtClean="0"/>
              <a:t>Interface </a:t>
            </a:r>
            <a:r>
              <a:rPr lang="en-US" sz="1200" dirty="0"/>
              <a:t>definitions (version </a:t>
            </a:r>
            <a:r>
              <a:rPr lang="en-US" sz="1200" dirty="0" smtClean="0"/>
              <a:t>2m).xls</a:t>
            </a:r>
          </a:p>
        </p:txBody>
      </p:sp>
      <p:pic>
        <p:nvPicPr>
          <p:cNvPr id="8" name="Picture 7"/>
          <p:cNvPicPr>
            <a:picLocks noChangeAspect="1"/>
          </p:cNvPicPr>
          <p:nvPr/>
        </p:nvPicPr>
        <p:blipFill>
          <a:blip r:embed="rId3"/>
          <a:stretch>
            <a:fillRect/>
          </a:stretch>
        </p:blipFill>
        <p:spPr>
          <a:xfrm>
            <a:off x="2416543" y="3571806"/>
            <a:ext cx="4021806" cy="766435"/>
          </a:xfrm>
          <a:prstGeom prst="rect">
            <a:avLst/>
          </a:prstGeom>
        </p:spPr>
      </p:pic>
      <p:sp>
        <p:nvSpPr>
          <p:cNvPr id="11" name="TextBox 10"/>
          <p:cNvSpPr txBox="1"/>
          <p:nvPr/>
        </p:nvSpPr>
        <p:spPr>
          <a:xfrm>
            <a:off x="24514" y="4692804"/>
            <a:ext cx="9035509" cy="2031325"/>
          </a:xfrm>
          <a:prstGeom prst="rect">
            <a:avLst/>
          </a:prstGeom>
          <a:noFill/>
        </p:spPr>
        <p:txBody>
          <a:bodyPr wrap="square" rtlCol="0">
            <a:spAutoFit/>
          </a:bodyPr>
          <a:lstStyle/>
          <a:p>
            <a:r>
              <a:rPr lang="en-US" sz="1400" dirty="0" smtClean="0">
                <a:solidFill>
                  <a:schemeClr val="accent1">
                    <a:lumMod val="60000"/>
                    <a:lumOff val="40000"/>
                  </a:schemeClr>
                </a:solidFill>
              </a:rPr>
              <a:t>Scope </a:t>
            </a:r>
            <a:r>
              <a:rPr lang="en-US" sz="1400" dirty="0">
                <a:solidFill>
                  <a:schemeClr val="accent1">
                    <a:lumMod val="60000"/>
                    <a:lumOff val="40000"/>
                  </a:schemeClr>
                </a:solidFill>
              </a:rPr>
              <a:t>and intention of physical interface </a:t>
            </a:r>
            <a:r>
              <a:rPr lang="en-US" sz="1400" dirty="0" smtClean="0">
                <a:solidFill>
                  <a:schemeClr val="accent1">
                    <a:lumMod val="60000"/>
                    <a:lumOff val="40000"/>
                  </a:schemeClr>
                </a:solidFill>
              </a:rPr>
              <a:t>recommendations (from face-to-face meeting):</a:t>
            </a:r>
            <a:endParaRPr lang="en-US" sz="1400" dirty="0">
              <a:solidFill>
                <a:schemeClr val="accent1">
                  <a:lumMod val="60000"/>
                  <a:lumOff val="40000"/>
                </a:schemeClr>
              </a:solidFill>
            </a:endParaRPr>
          </a:p>
          <a:p>
            <a:endParaRPr lang="en-US" sz="1400" dirty="0">
              <a:solidFill>
                <a:schemeClr val="accent1">
                  <a:lumMod val="60000"/>
                  <a:lumOff val="40000"/>
                </a:schemeClr>
              </a:solidFill>
            </a:endParaRPr>
          </a:p>
          <a:p>
            <a:r>
              <a:rPr lang="en-US" sz="1400" dirty="0">
                <a:solidFill>
                  <a:schemeClr val="accent1">
                    <a:lumMod val="60000"/>
                    <a:lumOff val="40000"/>
                  </a:schemeClr>
                </a:solidFill>
              </a:rPr>
              <a:t>1.) The intent for these physical interface recommendations is to provide guidance on physical constraints where these do not already exist, if an architecture implementation is using current specs (e.g. ARINC 771, 781) then these interfaces would be  “n/a” for that architecture in the A680 with a reference to the spec used. If an architecture is implemented in existing units (e.g. Inmarsat </a:t>
            </a:r>
            <a:r>
              <a:rPr lang="en-US" sz="1400" dirty="0" err="1">
                <a:solidFill>
                  <a:schemeClr val="accent1">
                    <a:lumMod val="60000"/>
                    <a:lumOff val="40000"/>
                  </a:schemeClr>
                </a:solidFill>
              </a:rPr>
              <a:t>satcom</a:t>
            </a:r>
            <a:r>
              <a:rPr lang="en-US" sz="1400" dirty="0">
                <a:solidFill>
                  <a:schemeClr val="accent1">
                    <a:lumMod val="60000"/>
                    <a:lumOff val="40000"/>
                  </a:schemeClr>
                </a:solidFill>
              </a:rPr>
              <a:t>, ADS-B Out architectures) then interfaces are be “n/a”. If architecture specific team decides that due to variability </a:t>
            </a:r>
            <a:r>
              <a:rPr lang="en-US" sz="1400" dirty="0" err="1">
                <a:solidFill>
                  <a:schemeClr val="accent1">
                    <a:lumMod val="60000"/>
                    <a:lumOff val="40000"/>
                  </a:schemeClr>
                </a:solidFill>
              </a:rPr>
              <a:t>etc</a:t>
            </a:r>
            <a:r>
              <a:rPr lang="en-US" sz="1400" dirty="0">
                <a:solidFill>
                  <a:schemeClr val="accent1">
                    <a:lumMod val="60000"/>
                    <a:lumOff val="40000"/>
                  </a:schemeClr>
                </a:solidFill>
              </a:rPr>
              <a:t> this is not practical or is not useful then this could be “n/a” for that architecture (physical interfaces for other architectures could still provide useful guidance in this case for individual developers or implementers looking for such guidance).</a:t>
            </a:r>
          </a:p>
        </p:txBody>
      </p:sp>
      <p:pic>
        <p:nvPicPr>
          <p:cNvPr id="9" name="Picture 8"/>
          <p:cNvPicPr>
            <a:picLocks noChangeAspect="1"/>
          </p:cNvPicPr>
          <p:nvPr/>
        </p:nvPicPr>
        <p:blipFill>
          <a:blip r:embed="rId4"/>
          <a:stretch>
            <a:fillRect/>
          </a:stretch>
        </p:blipFill>
        <p:spPr>
          <a:xfrm>
            <a:off x="169972" y="1259226"/>
            <a:ext cx="4356340" cy="2335615"/>
          </a:xfrm>
          <a:prstGeom prst="rect">
            <a:avLst/>
          </a:prstGeom>
        </p:spPr>
      </p:pic>
      <p:pic>
        <p:nvPicPr>
          <p:cNvPr id="12" name="Picture 11"/>
          <p:cNvPicPr>
            <a:picLocks noChangeAspect="1"/>
          </p:cNvPicPr>
          <p:nvPr/>
        </p:nvPicPr>
        <p:blipFill>
          <a:blip r:embed="rId5"/>
          <a:stretch>
            <a:fillRect/>
          </a:stretch>
        </p:blipFill>
        <p:spPr>
          <a:xfrm>
            <a:off x="4526312" y="1259225"/>
            <a:ext cx="3971623" cy="2335615"/>
          </a:xfrm>
          <a:prstGeom prst="rect">
            <a:avLst/>
          </a:prstGeom>
        </p:spPr>
      </p:pic>
    </p:spTree>
    <p:extLst>
      <p:ext uri="{BB962C8B-B14F-4D97-AF65-F5344CB8AC3E}">
        <p14:creationId xmlns:p14="http://schemas.microsoft.com/office/powerpoint/2010/main" val="117784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41348" y="195942"/>
            <a:ext cx="8566094" cy="512063"/>
          </a:xfrm>
        </p:spPr>
        <p:txBody>
          <a:bodyPr/>
          <a:lstStyle/>
          <a:p>
            <a:pPr algn="ctr"/>
            <a:r>
              <a:rPr lang="en-US" dirty="0" smtClean="0">
                <a:solidFill>
                  <a:schemeClr val="accent1">
                    <a:lumMod val="75000"/>
                  </a:schemeClr>
                </a:solidFill>
              </a:rPr>
              <a:t>ADT Interfaces Straw Horse Current </a:t>
            </a:r>
            <a:r>
              <a:rPr lang="en-US" dirty="0" smtClean="0">
                <a:solidFill>
                  <a:schemeClr val="accent1">
                    <a:lumMod val="75000"/>
                  </a:schemeClr>
                </a:solidFill>
              </a:rPr>
              <a:t>Status (2 of 2)</a:t>
            </a:r>
            <a:endParaRPr lang="en-US" sz="2800" dirty="0">
              <a:solidFill>
                <a:schemeClr val="accent1">
                  <a:lumMod val="75000"/>
                </a:schemeClr>
              </a:solidFill>
            </a:endParaRPr>
          </a:p>
        </p:txBody>
      </p:sp>
      <p:sp>
        <p:nvSpPr>
          <p:cNvPr id="11" name="TextBox 10"/>
          <p:cNvSpPr txBox="1"/>
          <p:nvPr/>
        </p:nvSpPr>
        <p:spPr>
          <a:xfrm>
            <a:off x="0" y="829930"/>
            <a:ext cx="8994710" cy="5755422"/>
          </a:xfrm>
          <a:prstGeom prst="rect">
            <a:avLst/>
          </a:prstGeom>
          <a:noFill/>
        </p:spPr>
        <p:txBody>
          <a:bodyPr wrap="square" rtlCol="0">
            <a:spAutoFit/>
          </a:bodyPr>
          <a:lstStyle/>
          <a:p>
            <a:r>
              <a:rPr lang="en-US" sz="1600" dirty="0" smtClean="0"/>
              <a:t>Face-to-face: Boeing and Airbus volume and footprint inputs for ADT transmitter (overhead mount), also proposed as inputs for overhead mount ADT module if this is implemented as a stand-alone overhead mount unit</a:t>
            </a:r>
          </a:p>
          <a:p>
            <a:endParaRPr lang="en-US" sz="1600" dirty="0"/>
          </a:p>
          <a:p>
            <a:r>
              <a:rPr lang="en-US" sz="1600" dirty="0" smtClean="0"/>
              <a:t>Next steps (goals as input to WA DC meeting)</a:t>
            </a:r>
          </a:p>
          <a:p>
            <a:pPr marL="285750" indent="-285750">
              <a:buFont typeface="Arial" panose="020B0604020202020204" pitchFamily="34" charset="0"/>
              <a:buChar char="•"/>
            </a:pPr>
            <a:r>
              <a:rPr lang="en-US" sz="1600" dirty="0" smtClean="0"/>
              <a:t>Overhead option: other OEM inputs as available, Boeing connector inputs, integrated OEM inputs</a:t>
            </a:r>
          </a:p>
          <a:p>
            <a:pPr marL="285750" indent="-285750">
              <a:buFont typeface="Arial" panose="020B0604020202020204" pitchFamily="34" charset="0"/>
              <a:buChar char="•"/>
            </a:pPr>
            <a:r>
              <a:rPr lang="en-US" sz="1600" dirty="0" smtClean="0"/>
              <a:t>OEM inputs on non-overhead options (?)</a:t>
            </a:r>
          </a:p>
          <a:p>
            <a:pPr marL="285750" indent="-285750">
              <a:buFont typeface="Arial" panose="020B0604020202020204" pitchFamily="34" charset="0"/>
              <a:buChar char="•"/>
            </a:pPr>
            <a:r>
              <a:rPr lang="en-US" sz="1600" dirty="0" smtClean="0"/>
              <a:t>By architecture inputs (minimum goal: are OEM constraints workable/will they result in design changes (risk/concern area with current schedule etc…), desired goal: cross supplier supportable constraints) – goal both overhead and rack mount options if needed</a:t>
            </a:r>
          </a:p>
          <a:p>
            <a:r>
              <a:rPr lang="en-US" sz="1600" dirty="0" smtClean="0"/>
              <a:t>Proposed close-out:</a:t>
            </a:r>
          </a:p>
          <a:p>
            <a:pPr marL="171450" indent="-171450">
              <a:buFont typeface="Arial" panose="020B0604020202020204" pitchFamily="34" charset="0"/>
              <a:buChar char="•"/>
            </a:pPr>
            <a:r>
              <a:rPr lang="en-US" sz="1600" dirty="0" smtClean="0"/>
              <a:t>Cooling air for overhead mount – passively cooled (is there any need for cooling air for rack mount options)</a:t>
            </a:r>
          </a:p>
          <a:p>
            <a:pPr marL="171450" indent="-171450">
              <a:buFont typeface="Arial" panose="020B0604020202020204" pitchFamily="34" charset="0"/>
              <a:buChar char="•"/>
            </a:pPr>
            <a:r>
              <a:rPr lang="en-US" sz="1600" dirty="0" smtClean="0"/>
              <a:t>Grounding and bonding – proposed n/a – per existing industry or aircraft requirements</a:t>
            </a:r>
            <a:r>
              <a:rPr lang="en-US" sz="1600" dirty="0" smtClean="0"/>
              <a: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smtClean="0">
                <a:solidFill>
                  <a:schemeClr val="accent1">
                    <a:lumMod val="60000"/>
                    <a:lumOff val="40000"/>
                  </a:schemeClr>
                </a:solidFill>
              </a:rPr>
              <a:t>Request input following </a:t>
            </a:r>
            <a:r>
              <a:rPr lang="en-US" sz="1600" dirty="0" err="1" smtClean="0">
                <a:solidFill>
                  <a:schemeClr val="accent1">
                    <a:lumMod val="60000"/>
                    <a:lumOff val="40000"/>
                  </a:schemeClr>
                </a:solidFill>
              </a:rPr>
              <a:t>telecon</a:t>
            </a:r>
            <a:r>
              <a:rPr lang="en-US" sz="1600" dirty="0" smtClean="0">
                <a:solidFill>
                  <a:schemeClr val="accent1">
                    <a:lumMod val="60000"/>
                    <a:lumOff val="40000"/>
                  </a:schemeClr>
                </a:solidFill>
              </a:rPr>
              <a:t>:</a:t>
            </a:r>
          </a:p>
          <a:p>
            <a:pPr marL="628650" lvl="1" indent="-171450">
              <a:buFont typeface="Arial" panose="020B0604020202020204" pitchFamily="34" charset="0"/>
              <a:buChar char="•"/>
            </a:pPr>
            <a:endParaRPr lang="en-US" sz="1600" dirty="0">
              <a:solidFill>
                <a:schemeClr val="accent1">
                  <a:lumMod val="60000"/>
                  <a:lumOff val="40000"/>
                </a:schemeClr>
              </a:solidFill>
            </a:endParaRPr>
          </a:p>
          <a:p>
            <a:pPr lvl="1"/>
            <a:r>
              <a:rPr lang="en-US" sz="1600" dirty="0" smtClean="0">
                <a:solidFill>
                  <a:schemeClr val="accent1">
                    <a:lumMod val="60000"/>
                    <a:lumOff val="40000"/>
                  </a:schemeClr>
                </a:solidFill>
              </a:rPr>
              <a:t>“but </a:t>
            </a:r>
            <a:r>
              <a:rPr lang="en-US" sz="1600" dirty="0">
                <a:solidFill>
                  <a:schemeClr val="accent1">
                    <a:lumMod val="60000"/>
                    <a:lumOff val="40000"/>
                  </a:schemeClr>
                </a:solidFill>
              </a:rPr>
              <a:t>would it be possible in the A680 to standardize the labels for Latitude/Longitude/Altitude coming from Avionics?</a:t>
            </a:r>
          </a:p>
          <a:p>
            <a:pPr lvl="1"/>
            <a:r>
              <a:rPr lang="en-US" sz="1600" dirty="0">
                <a:solidFill>
                  <a:schemeClr val="accent1">
                    <a:lumMod val="60000"/>
                    <a:lumOff val="40000"/>
                  </a:schemeClr>
                </a:solidFill>
              </a:rPr>
              <a:t> </a:t>
            </a:r>
          </a:p>
          <a:p>
            <a:pPr lvl="1"/>
            <a:r>
              <a:rPr lang="en-US" sz="1600" dirty="0">
                <a:solidFill>
                  <a:schemeClr val="accent1">
                    <a:lumMod val="60000"/>
                    <a:lumOff val="40000"/>
                  </a:schemeClr>
                </a:solidFill>
              </a:rPr>
              <a:t>What I mean by that is to have a single label number XXX for these 3 </a:t>
            </a:r>
            <a:r>
              <a:rPr lang="en-US" sz="1600" dirty="0" smtClean="0">
                <a:solidFill>
                  <a:schemeClr val="accent1">
                    <a:lumMod val="60000"/>
                    <a:lumOff val="40000"/>
                  </a:schemeClr>
                </a:solidFill>
              </a:rPr>
              <a:t>parameters </a:t>
            </a:r>
            <a:r>
              <a:rPr lang="en-US" sz="1600" dirty="0">
                <a:solidFill>
                  <a:schemeClr val="accent1">
                    <a:lumMod val="60000"/>
                    <a:lumOff val="40000"/>
                  </a:schemeClr>
                </a:solidFill>
              </a:rPr>
              <a:t>to avoid multiple firmware configurations for the ADT transmitter</a:t>
            </a:r>
            <a:r>
              <a:rPr lang="en-US" sz="1600" dirty="0" smtClean="0">
                <a:solidFill>
                  <a:schemeClr val="accent1">
                    <a:lumMod val="60000"/>
                    <a:lumOff val="40000"/>
                  </a:schemeClr>
                </a:solidFill>
              </a:rPr>
              <a:t>.”</a:t>
            </a:r>
            <a:endParaRPr lang="en-US" sz="1600" dirty="0">
              <a:solidFill>
                <a:schemeClr val="accent1">
                  <a:lumMod val="60000"/>
                  <a:lumOff val="40000"/>
                </a:schemeClr>
              </a:solidFill>
            </a:endParaRPr>
          </a:p>
        </p:txBody>
      </p:sp>
    </p:spTree>
    <p:extLst>
      <p:ext uri="{BB962C8B-B14F-4D97-AF65-F5344CB8AC3E}">
        <p14:creationId xmlns:p14="http://schemas.microsoft.com/office/powerpoint/2010/main" val="139247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24680" y="0"/>
            <a:ext cx="7894638" cy="387798"/>
          </a:xfrm>
        </p:spPr>
        <p:txBody>
          <a:bodyPr/>
          <a:lstStyle/>
          <a:p>
            <a:pPr algn="ctr"/>
            <a:r>
              <a:rPr lang="en-US" dirty="0" smtClean="0">
                <a:solidFill>
                  <a:schemeClr val="accent1">
                    <a:lumMod val="75000"/>
                  </a:schemeClr>
                </a:solidFill>
              </a:rPr>
              <a:t>Document 680 Draft 2 Release/Draft 3 Plans</a:t>
            </a:r>
            <a:endParaRPr lang="en-US" sz="2800" dirty="0">
              <a:solidFill>
                <a:schemeClr val="accent1">
                  <a:lumMod val="75000"/>
                </a:schemeClr>
              </a:solidFill>
            </a:endParaRPr>
          </a:p>
        </p:txBody>
      </p:sp>
      <p:sp>
        <p:nvSpPr>
          <p:cNvPr id="2" name="Rectangle 1"/>
          <p:cNvSpPr/>
          <p:nvPr/>
        </p:nvSpPr>
        <p:spPr>
          <a:xfrm>
            <a:off x="-1" y="540198"/>
            <a:ext cx="9143999" cy="5401479"/>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dirty="0" smtClean="0">
                <a:latin typeface="Arial" panose="020B0604020202020204" pitchFamily="34" charset="0"/>
                <a:ea typeface="Calibri" panose="020F0502020204030204" pitchFamily="34" charset="0"/>
                <a:cs typeface="Times New Roman" panose="02020603050405020304" pitchFamily="18" charset="0"/>
              </a:rPr>
              <a:t>A680 </a:t>
            </a:r>
            <a:r>
              <a:rPr lang="en-US" dirty="0">
                <a:latin typeface="Arial" panose="020B0604020202020204" pitchFamily="34" charset="0"/>
                <a:ea typeface="Calibri" panose="020F0502020204030204" pitchFamily="34" charset="0"/>
                <a:cs typeface="Times New Roman" panose="02020603050405020304" pitchFamily="18" charset="0"/>
              </a:rPr>
              <a:t>Draft </a:t>
            </a:r>
            <a:r>
              <a:rPr lang="en-US" dirty="0" smtClean="0">
                <a:latin typeface="Arial" panose="020B0604020202020204" pitchFamily="34" charset="0"/>
                <a:ea typeface="Calibri" panose="020F0502020204030204" pitchFamily="34" charset="0"/>
                <a:cs typeface="Times New Roman" panose="02020603050405020304" pitchFamily="18" charset="0"/>
              </a:rPr>
              <a:t>3 </a:t>
            </a:r>
            <a:r>
              <a:rPr lang="en-US" dirty="0">
                <a:latin typeface="Arial" panose="020B0604020202020204" pitchFamily="34" charset="0"/>
                <a:ea typeface="Calibri" panose="020F0502020204030204" pitchFamily="34" charset="0"/>
                <a:cs typeface="Times New Roman" panose="02020603050405020304" pitchFamily="18" charset="0"/>
              </a:rPr>
              <a:t>on the </a:t>
            </a:r>
            <a:r>
              <a:rPr lang="en-US" dirty="0" err="1">
                <a:latin typeface="Arial" panose="020B0604020202020204" pitchFamily="34" charset="0"/>
                <a:ea typeface="Calibri" panose="020F0502020204030204" pitchFamily="34" charset="0"/>
                <a:cs typeface="Times New Roman" panose="02020603050405020304" pitchFamily="18" charset="0"/>
              </a:rPr>
              <a:t>Sharepoint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US"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GAT </a:t>
            </a:r>
            <a:r>
              <a:rPr lang="en-US" dirty="0">
                <a:solidFill>
                  <a:srgbClr val="1F497D"/>
                </a:solidFill>
                <a:latin typeface="Calibri" panose="020F0502020204030204" pitchFamily="34" charset="0"/>
                <a:ea typeface="Calibri" panose="020F0502020204030204" pitchFamily="34" charset="0"/>
                <a:cs typeface="Times New Roman" panose="02020603050405020304" pitchFamily="18" charset="0"/>
              </a:rPr>
              <a:t>-&gt; 680 Input -&gt; 04.) ADT Requirements and Architectures Report -&gt; Draft </a:t>
            </a:r>
            <a:r>
              <a:rPr lang="en-US"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03</a:t>
            </a:r>
          </a:p>
          <a:p>
            <a:pPr marL="1257300" lvl="2" indent="-342900">
              <a:spcBef>
                <a:spcPts val="0"/>
              </a:spcBef>
              <a:spcAft>
                <a:spcPts val="0"/>
              </a:spcAft>
              <a:buFont typeface="Wingdings" panose="05000000000000000000" pitchFamily="2" charset="2"/>
              <a:buChar char=""/>
            </a:pPr>
            <a:r>
              <a:rPr lang="en-US" sz="12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A680 Base Document Draft </a:t>
            </a:r>
            <a:r>
              <a:rPr lang="en-US" sz="1200" b="1"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3 Start.doc (same as </a:t>
            </a:r>
            <a:r>
              <a:rPr lang="en-US" sz="12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A680 Base Document Draft 2.doc </a:t>
            </a:r>
            <a:r>
              <a:rPr lang="en-US" sz="1200" b="1"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above)</a:t>
            </a:r>
            <a:endParaRPr lang="en-US" sz="12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US"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Copy start document, makes changes with changes tracked, avoid section replacements unless absolutely needed – send updates (as marked up document or notes) to Chuck for incorporation into master (updates will be posted periodically similar to draft 2)</a:t>
            </a:r>
          </a:p>
          <a:p>
            <a:pPr lvl="1">
              <a:spcBef>
                <a:spcPts val="0"/>
              </a:spcBef>
              <a:spcAft>
                <a:spcPts val="0"/>
              </a:spcAft>
            </a:pPr>
            <a:endParaRPr lang="en-US" sz="800"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US"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Updates proposed for Draft 3 (Nov/Dec timeframe)</a:t>
            </a:r>
          </a:p>
          <a:p>
            <a:pPr lvl="2">
              <a:spcBef>
                <a:spcPts val="0"/>
              </a:spcBef>
              <a:spcAft>
                <a:spcPts val="0"/>
              </a:spcAft>
            </a:pPr>
            <a:r>
              <a:rPr lang="en-US" sz="1200"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1.) additional internal/external inputs incorporated</a:t>
            </a:r>
          </a:p>
          <a:p>
            <a:pPr lvl="2">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2.) further clean-up/editing</a:t>
            </a:r>
          </a:p>
          <a:p>
            <a:pPr lvl="2">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3.) all interface at generic/</a:t>
            </a:r>
            <a:r>
              <a:rPr lang="en-US" sz="1200" dirty="0" err="1"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strawhorse</a:t>
            </a: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 level, majority at by architecture reviews complete</a:t>
            </a:r>
            <a:endParaRPr lang="en-US" sz="1200"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lvl="2">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4.) summary of draft EASA CPOs with high level discussion (requirements section), EASA schedule</a:t>
            </a:r>
          </a:p>
          <a:p>
            <a:pPr lvl="2">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5.) EU TCO summary</a:t>
            </a:r>
          </a:p>
          <a:p>
            <a:pPr lvl="2">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6.) refined summary and conclusions (near final) – </a:t>
            </a:r>
            <a:r>
              <a:rPr lang="en-US" sz="1200"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summaries of requirements (EASA/ICAO inputs, </a:t>
            </a:r>
          </a:p>
          <a:p>
            <a:pPr lvl="2">
              <a:spcBef>
                <a:spcPts val="0"/>
              </a:spcBef>
              <a:spcAft>
                <a:spcPts val="0"/>
              </a:spcAft>
            </a:pPr>
            <a:r>
              <a:rPr lang="en-US" sz="12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200" dirty="0" smtClean="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by-architecture summaries, interface recommendation discussion)</a:t>
            </a:r>
          </a:p>
          <a:p>
            <a:pPr lvl="2">
              <a:spcBef>
                <a:spcPts val="0"/>
              </a:spcBef>
              <a:spcAft>
                <a:spcPts val="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7.) inputs from recent discussions</a:t>
            </a:r>
          </a:p>
          <a:p>
            <a:pPr lvl="2">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smtClean="0">
                <a:latin typeface="Calibri" panose="020F0502020204030204" pitchFamily="34" charset="0"/>
                <a:ea typeface="Calibri" panose="020F0502020204030204" pitchFamily="34" charset="0"/>
                <a:cs typeface="Times New Roman" panose="02020603050405020304" pitchFamily="18" charset="0"/>
              </a:rPr>
              <a:t>a.) power duration update, including </a:t>
            </a:r>
            <a:r>
              <a:rPr lang="en-US" sz="1200" dirty="0" err="1" smtClean="0">
                <a:latin typeface="Calibri" panose="020F0502020204030204" pitchFamily="34" charset="0"/>
                <a:ea typeface="Calibri" panose="020F0502020204030204" pitchFamily="34" charset="0"/>
                <a:cs typeface="Times New Roman" panose="02020603050405020304" pitchFamily="18" charset="0"/>
              </a:rPr>
              <a:t>Cospas-Sarsat</a:t>
            </a:r>
            <a:r>
              <a:rPr lang="en-US" sz="1200" dirty="0" smtClean="0">
                <a:latin typeface="Calibri" panose="020F0502020204030204" pitchFamily="34" charset="0"/>
                <a:ea typeface="Calibri" panose="020F0502020204030204" pitchFamily="34" charset="0"/>
                <a:cs typeface="Times New Roman" panose="02020603050405020304" pitchFamily="18" charset="0"/>
              </a:rPr>
              <a:t> requirements, survey of </a:t>
            </a:r>
            <a:r>
              <a:rPr lang="en-US" sz="1200" dirty="0" err="1" smtClean="0">
                <a:latin typeface="Calibri" panose="020F0502020204030204" pitchFamily="34" charset="0"/>
                <a:ea typeface="Calibri" panose="020F0502020204030204" pitchFamily="34" charset="0"/>
                <a:cs typeface="Times New Roman" panose="02020603050405020304" pitchFamily="18" charset="0"/>
              </a:rPr>
              <a:t>avherald</a:t>
            </a:r>
            <a:r>
              <a:rPr lang="en-US" sz="1200" dirty="0" smtClean="0">
                <a:latin typeface="Calibri" panose="020F0502020204030204" pitchFamily="34" charset="0"/>
                <a:ea typeface="Calibri" panose="020F0502020204030204" pitchFamily="34" charset="0"/>
                <a:cs typeface="Times New Roman" panose="02020603050405020304" pitchFamily="18" charset="0"/>
              </a:rPr>
              <a:t> data</a:t>
            </a:r>
          </a:p>
          <a:p>
            <a:pPr lvl="2">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smtClean="0">
                <a:latin typeface="Calibri" panose="020F0502020204030204" pitchFamily="34" charset="0"/>
                <a:ea typeface="Calibri" panose="020F0502020204030204" pitchFamily="34" charset="0"/>
                <a:cs typeface="Times New Roman" panose="02020603050405020304" pitchFamily="18" charset="0"/>
              </a:rPr>
              <a:t>b.) operator perspective (from </a:t>
            </a:r>
            <a:r>
              <a:rPr lang="en-US" sz="1200" dirty="0" err="1" smtClean="0">
                <a:latin typeface="Calibri" panose="020F0502020204030204" pitchFamily="34" charset="0"/>
                <a:ea typeface="Calibri" panose="020F0502020204030204" pitchFamily="34" charset="0"/>
                <a:cs typeface="Times New Roman" panose="02020603050405020304" pitchFamily="18" charset="0"/>
              </a:rPr>
              <a:t>Norlinor</a:t>
            </a:r>
            <a:r>
              <a:rPr lang="en-US" sz="1200" dirty="0" smtClean="0">
                <a:latin typeface="Calibri" panose="020F0502020204030204" pitchFamily="34" charset="0"/>
                <a:ea typeface="Calibri" panose="020F0502020204030204" pitchFamily="34" charset="0"/>
                <a:cs typeface="Times New Roman" panose="02020603050405020304" pitchFamily="18" charset="0"/>
              </a:rPr>
              <a:t> discussion, slides)(in airplane integration section)?</a:t>
            </a:r>
          </a:p>
          <a:p>
            <a:pPr lvl="2">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smtClean="0">
                <a:latin typeface="Calibri" panose="020F0502020204030204" pitchFamily="34" charset="0"/>
                <a:ea typeface="Calibri" panose="020F0502020204030204" pitchFamily="34" charset="0"/>
                <a:cs typeface="Times New Roman" panose="02020603050405020304" pitchFamily="18" charset="0"/>
              </a:rPr>
              <a:t>c.) nuisance rate discussion</a:t>
            </a:r>
          </a:p>
          <a:p>
            <a:pPr lvl="2">
              <a:spcBef>
                <a:spcPts val="0"/>
              </a:spcBef>
              <a:spcAft>
                <a:spcPts val="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8.) ADS-B updates (Jessie’s working paper proposals etc…)(see 10/10 notes for details)</a:t>
            </a:r>
          </a:p>
          <a:p>
            <a:pPr lvl="2">
              <a:spcBef>
                <a:spcPts val="0"/>
              </a:spcBef>
              <a:spcAft>
                <a:spcPts val="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9.) Other?</a:t>
            </a:r>
          </a:p>
          <a:p>
            <a:pPr marL="285750" indent="-285750">
              <a:spcBef>
                <a:spcPts val="0"/>
              </a:spcBef>
              <a:spcAft>
                <a:spcPts val="0"/>
              </a:spcAft>
              <a:buFont typeface="Arial" panose="020B0604020202020204" pitchFamily="34" charset="0"/>
              <a:buChar char="•"/>
            </a:pPr>
            <a:r>
              <a:rPr lang="en-US" sz="16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Look </a:t>
            </a:r>
            <a:r>
              <a:rPr lang="en-US" sz="1600" dirty="0">
                <a:solidFill>
                  <a:srgbClr val="1F497D"/>
                </a:solidFill>
                <a:latin typeface="Calibri" panose="020F0502020204030204" pitchFamily="34" charset="0"/>
                <a:ea typeface="Calibri" panose="020F0502020204030204" pitchFamily="34" charset="0"/>
                <a:cs typeface="Times New Roman" panose="02020603050405020304" pitchFamily="18" charset="0"/>
              </a:rPr>
              <a:t>Ahead updates proposed for </a:t>
            </a:r>
            <a:r>
              <a:rPr lang="en-US" sz="16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Final draft (Jan </a:t>
            </a:r>
            <a:r>
              <a:rPr lang="en-US" sz="1600" dirty="0">
                <a:solidFill>
                  <a:srgbClr val="1F497D"/>
                </a:solidFill>
                <a:latin typeface="Calibri" panose="020F0502020204030204" pitchFamily="34" charset="0"/>
                <a:ea typeface="Calibri" panose="020F0502020204030204" pitchFamily="34" charset="0"/>
                <a:cs typeface="Times New Roman" panose="02020603050405020304" pitchFamily="18" charset="0"/>
              </a:rPr>
              <a:t>timeframe)</a:t>
            </a:r>
          </a:p>
          <a:p>
            <a:pPr lvl="1">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1.) </a:t>
            </a:r>
            <a:r>
              <a:rPr lang="en-US" sz="1200" dirty="0">
                <a:solidFill>
                  <a:srgbClr val="1F497D"/>
                </a:solidFill>
                <a:latin typeface="Calibri" panose="020F0502020204030204" pitchFamily="34" charset="0"/>
                <a:ea typeface="Calibri" panose="020F0502020204030204" pitchFamily="34" charset="0"/>
                <a:cs typeface="Times New Roman" panose="02020603050405020304" pitchFamily="18" charset="0"/>
              </a:rPr>
              <a:t>additional internal/external inputs incorporated</a:t>
            </a:r>
          </a:p>
          <a:p>
            <a:pPr lvl="1">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2.) ELT </a:t>
            </a:r>
            <a:r>
              <a:rPr lang="en-US" sz="1200" dirty="0">
                <a:solidFill>
                  <a:srgbClr val="1F497D"/>
                </a:solidFill>
                <a:latin typeface="Calibri" panose="020F0502020204030204" pitchFamily="34" charset="0"/>
                <a:ea typeface="Calibri" panose="020F0502020204030204" pitchFamily="34" charset="0"/>
                <a:cs typeface="Times New Roman" panose="02020603050405020304" pitchFamily="18" charset="0"/>
              </a:rPr>
              <a:t>ED-62 (for final draft) sync with as-released </a:t>
            </a: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ED-62</a:t>
            </a:r>
          </a:p>
          <a:p>
            <a:pPr lvl="1">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3.) Updates to reflect any EASA releases</a:t>
            </a:r>
          </a:p>
          <a:p>
            <a:pPr lvl="1">
              <a:spcBef>
                <a:spcPts val="0"/>
              </a:spcBef>
              <a:spcAft>
                <a:spcPts val="0"/>
              </a:spcAft>
            </a:pPr>
            <a:r>
              <a:rPr lang="en-US" sz="12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4.) </a:t>
            </a:r>
            <a:r>
              <a:rPr lang="en-US" sz="1200" dirty="0" smtClean="0">
                <a:latin typeface="Calibri" panose="020F0502020204030204" pitchFamily="34" charset="0"/>
                <a:ea typeface="Calibri" panose="020F0502020204030204" pitchFamily="34" charset="0"/>
                <a:cs typeface="Times New Roman" panose="02020603050405020304" pitchFamily="18" charset="0"/>
              </a:rPr>
              <a:t>Updates to reflect any ICAO material (10054 updates/releases etc..)</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Draft 2 A680 Circulation Copy </a:t>
            </a:r>
          </a:p>
        </p:txBody>
      </p:sp>
      <p:sp>
        <p:nvSpPr>
          <p:cNvPr id="5"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Draft 2 A680 Circulation Copy </a:t>
            </a:r>
          </a:p>
        </p:txBody>
      </p:sp>
      <p:sp>
        <p:nvSpPr>
          <p:cNvPr id="6" name="Rectangle 5"/>
          <p:cNvSpPr/>
          <p:nvPr/>
        </p:nvSpPr>
        <p:spPr>
          <a:xfrm>
            <a:off x="299368" y="2225614"/>
            <a:ext cx="8145892" cy="2700069"/>
          </a:xfrm>
          <a:prstGeom prst="rect">
            <a:avLst/>
          </a:prstGeom>
          <a:noFill/>
          <a:ln>
            <a:solidFill>
              <a:srgbClr val="E50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182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5656"/>
            <a:ext cx="9144000" cy="387798"/>
          </a:xfrm>
        </p:spPr>
        <p:txBody>
          <a:bodyPr/>
          <a:lstStyle/>
          <a:p>
            <a:pPr algn="ctr"/>
            <a:r>
              <a:rPr lang="en-US" dirty="0" smtClean="0">
                <a:solidFill>
                  <a:schemeClr val="accent1">
                    <a:lumMod val="75000"/>
                  </a:schemeClr>
                </a:solidFill>
              </a:rPr>
              <a:t>Major Discussion: Risks, Recommendations</a:t>
            </a:r>
            <a:endParaRPr lang="en-US" sz="2800" dirty="0">
              <a:solidFill>
                <a:schemeClr val="accent1">
                  <a:lumMod val="75000"/>
                </a:schemeClr>
              </a:solidFill>
            </a:endParaRPr>
          </a:p>
        </p:txBody>
      </p:sp>
      <p:sp>
        <p:nvSpPr>
          <p:cNvPr id="4" name="TextBox 3"/>
          <p:cNvSpPr txBox="1"/>
          <p:nvPr/>
        </p:nvSpPr>
        <p:spPr>
          <a:xfrm>
            <a:off x="93307" y="413454"/>
            <a:ext cx="9050694" cy="5909310"/>
          </a:xfrm>
          <a:prstGeom prst="rect">
            <a:avLst/>
          </a:prstGeom>
          <a:noFill/>
        </p:spPr>
        <p:txBody>
          <a:bodyPr wrap="square" rtlCol="0">
            <a:spAutoFit/>
          </a:bodyPr>
          <a:lstStyle/>
          <a:p>
            <a:r>
              <a:rPr lang="en-US" sz="1000" dirty="0" smtClean="0"/>
              <a:t>1.) The possibly largest risk faced in ADT implementation is the potential split between EASA and ICAO requirements and timelines: The EASA requirements are potentially significantly more rigorous than the ICAO requirements (DAL C, Crash Survivability) and potentially have an implementation date of 2023. The ICAO SARPS do not include these requirements but are likely to hold to the 2021 implementation date. The industry will be very hard pressed (resource wise and in an economically feasible manner) to develop a set of ICAO compliant systems for 2021 and then a set of EASA compliant systems for 2023. This effectively could result in a need to effectively develop EASA compliant system to the ICAO SARPS timeline – which is extremely challenging and is probably not realistic.</a:t>
            </a:r>
          </a:p>
          <a:p>
            <a:endParaRPr lang="en-US" sz="1000" dirty="0"/>
          </a:p>
          <a:p>
            <a:r>
              <a:rPr lang="en-US" sz="1000" dirty="0"/>
              <a:t>“CPO-17: The design reliability of the airborne equipment used by the system should be such that the rate of nuisance activations (disregarding manual activations) is less than 2E-5/FH (corresponding to Major severity</a:t>
            </a:r>
          </a:p>
          <a:p>
            <a:r>
              <a:rPr lang="en-US" sz="1000" dirty="0"/>
              <a:t>classification</a:t>
            </a:r>
            <a:r>
              <a:rPr lang="en-US" sz="1000" dirty="0" smtClean="0"/>
              <a:t>).”</a:t>
            </a:r>
          </a:p>
          <a:p>
            <a:endParaRPr lang="en-US" sz="1000" dirty="0"/>
          </a:p>
          <a:p>
            <a:r>
              <a:rPr lang="en-US" sz="1000" dirty="0" smtClean="0"/>
              <a:t>“</a:t>
            </a:r>
            <a:r>
              <a:rPr lang="en-US" sz="1000" dirty="0"/>
              <a:t>5. CPO-17: does this imply a DAL and which one?</a:t>
            </a:r>
          </a:p>
          <a:p>
            <a:r>
              <a:rPr lang="en-US" sz="1000" dirty="0"/>
              <a:t>a. Post-meeting: the DAL should be commensurate to the nuisance rate objective </a:t>
            </a:r>
            <a:r>
              <a:rPr lang="en-US" sz="1000" dirty="0" smtClean="0"/>
              <a:t>i.e. DAL </a:t>
            </a:r>
            <a:r>
              <a:rPr lang="en-US" sz="1000" dirty="0"/>
              <a:t>C.</a:t>
            </a:r>
          </a:p>
          <a:p>
            <a:r>
              <a:rPr lang="en-US" sz="1000" dirty="0"/>
              <a:t>b. Note: this DAL only is applicable to those components which contribute to </a:t>
            </a:r>
            <a:r>
              <a:rPr lang="en-US" sz="1000" dirty="0" smtClean="0"/>
              <a:t>the nuisance </a:t>
            </a:r>
            <a:r>
              <a:rPr lang="en-US" sz="1000" dirty="0"/>
              <a:t>rate, and the design of the LAD system may foresee an architecture </a:t>
            </a:r>
            <a:r>
              <a:rPr lang="en-US" sz="1000" dirty="0" smtClean="0"/>
              <a:t>where the </a:t>
            </a:r>
            <a:r>
              <a:rPr lang="en-US" sz="1000" dirty="0"/>
              <a:t>transmission is of a lower DAL (DAL D</a:t>
            </a:r>
            <a:r>
              <a:rPr lang="en-US" sz="1000" dirty="0" smtClean="0"/>
              <a:t>).”</a:t>
            </a:r>
          </a:p>
          <a:p>
            <a:endParaRPr lang="en-US" sz="1000" dirty="0" smtClean="0"/>
          </a:p>
          <a:p>
            <a:r>
              <a:rPr lang="en-US" sz="1000" dirty="0" smtClean="0"/>
              <a:t>Discussion and recommendation on the application of DAL level to the distress logic nuisance alert rate requirement.</a:t>
            </a:r>
          </a:p>
          <a:p>
            <a:endParaRPr lang="en-US" sz="1000" dirty="0" smtClean="0"/>
          </a:p>
          <a:p>
            <a:r>
              <a:rPr lang="en-US" sz="1000" dirty="0" smtClean="0"/>
              <a:t>Background:</a:t>
            </a:r>
          </a:p>
          <a:p>
            <a:endParaRPr lang="en-US" sz="1000" dirty="0"/>
          </a:p>
          <a:p>
            <a:r>
              <a:rPr lang="en-US" sz="1000" dirty="0" smtClean="0"/>
              <a:t>The ED-237 MASPs does not use the term Major with respect to the nuisance alert rate. ED-237 focuses on the SAR preferred 2x10^-5/FH rate and a logic contribution rate of less than 1x10^-5/FH and intentionally stayed away from discussing or applying a DAL level to either the system or the logic as outside of the scope of the document as this should be determined by the airplane level hazard assessment.</a:t>
            </a:r>
          </a:p>
          <a:p>
            <a:endParaRPr lang="en-US" sz="1000" dirty="0"/>
          </a:p>
          <a:p>
            <a:r>
              <a:rPr lang="en-US" sz="1000" dirty="0" smtClean="0"/>
              <a:t>In the draft CPOs and following discussions there has been an evolution of the requirement of1x10</a:t>
            </a:r>
            <a:r>
              <a:rPr lang="en-US" sz="1000" dirty="0"/>
              <a:t>^-</a:t>
            </a:r>
            <a:r>
              <a:rPr lang="en-US" sz="1000" dirty="0" smtClean="0"/>
              <a:t>5/FH for the logic to a major level classification (CPO-17) to a DAL C expectation (follow-on discussions). </a:t>
            </a:r>
          </a:p>
          <a:p>
            <a:endParaRPr lang="en-US" sz="1000" dirty="0"/>
          </a:p>
          <a:p>
            <a:r>
              <a:rPr lang="en-US" sz="1000" dirty="0" smtClean="0"/>
              <a:t>Our recommendation is not to increase the existing DAL levels and maintain a focus on the achieving the required nuisance alert rate:</a:t>
            </a:r>
          </a:p>
          <a:p>
            <a:endParaRPr lang="en-US" sz="1000" dirty="0"/>
          </a:p>
          <a:p>
            <a:r>
              <a:rPr lang="en-US" sz="1000" dirty="0" smtClean="0"/>
              <a:t>1.) The </a:t>
            </a:r>
            <a:r>
              <a:rPr lang="en-US" sz="1000" dirty="0"/>
              <a:t>DAL Level should be out of the scope of this requirement </a:t>
            </a:r>
            <a:r>
              <a:rPr lang="en-US" sz="1000" dirty="0" smtClean="0"/>
              <a:t>and </a:t>
            </a:r>
            <a:r>
              <a:rPr lang="en-US" sz="1000" dirty="0"/>
              <a:t>should </a:t>
            </a:r>
            <a:r>
              <a:rPr lang="en-US" sz="1000" dirty="0" smtClean="0"/>
              <a:t>be determined </a:t>
            </a:r>
            <a:r>
              <a:rPr lang="en-US" sz="1000" dirty="0"/>
              <a:t>by the airplane level hazard </a:t>
            </a:r>
            <a:r>
              <a:rPr lang="en-US" sz="1000" dirty="0" smtClean="0"/>
              <a:t>assessment</a:t>
            </a:r>
            <a:r>
              <a:rPr lang="en-US" sz="1000" dirty="0"/>
              <a:t> </a:t>
            </a:r>
            <a:r>
              <a:rPr lang="en-US" sz="1000" dirty="0" smtClean="0"/>
              <a:t>(</a:t>
            </a:r>
            <a:r>
              <a:rPr lang="en-US" sz="1000" dirty="0"/>
              <a:t>This situation is similar to the current approach taken for SATCOM systems which are DAL level </a:t>
            </a:r>
            <a:r>
              <a:rPr lang="en-US" sz="1000" dirty="0" smtClean="0"/>
              <a:t>D).</a:t>
            </a:r>
            <a:endParaRPr lang="en-US" sz="1000" dirty="0"/>
          </a:p>
          <a:p>
            <a:endParaRPr lang="en-US" sz="1000" dirty="0" smtClean="0"/>
          </a:p>
          <a:p>
            <a:r>
              <a:rPr lang="en-US" sz="1000" dirty="0"/>
              <a:t>2</a:t>
            </a:r>
            <a:r>
              <a:rPr lang="en-US" sz="1000" dirty="0" smtClean="0"/>
              <a:t>.) The current ELT is a Minor level specification (and understood by industry as a DAL D device) and this should be maintained for the ADT transmitter functionality (for example the ELT (DT)).</a:t>
            </a:r>
          </a:p>
          <a:p>
            <a:endParaRPr lang="en-US" sz="900" dirty="0" smtClean="0"/>
          </a:p>
          <a:p>
            <a:r>
              <a:rPr lang="en-US" sz="1000" dirty="0" smtClean="0"/>
              <a:t>3.) The focus should be maintained on ensuring that the distress logic meets the required nuisance rate; focusing resources on rigorous analysis of logic (e.g. FMEA) and use of simulations and other means to validate the logic within representative environments will be a much more effective application of effort than the application of more general process associated with a higher DAL</a:t>
            </a:r>
            <a:r>
              <a:rPr lang="en-US" sz="1000" dirty="0" smtClean="0"/>
              <a:t>.</a:t>
            </a:r>
            <a:endParaRPr lang="en-US" sz="1000" dirty="0" smtClean="0"/>
          </a:p>
        </p:txBody>
      </p:sp>
      <p:sp>
        <p:nvSpPr>
          <p:cNvPr id="2" name="Rectangle 1"/>
          <p:cNvSpPr/>
          <p:nvPr/>
        </p:nvSpPr>
        <p:spPr>
          <a:xfrm>
            <a:off x="93307" y="6287860"/>
            <a:ext cx="8876581" cy="523220"/>
          </a:xfrm>
          <a:prstGeom prst="rect">
            <a:avLst/>
          </a:prstGeom>
          <a:solidFill>
            <a:schemeClr val="accent3">
              <a:lumMod val="20000"/>
              <a:lumOff val="80000"/>
            </a:schemeClr>
          </a:solidFill>
        </p:spPr>
        <p:txBody>
          <a:bodyPr wrap="square">
            <a:spAutoFit/>
          </a:bodyPr>
          <a:lstStyle/>
          <a:p>
            <a:r>
              <a:rPr lang="en-US" sz="1400" dirty="0" smtClean="0"/>
              <a:t>Walk-through of Embraer white paper “Nuisance </a:t>
            </a:r>
            <a:r>
              <a:rPr lang="en-US" sz="1400" dirty="0"/>
              <a:t>discussion and </a:t>
            </a:r>
            <a:r>
              <a:rPr lang="en-US" sz="1400" dirty="0" smtClean="0"/>
              <a:t>framework_rev3.doc” posted on </a:t>
            </a:r>
            <a:r>
              <a:rPr lang="en-US" sz="1400" dirty="0" err="1" smtClean="0"/>
              <a:t>sharepoint</a:t>
            </a:r>
            <a:r>
              <a:rPr lang="en-US" sz="1400" dirty="0" smtClean="0"/>
              <a:t> at: </a:t>
            </a:r>
            <a:r>
              <a:rPr lang="en-US" sz="1400" dirty="0">
                <a:latin typeface="Calibri" panose="020F0502020204030204" pitchFamily="34" charset="0"/>
                <a:ea typeface="Calibri" panose="020F0502020204030204" pitchFamily="34" charset="0"/>
                <a:cs typeface="Times New Roman" panose="02020603050405020304" pitchFamily="18" charset="0"/>
              </a:rPr>
              <a:t>GAT -&gt; 680 Input -&gt; 17.) Meeting Archives -&gt; </a:t>
            </a:r>
            <a:r>
              <a:rPr lang="en-US" sz="1400" dirty="0" err="1">
                <a:latin typeface="Calibri" panose="020F0502020204030204" pitchFamily="34" charset="0"/>
                <a:ea typeface="Calibri" panose="020F0502020204030204" pitchFamily="34" charset="0"/>
                <a:cs typeface="Times New Roman" panose="02020603050405020304" pitchFamily="18" charset="0"/>
              </a:rPr>
              <a:t>Telecons</a:t>
            </a:r>
            <a:r>
              <a:rPr lang="en-US" sz="1400" dirty="0">
                <a:latin typeface="Calibri" panose="020F0502020204030204" pitchFamily="34" charset="0"/>
                <a:ea typeface="Calibri" panose="020F0502020204030204" pitchFamily="34" charset="0"/>
                <a:cs typeface="Times New Roman" panose="02020603050405020304" pitchFamily="18" charset="0"/>
              </a:rPr>
              <a:t> -&gt; </a:t>
            </a:r>
            <a:r>
              <a:rPr lang="en-US" sz="1400" dirty="0">
                <a:latin typeface="Calibri" panose="020F0502020204030204" pitchFamily="34" charset="0"/>
                <a:ea typeface="Calibri" panose="020F0502020204030204" pitchFamily="34" charset="0"/>
                <a:cs typeface="Times New Roman" panose="02020603050405020304" pitchFamily="18" charset="0"/>
              </a:rPr>
              <a:t>Nuisance discussion and framework_rev3.doc</a:t>
            </a:r>
          </a:p>
        </p:txBody>
      </p:sp>
    </p:spTree>
    <p:extLst>
      <p:ext uri="{BB962C8B-B14F-4D97-AF65-F5344CB8AC3E}">
        <p14:creationId xmlns:p14="http://schemas.microsoft.com/office/powerpoint/2010/main" val="217384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86581" y="2800245"/>
            <a:ext cx="7894638" cy="387798"/>
          </a:xfrm>
        </p:spPr>
        <p:txBody>
          <a:bodyPr/>
          <a:lstStyle/>
          <a:p>
            <a:pPr algn="ctr"/>
            <a:r>
              <a:rPr lang="en-US" dirty="0" smtClean="0">
                <a:solidFill>
                  <a:schemeClr val="accent1">
                    <a:lumMod val="75000"/>
                  </a:schemeClr>
                </a:solidFill>
              </a:rPr>
              <a:t>Around the Room</a:t>
            </a:r>
            <a:endParaRPr lang="en-US" sz="2800" dirty="0">
              <a:solidFill>
                <a:schemeClr val="accent1">
                  <a:lumMod val="75000"/>
                </a:schemeClr>
              </a:solidFill>
            </a:endParaRPr>
          </a:p>
        </p:txBody>
      </p:sp>
      <p:sp>
        <p:nvSpPr>
          <p:cNvPr id="2" name="Rectangle 1"/>
          <p:cNvSpPr/>
          <p:nvPr/>
        </p:nvSpPr>
        <p:spPr>
          <a:xfrm>
            <a:off x="246571" y="4237631"/>
            <a:ext cx="8574657" cy="2339102"/>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Ground Based ADS-B data discussion:</a:t>
            </a:r>
          </a:p>
          <a:p>
            <a:pPr lvl="1">
              <a:spcBef>
                <a:spcPts val="0"/>
              </a:spcBef>
              <a:spcAft>
                <a:spcPts val="0"/>
              </a:spcAft>
            </a:pPr>
            <a:r>
              <a:rPr lang="en-US" dirty="0" smtClean="0">
                <a:latin typeface="Calibri" panose="020F0502020204030204" pitchFamily="34" charset="0"/>
                <a:ea typeface="Calibri" panose="020F0502020204030204" pitchFamily="34" charset="0"/>
                <a:cs typeface="Times New Roman" panose="02020603050405020304" pitchFamily="18" charset="0"/>
              </a:rPr>
              <a:t>link </a:t>
            </a:r>
            <a:r>
              <a:rPr lang="en-US" dirty="0">
                <a:latin typeface="Calibri" panose="020F0502020204030204" pitchFamily="34" charset="0"/>
                <a:ea typeface="Calibri" panose="020F0502020204030204" pitchFamily="34" charset="0"/>
                <a:cs typeface="Times New Roman" panose="02020603050405020304" pitchFamily="18" charset="0"/>
              </a:rPr>
              <a:t>to the flight: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https://flightaware.com/live/flight/LNI610/history/20181028/2310ZZ/WIII/WIKK</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spcAft>
                <a:spcPts val="0"/>
              </a:spcAft>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err="1" smtClean="0">
                <a:latin typeface="Calibri" panose="020F0502020204030204" pitchFamily="34" charset="0"/>
                <a:ea typeface="Calibri" panose="020F0502020204030204" pitchFamily="34" charset="0"/>
                <a:cs typeface="Times New Roman" panose="02020603050405020304" pitchFamily="18" charset="0"/>
              </a:rPr>
              <a:t>tracklog</a:t>
            </a:r>
            <a:r>
              <a:rPr lang="en-US" dirty="0" smtClean="0">
                <a:latin typeface="Calibri" panose="020F0502020204030204" pitchFamily="34" charset="0"/>
                <a:ea typeface="Calibri" panose="020F0502020204030204" pitchFamily="34" charset="0"/>
                <a:cs typeface="Times New Roman" panose="02020603050405020304" pitchFamily="18" charset="0"/>
              </a:rPr>
              <a:t> discussed: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flightaware.com/live/flight/LNI610/history/20181028/2310Z/WIII/WIKK/tracklog</a:t>
            </a:r>
            <a:endPar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No updates on EASA request to EU commission for ADT implementation schedule update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982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381000" y="76200"/>
            <a:ext cx="7894638" cy="387798"/>
          </a:xfrm>
        </p:spPr>
        <p:txBody>
          <a:bodyPr/>
          <a:lstStyle/>
          <a:p>
            <a:pPr algn="ctr"/>
            <a:r>
              <a:rPr lang="en-US" dirty="0" smtClean="0">
                <a:solidFill>
                  <a:schemeClr val="accent1">
                    <a:lumMod val="75000"/>
                  </a:schemeClr>
                </a:solidFill>
              </a:rPr>
              <a:t>Agenda</a:t>
            </a:r>
            <a:endParaRPr lang="en-US" sz="2800" dirty="0">
              <a:solidFill>
                <a:schemeClr val="accent1">
                  <a:lumMod val="60000"/>
                  <a:lumOff val="40000"/>
                </a:schemeClr>
              </a:solidFill>
            </a:endParaRPr>
          </a:p>
        </p:txBody>
      </p:sp>
      <p:sp>
        <p:nvSpPr>
          <p:cNvPr id="4" name="TextBox 3"/>
          <p:cNvSpPr txBox="1"/>
          <p:nvPr/>
        </p:nvSpPr>
        <p:spPr>
          <a:xfrm>
            <a:off x="152400" y="463998"/>
            <a:ext cx="8991600" cy="3139321"/>
          </a:xfrm>
          <a:prstGeom prst="rect">
            <a:avLst/>
          </a:prstGeom>
          <a:noFill/>
        </p:spPr>
        <p:txBody>
          <a:bodyPr wrap="square" rtlCol="0">
            <a:spAutoFit/>
          </a:bodyPr>
          <a:lstStyle/>
          <a:p>
            <a:r>
              <a:rPr lang="en-US" dirty="0" smtClean="0"/>
              <a:t>1.) Schedule/Planning Look-Ahead, TRFD </a:t>
            </a:r>
            <a:r>
              <a:rPr lang="en-US" dirty="0" smtClean="0"/>
              <a:t>updates</a:t>
            </a:r>
          </a:p>
          <a:p>
            <a:r>
              <a:rPr lang="en-US" dirty="0" smtClean="0"/>
              <a:t>2</a:t>
            </a:r>
            <a:r>
              <a:rPr lang="en-US" dirty="0" smtClean="0"/>
              <a:t>.) Face-to-face </a:t>
            </a:r>
            <a:r>
              <a:rPr lang="en-US" dirty="0" smtClean="0"/>
              <a:t>recap/follow-up</a:t>
            </a:r>
            <a:endParaRPr lang="en-US" dirty="0" smtClean="0"/>
          </a:p>
          <a:p>
            <a:r>
              <a:rPr lang="en-US" dirty="0"/>
              <a:t>	</a:t>
            </a:r>
            <a:r>
              <a:rPr lang="en-US" dirty="0" smtClean="0"/>
              <a:t>1.) Key materials on </a:t>
            </a:r>
            <a:r>
              <a:rPr lang="en-US" dirty="0" err="1" smtClean="0"/>
              <a:t>sharepoint</a:t>
            </a:r>
            <a:endParaRPr lang="en-US" dirty="0" smtClean="0"/>
          </a:p>
          <a:p>
            <a:r>
              <a:rPr lang="en-US" dirty="0"/>
              <a:t>	</a:t>
            </a:r>
            <a:r>
              <a:rPr lang="en-US" dirty="0" smtClean="0"/>
              <a:t>2.) question on RCC </a:t>
            </a:r>
            <a:r>
              <a:rPr lang="en-US" dirty="0" smtClean="0"/>
              <a:t>references</a:t>
            </a:r>
          </a:p>
          <a:p>
            <a:r>
              <a:rPr lang="en-US" dirty="0"/>
              <a:t>	</a:t>
            </a:r>
            <a:r>
              <a:rPr lang="en-US" dirty="0" smtClean="0"/>
              <a:t>3.) </a:t>
            </a:r>
            <a:r>
              <a:rPr lang="en-US" dirty="0" smtClean="0">
                <a:solidFill>
                  <a:schemeClr val="accent1">
                    <a:lumMod val="60000"/>
                    <a:lumOff val="40000"/>
                  </a:schemeClr>
                </a:solidFill>
              </a:rPr>
              <a:t>South African RCC discussion (Paul)</a:t>
            </a:r>
            <a:endParaRPr lang="en-US" dirty="0" smtClean="0">
              <a:solidFill>
                <a:schemeClr val="accent1">
                  <a:lumMod val="60000"/>
                  <a:lumOff val="40000"/>
                </a:schemeClr>
              </a:solidFill>
            </a:endParaRPr>
          </a:p>
          <a:p>
            <a:r>
              <a:rPr lang="en-US" dirty="0"/>
              <a:t>	</a:t>
            </a:r>
            <a:r>
              <a:rPr lang="en-US" dirty="0" smtClean="0"/>
              <a:t>3.) ELT Discussions</a:t>
            </a:r>
          </a:p>
          <a:p>
            <a:r>
              <a:rPr lang="en-US" dirty="0"/>
              <a:t>	</a:t>
            </a:r>
            <a:r>
              <a:rPr lang="en-US" dirty="0" smtClean="0"/>
              <a:t>4.) </a:t>
            </a:r>
            <a:r>
              <a:rPr lang="en-US" dirty="0"/>
              <a:t>Interfaces updates and next </a:t>
            </a:r>
            <a:r>
              <a:rPr lang="en-US" dirty="0" smtClean="0"/>
              <a:t>steps</a:t>
            </a:r>
          </a:p>
          <a:p>
            <a:r>
              <a:rPr lang="en-US" dirty="0"/>
              <a:t>	</a:t>
            </a:r>
            <a:r>
              <a:rPr lang="en-US" dirty="0"/>
              <a:t>5.) 680 Draft Document </a:t>
            </a:r>
            <a:r>
              <a:rPr lang="en-US" dirty="0" smtClean="0"/>
              <a:t>Updates/Plans</a:t>
            </a:r>
            <a:endParaRPr lang="en-US" dirty="0"/>
          </a:p>
          <a:p>
            <a:r>
              <a:rPr lang="en-US" dirty="0" smtClean="0"/>
              <a:t>	6.) Risk/concerns </a:t>
            </a:r>
            <a:r>
              <a:rPr lang="en-US" dirty="0" smtClean="0"/>
              <a:t>inputs to EASA/ICAO </a:t>
            </a:r>
            <a:r>
              <a:rPr lang="en-US" dirty="0" smtClean="0"/>
              <a:t>discussion/draft</a:t>
            </a:r>
          </a:p>
          <a:p>
            <a:r>
              <a:rPr lang="en-US" dirty="0"/>
              <a:t>	</a:t>
            </a:r>
            <a:r>
              <a:rPr lang="en-US" dirty="0" smtClean="0"/>
              <a:t>	- Embraer frame-work white paper (</a:t>
            </a:r>
            <a:r>
              <a:rPr lang="en-US" dirty="0" smtClean="0">
                <a:solidFill>
                  <a:schemeClr val="accent1">
                    <a:lumMod val="60000"/>
                    <a:lumOff val="40000"/>
                  </a:schemeClr>
                </a:solidFill>
              </a:rPr>
              <a:t>Roberto</a:t>
            </a:r>
            <a:r>
              <a:rPr lang="en-US" dirty="0" smtClean="0"/>
              <a:t>)</a:t>
            </a:r>
            <a:endParaRPr lang="en-US" dirty="0" smtClean="0"/>
          </a:p>
          <a:p>
            <a:r>
              <a:rPr lang="en-US" dirty="0" smtClean="0"/>
              <a:t>3.) </a:t>
            </a:r>
            <a:r>
              <a:rPr lang="en-US" dirty="0" smtClean="0"/>
              <a:t> </a:t>
            </a:r>
            <a:r>
              <a:rPr lang="en-US" dirty="0" smtClean="0"/>
              <a:t>Around the Room </a:t>
            </a:r>
            <a:r>
              <a:rPr lang="en-US" dirty="0" smtClean="0"/>
              <a:t>(</a:t>
            </a:r>
            <a:r>
              <a:rPr lang="en-US" dirty="0" smtClean="0">
                <a:solidFill>
                  <a:schemeClr val="accent1">
                    <a:lumMod val="60000"/>
                    <a:lumOff val="40000"/>
                  </a:schemeClr>
                </a:solidFill>
              </a:rPr>
              <a:t>Mark</a:t>
            </a:r>
            <a:r>
              <a:rPr lang="en-US" dirty="0" smtClean="0"/>
              <a:t>)</a:t>
            </a:r>
            <a:endParaRPr lang="en-US" dirty="0"/>
          </a:p>
        </p:txBody>
      </p:sp>
    </p:spTree>
    <p:extLst>
      <p:ext uri="{BB962C8B-B14F-4D97-AF65-F5344CB8AC3E}">
        <p14:creationId xmlns:p14="http://schemas.microsoft.com/office/powerpoint/2010/main" val="1628407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87" y="5592"/>
            <a:ext cx="8915313" cy="503795"/>
          </a:xfrm>
        </p:spPr>
        <p:txBody>
          <a:bodyPr/>
          <a:lstStyle/>
          <a:p>
            <a:r>
              <a:rPr lang="en-US" dirty="0" smtClean="0"/>
              <a:t>Upcoming Meeting Schedules/2018/2019 Look-Ahead</a:t>
            </a:r>
            <a:endParaRPr lang="en-US" dirty="0"/>
          </a:p>
        </p:txBody>
      </p:sp>
      <p:sp>
        <p:nvSpPr>
          <p:cNvPr id="4" name="Chevron 3"/>
          <p:cNvSpPr/>
          <p:nvPr/>
        </p:nvSpPr>
        <p:spPr>
          <a:xfrm>
            <a:off x="31457" y="1805087"/>
            <a:ext cx="7591424"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2018</a:t>
            </a:r>
            <a:endParaRPr lang="en-US" sz="1200" dirty="0">
              <a:solidFill>
                <a:schemeClr val="tx1"/>
              </a:solidFill>
            </a:endParaRPr>
          </a:p>
        </p:txBody>
      </p:sp>
      <p:sp>
        <p:nvSpPr>
          <p:cNvPr id="7" name="Isosceles Triangle 6"/>
          <p:cNvSpPr/>
          <p:nvPr/>
        </p:nvSpPr>
        <p:spPr>
          <a:xfrm>
            <a:off x="406912" y="2583785"/>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flipV="1">
            <a:off x="2298790" y="1454661"/>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Up Arrow 37"/>
          <p:cNvSpPr/>
          <p:nvPr/>
        </p:nvSpPr>
        <p:spPr>
          <a:xfrm flipV="1">
            <a:off x="7128144" y="1397687"/>
            <a:ext cx="345440" cy="393722"/>
          </a:xfrm>
          <a:prstGeom prst="up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979914" y="2913650"/>
            <a:ext cx="680418" cy="461665"/>
          </a:xfrm>
          <a:prstGeom prst="rect">
            <a:avLst/>
          </a:prstGeom>
          <a:noFill/>
        </p:spPr>
        <p:txBody>
          <a:bodyPr wrap="square" rtlCol="0">
            <a:spAutoFit/>
          </a:bodyPr>
          <a:lstStyle>
            <a:defPPr>
              <a:defRPr lang="en-US"/>
            </a:defPPr>
            <a:lvl1pPr algn="ctr">
              <a:defRPr sz="1200"/>
            </a:lvl1pPr>
          </a:lstStyle>
          <a:p>
            <a:r>
              <a:rPr lang="en-US" dirty="0"/>
              <a:t>APR 23-26</a:t>
            </a:r>
          </a:p>
        </p:txBody>
      </p:sp>
      <p:sp>
        <p:nvSpPr>
          <p:cNvPr id="44" name="TextBox 43"/>
          <p:cNvSpPr txBox="1"/>
          <p:nvPr/>
        </p:nvSpPr>
        <p:spPr>
          <a:xfrm>
            <a:off x="-236794" y="3238173"/>
            <a:ext cx="1822611" cy="400110"/>
          </a:xfrm>
          <a:prstGeom prst="rect">
            <a:avLst/>
          </a:prstGeom>
          <a:noFill/>
        </p:spPr>
        <p:txBody>
          <a:bodyPr wrap="square" rtlCol="0">
            <a:spAutoFit/>
          </a:bodyPr>
          <a:lstStyle>
            <a:defPPr>
              <a:defRPr lang="en-US"/>
            </a:defPPr>
            <a:lvl1pPr algn="ctr">
              <a:defRPr sz="1200"/>
            </a:lvl1pPr>
          </a:lstStyle>
          <a:p>
            <a:r>
              <a:rPr lang="en-US" sz="1000" dirty="0"/>
              <a:t>AEEC GEN SESSION</a:t>
            </a:r>
          </a:p>
          <a:p>
            <a:r>
              <a:rPr lang="en-US" sz="1000" dirty="0"/>
              <a:t>Dallas </a:t>
            </a:r>
            <a:r>
              <a:rPr lang="en-US" sz="1000" dirty="0" err="1"/>
              <a:t>Tx</a:t>
            </a:r>
            <a:endParaRPr lang="en-US" sz="1000" dirty="0"/>
          </a:p>
        </p:txBody>
      </p:sp>
      <p:sp>
        <p:nvSpPr>
          <p:cNvPr id="47" name="TextBox 46"/>
          <p:cNvSpPr txBox="1"/>
          <p:nvPr/>
        </p:nvSpPr>
        <p:spPr>
          <a:xfrm>
            <a:off x="1903609" y="911952"/>
            <a:ext cx="1098629" cy="461665"/>
          </a:xfrm>
          <a:prstGeom prst="rect">
            <a:avLst/>
          </a:prstGeom>
          <a:noFill/>
        </p:spPr>
        <p:txBody>
          <a:bodyPr wrap="square" rtlCol="0">
            <a:spAutoFit/>
          </a:bodyPr>
          <a:lstStyle/>
          <a:p>
            <a:pPr algn="ctr"/>
            <a:r>
              <a:rPr lang="en-US" sz="1200" dirty="0" smtClean="0"/>
              <a:t>GAT </a:t>
            </a:r>
            <a:r>
              <a:rPr lang="en-US" sz="1200" b="1" dirty="0" smtClean="0"/>
              <a:t>JUNE 11-13</a:t>
            </a:r>
          </a:p>
        </p:txBody>
      </p:sp>
      <p:sp>
        <p:nvSpPr>
          <p:cNvPr id="48" name="TextBox 47"/>
          <p:cNvSpPr txBox="1"/>
          <p:nvPr/>
        </p:nvSpPr>
        <p:spPr>
          <a:xfrm>
            <a:off x="2059790" y="403998"/>
            <a:ext cx="1263513" cy="646331"/>
          </a:xfrm>
          <a:prstGeom prst="rect">
            <a:avLst/>
          </a:prstGeom>
          <a:noFill/>
        </p:spPr>
        <p:txBody>
          <a:bodyPr wrap="square" rtlCol="0">
            <a:spAutoFit/>
          </a:bodyPr>
          <a:lstStyle/>
          <a:p>
            <a:pPr algn="ctr"/>
            <a:r>
              <a:rPr lang="en-US" sz="1200" dirty="0" smtClean="0"/>
              <a:t>FEDEX</a:t>
            </a:r>
          </a:p>
          <a:p>
            <a:pPr algn="ctr"/>
            <a:r>
              <a:rPr lang="en-US" sz="1200" dirty="0" smtClean="0"/>
              <a:t>SAI+GAT</a:t>
            </a:r>
          </a:p>
          <a:p>
            <a:pPr algn="ctr"/>
            <a:r>
              <a:rPr lang="en-US" sz="1200" dirty="0"/>
              <a:t>Memphis</a:t>
            </a:r>
            <a:r>
              <a:rPr lang="en-US" sz="1200" dirty="0" smtClean="0"/>
              <a:t>., TN</a:t>
            </a:r>
          </a:p>
        </p:txBody>
      </p:sp>
      <p:sp>
        <p:nvSpPr>
          <p:cNvPr id="51" name="TextBox 50"/>
          <p:cNvSpPr txBox="1"/>
          <p:nvPr/>
        </p:nvSpPr>
        <p:spPr>
          <a:xfrm>
            <a:off x="3059036" y="691207"/>
            <a:ext cx="1183472" cy="461665"/>
          </a:xfrm>
          <a:prstGeom prst="rect">
            <a:avLst/>
          </a:prstGeom>
          <a:noFill/>
        </p:spPr>
        <p:txBody>
          <a:bodyPr wrap="square" rtlCol="0">
            <a:spAutoFit/>
          </a:bodyPr>
          <a:lstStyle/>
          <a:p>
            <a:pPr algn="ctr"/>
            <a:r>
              <a:rPr lang="en-US" sz="1200" dirty="0" err="1" smtClean="0"/>
              <a:t>Skytrac</a:t>
            </a:r>
            <a:endParaRPr lang="en-US" sz="1200" dirty="0" smtClean="0"/>
          </a:p>
          <a:p>
            <a:pPr algn="ctr"/>
            <a:r>
              <a:rPr lang="en-US" sz="1200" dirty="0" smtClean="0"/>
              <a:t>Kelowna, BC</a:t>
            </a:r>
          </a:p>
        </p:txBody>
      </p:sp>
      <p:sp>
        <p:nvSpPr>
          <p:cNvPr id="52" name="TextBox 51"/>
          <p:cNvSpPr txBox="1"/>
          <p:nvPr/>
        </p:nvSpPr>
        <p:spPr>
          <a:xfrm>
            <a:off x="6390720" y="568348"/>
            <a:ext cx="1431904" cy="830997"/>
          </a:xfrm>
          <a:prstGeom prst="rect">
            <a:avLst/>
          </a:prstGeom>
          <a:noFill/>
        </p:spPr>
        <p:txBody>
          <a:bodyPr wrap="square" rtlCol="0">
            <a:spAutoFit/>
          </a:bodyPr>
          <a:lstStyle/>
          <a:p>
            <a:pPr algn="ctr"/>
            <a:r>
              <a:rPr lang="en-US" sz="1200" b="1" dirty="0"/>
              <a:t>ARINC 680</a:t>
            </a:r>
          </a:p>
          <a:p>
            <a:pPr algn="ctr"/>
            <a:r>
              <a:rPr lang="en-US" sz="1200" dirty="0" smtClean="0"/>
              <a:t>Submitted to ARINC</a:t>
            </a:r>
          </a:p>
          <a:p>
            <a:pPr algn="ctr"/>
            <a:r>
              <a:rPr lang="en-US" sz="1200" dirty="0" smtClean="0"/>
              <a:t>JAN 2019</a:t>
            </a:r>
          </a:p>
        </p:txBody>
      </p:sp>
      <p:sp>
        <p:nvSpPr>
          <p:cNvPr id="53" name="TextBox 52"/>
          <p:cNvSpPr txBox="1"/>
          <p:nvPr/>
        </p:nvSpPr>
        <p:spPr>
          <a:xfrm>
            <a:off x="13728" y="2958125"/>
            <a:ext cx="1245627" cy="461665"/>
          </a:xfrm>
          <a:prstGeom prst="rect">
            <a:avLst/>
          </a:prstGeom>
          <a:noFill/>
        </p:spPr>
        <p:txBody>
          <a:bodyPr wrap="square" rtlCol="0">
            <a:spAutoFit/>
          </a:bodyPr>
          <a:lstStyle/>
          <a:p>
            <a:pPr algn="ctr"/>
            <a:r>
              <a:rPr lang="en-US" sz="1200" dirty="0" smtClean="0"/>
              <a:t>Characteristic Start</a:t>
            </a:r>
          </a:p>
        </p:txBody>
      </p:sp>
      <p:cxnSp>
        <p:nvCxnSpPr>
          <p:cNvPr id="55" name="Straight Connector 54"/>
          <p:cNvCxnSpPr/>
          <p:nvPr/>
        </p:nvCxnSpPr>
        <p:spPr>
          <a:xfrm>
            <a:off x="665905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8267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52449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216631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0813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44995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09177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73359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37541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017235" y="2379986"/>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300865" y="2379986"/>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21556" y="2383210"/>
            <a:ext cx="680418" cy="276999"/>
          </a:xfrm>
          <a:prstGeom prst="rect">
            <a:avLst/>
          </a:prstGeom>
          <a:noFill/>
        </p:spPr>
        <p:txBody>
          <a:bodyPr wrap="square" rtlCol="0">
            <a:spAutoFit/>
          </a:bodyPr>
          <a:lstStyle/>
          <a:p>
            <a:pPr algn="ctr"/>
            <a:r>
              <a:rPr lang="en-US" sz="1200" dirty="0" smtClean="0"/>
              <a:t>MAR</a:t>
            </a:r>
          </a:p>
        </p:txBody>
      </p:sp>
      <p:sp>
        <p:nvSpPr>
          <p:cNvPr id="73" name="TextBox 72"/>
          <p:cNvSpPr txBox="1"/>
          <p:nvPr/>
        </p:nvSpPr>
        <p:spPr>
          <a:xfrm>
            <a:off x="863376" y="2383210"/>
            <a:ext cx="680418" cy="276999"/>
          </a:xfrm>
          <a:prstGeom prst="rect">
            <a:avLst/>
          </a:prstGeom>
          <a:noFill/>
        </p:spPr>
        <p:txBody>
          <a:bodyPr wrap="square" rtlCol="0">
            <a:spAutoFit/>
          </a:bodyPr>
          <a:lstStyle/>
          <a:p>
            <a:pPr algn="ctr"/>
            <a:r>
              <a:rPr lang="en-US" sz="1200" dirty="0" smtClean="0"/>
              <a:t>APR</a:t>
            </a:r>
          </a:p>
        </p:txBody>
      </p:sp>
      <p:sp>
        <p:nvSpPr>
          <p:cNvPr id="74" name="TextBox 73"/>
          <p:cNvSpPr txBox="1"/>
          <p:nvPr/>
        </p:nvSpPr>
        <p:spPr>
          <a:xfrm>
            <a:off x="1505196" y="2383210"/>
            <a:ext cx="680418" cy="276999"/>
          </a:xfrm>
          <a:prstGeom prst="rect">
            <a:avLst/>
          </a:prstGeom>
          <a:noFill/>
        </p:spPr>
        <p:txBody>
          <a:bodyPr wrap="square" rtlCol="0">
            <a:spAutoFit/>
          </a:bodyPr>
          <a:lstStyle/>
          <a:p>
            <a:pPr algn="ctr"/>
            <a:r>
              <a:rPr lang="en-US" sz="1200" dirty="0" smtClean="0"/>
              <a:t>MAY</a:t>
            </a:r>
          </a:p>
        </p:txBody>
      </p:sp>
      <p:sp>
        <p:nvSpPr>
          <p:cNvPr id="75" name="TextBox 74"/>
          <p:cNvSpPr txBox="1"/>
          <p:nvPr/>
        </p:nvSpPr>
        <p:spPr>
          <a:xfrm>
            <a:off x="2147016" y="2383210"/>
            <a:ext cx="680418" cy="276999"/>
          </a:xfrm>
          <a:prstGeom prst="rect">
            <a:avLst/>
          </a:prstGeom>
          <a:noFill/>
        </p:spPr>
        <p:txBody>
          <a:bodyPr wrap="square" rtlCol="0">
            <a:spAutoFit/>
          </a:bodyPr>
          <a:lstStyle/>
          <a:p>
            <a:pPr algn="ctr"/>
            <a:r>
              <a:rPr lang="en-US" sz="1200" dirty="0" smtClean="0"/>
              <a:t>JUN</a:t>
            </a:r>
          </a:p>
        </p:txBody>
      </p:sp>
      <p:sp>
        <p:nvSpPr>
          <p:cNvPr id="76" name="TextBox 75"/>
          <p:cNvSpPr txBox="1"/>
          <p:nvPr/>
        </p:nvSpPr>
        <p:spPr>
          <a:xfrm>
            <a:off x="2788836" y="2383210"/>
            <a:ext cx="680418" cy="276999"/>
          </a:xfrm>
          <a:prstGeom prst="rect">
            <a:avLst/>
          </a:prstGeom>
          <a:noFill/>
        </p:spPr>
        <p:txBody>
          <a:bodyPr wrap="square" rtlCol="0">
            <a:spAutoFit/>
          </a:bodyPr>
          <a:lstStyle/>
          <a:p>
            <a:pPr algn="ctr"/>
            <a:r>
              <a:rPr lang="en-US" sz="1200" dirty="0" smtClean="0"/>
              <a:t>JUL</a:t>
            </a:r>
          </a:p>
        </p:txBody>
      </p:sp>
      <p:sp>
        <p:nvSpPr>
          <p:cNvPr id="77" name="TextBox 76"/>
          <p:cNvSpPr txBox="1"/>
          <p:nvPr/>
        </p:nvSpPr>
        <p:spPr>
          <a:xfrm>
            <a:off x="3430656" y="2383210"/>
            <a:ext cx="680418" cy="276999"/>
          </a:xfrm>
          <a:prstGeom prst="rect">
            <a:avLst/>
          </a:prstGeom>
          <a:noFill/>
        </p:spPr>
        <p:txBody>
          <a:bodyPr wrap="square" rtlCol="0">
            <a:spAutoFit/>
          </a:bodyPr>
          <a:lstStyle/>
          <a:p>
            <a:pPr algn="ctr"/>
            <a:r>
              <a:rPr lang="en-US" sz="1200" dirty="0" smtClean="0"/>
              <a:t>AUG</a:t>
            </a:r>
          </a:p>
        </p:txBody>
      </p:sp>
      <p:sp>
        <p:nvSpPr>
          <p:cNvPr id="78" name="TextBox 77"/>
          <p:cNvSpPr txBox="1"/>
          <p:nvPr/>
        </p:nvSpPr>
        <p:spPr>
          <a:xfrm>
            <a:off x="4072476" y="2383210"/>
            <a:ext cx="680418" cy="276999"/>
          </a:xfrm>
          <a:prstGeom prst="rect">
            <a:avLst/>
          </a:prstGeom>
          <a:noFill/>
        </p:spPr>
        <p:txBody>
          <a:bodyPr wrap="square" rtlCol="0">
            <a:spAutoFit/>
          </a:bodyPr>
          <a:lstStyle/>
          <a:p>
            <a:pPr algn="ctr"/>
            <a:r>
              <a:rPr lang="en-US" sz="1200" dirty="0" smtClean="0"/>
              <a:t>SEPT</a:t>
            </a:r>
          </a:p>
        </p:txBody>
      </p:sp>
      <p:sp>
        <p:nvSpPr>
          <p:cNvPr id="79" name="TextBox 78"/>
          <p:cNvSpPr txBox="1"/>
          <p:nvPr/>
        </p:nvSpPr>
        <p:spPr>
          <a:xfrm>
            <a:off x="4714296" y="2383210"/>
            <a:ext cx="680418" cy="276999"/>
          </a:xfrm>
          <a:prstGeom prst="rect">
            <a:avLst/>
          </a:prstGeom>
          <a:noFill/>
        </p:spPr>
        <p:txBody>
          <a:bodyPr wrap="square" rtlCol="0">
            <a:spAutoFit/>
          </a:bodyPr>
          <a:lstStyle/>
          <a:p>
            <a:pPr algn="ctr"/>
            <a:r>
              <a:rPr lang="en-US" sz="1200" dirty="0" smtClean="0"/>
              <a:t>OCT</a:t>
            </a:r>
          </a:p>
        </p:txBody>
      </p:sp>
      <p:sp>
        <p:nvSpPr>
          <p:cNvPr id="80" name="TextBox 79"/>
          <p:cNvSpPr txBox="1"/>
          <p:nvPr/>
        </p:nvSpPr>
        <p:spPr>
          <a:xfrm>
            <a:off x="5356116" y="2383210"/>
            <a:ext cx="680418" cy="276999"/>
          </a:xfrm>
          <a:prstGeom prst="rect">
            <a:avLst/>
          </a:prstGeom>
          <a:noFill/>
        </p:spPr>
        <p:txBody>
          <a:bodyPr wrap="square" rtlCol="0">
            <a:spAutoFit/>
          </a:bodyPr>
          <a:lstStyle/>
          <a:p>
            <a:pPr algn="ctr"/>
            <a:r>
              <a:rPr lang="en-US" sz="1200" dirty="0" smtClean="0"/>
              <a:t>NOV</a:t>
            </a:r>
          </a:p>
        </p:txBody>
      </p:sp>
      <p:sp>
        <p:nvSpPr>
          <p:cNvPr id="81" name="TextBox 80"/>
          <p:cNvSpPr txBox="1"/>
          <p:nvPr/>
        </p:nvSpPr>
        <p:spPr>
          <a:xfrm>
            <a:off x="5997936" y="2383210"/>
            <a:ext cx="680418" cy="276999"/>
          </a:xfrm>
          <a:prstGeom prst="rect">
            <a:avLst/>
          </a:prstGeom>
          <a:noFill/>
        </p:spPr>
        <p:txBody>
          <a:bodyPr wrap="square" rtlCol="0">
            <a:spAutoFit/>
          </a:bodyPr>
          <a:lstStyle/>
          <a:p>
            <a:pPr algn="ctr"/>
            <a:r>
              <a:rPr lang="en-US" sz="1200" dirty="0" smtClean="0"/>
              <a:t>DEC</a:t>
            </a:r>
          </a:p>
        </p:txBody>
      </p:sp>
      <p:sp>
        <p:nvSpPr>
          <p:cNvPr id="82" name="TextBox 81"/>
          <p:cNvSpPr txBox="1"/>
          <p:nvPr/>
        </p:nvSpPr>
        <p:spPr>
          <a:xfrm>
            <a:off x="6639756" y="2383210"/>
            <a:ext cx="680418" cy="276999"/>
          </a:xfrm>
          <a:prstGeom prst="rect">
            <a:avLst/>
          </a:prstGeom>
          <a:noFill/>
        </p:spPr>
        <p:txBody>
          <a:bodyPr wrap="square" rtlCol="0">
            <a:spAutoFit/>
          </a:bodyPr>
          <a:lstStyle/>
          <a:p>
            <a:pPr algn="ctr"/>
            <a:r>
              <a:rPr lang="en-US" sz="1200" dirty="0" smtClean="0"/>
              <a:t>JAN</a:t>
            </a:r>
          </a:p>
        </p:txBody>
      </p:sp>
      <p:sp>
        <p:nvSpPr>
          <p:cNvPr id="83" name="Isosceles Triangle 82"/>
          <p:cNvSpPr/>
          <p:nvPr/>
        </p:nvSpPr>
        <p:spPr>
          <a:xfrm>
            <a:off x="1215719" y="2583785"/>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885961" y="508836"/>
            <a:ext cx="1098629" cy="461665"/>
          </a:xfrm>
          <a:prstGeom prst="rect">
            <a:avLst/>
          </a:prstGeom>
          <a:noFill/>
        </p:spPr>
        <p:txBody>
          <a:bodyPr wrap="square" rtlCol="0">
            <a:spAutoFit/>
          </a:bodyPr>
          <a:lstStyle/>
          <a:p>
            <a:pPr algn="ctr"/>
            <a:r>
              <a:rPr lang="en-US" sz="1200" dirty="0" smtClean="0"/>
              <a:t>TRFD REQ Start</a:t>
            </a:r>
          </a:p>
        </p:txBody>
      </p:sp>
      <p:sp>
        <p:nvSpPr>
          <p:cNvPr id="89" name="Isosceles Triangle 88"/>
          <p:cNvSpPr/>
          <p:nvPr/>
        </p:nvSpPr>
        <p:spPr>
          <a:xfrm flipV="1">
            <a:off x="765772" y="602782"/>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89"/>
          <p:cNvSpPr/>
          <p:nvPr/>
        </p:nvSpPr>
        <p:spPr>
          <a:xfrm>
            <a:off x="6183292" y="2583785"/>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Isosceles Triangle 90"/>
          <p:cNvSpPr/>
          <p:nvPr/>
        </p:nvSpPr>
        <p:spPr>
          <a:xfrm>
            <a:off x="6803038" y="2592920"/>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5507654" y="2923001"/>
            <a:ext cx="1098629" cy="461665"/>
          </a:xfrm>
          <a:prstGeom prst="rect">
            <a:avLst/>
          </a:prstGeom>
          <a:noFill/>
        </p:spPr>
        <p:txBody>
          <a:bodyPr wrap="square" rtlCol="0">
            <a:spAutoFit/>
          </a:bodyPr>
          <a:lstStyle/>
          <a:p>
            <a:pPr algn="ctr"/>
            <a:r>
              <a:rPr lang="en-US" sz="1200" dirty="0" smtClean="0"/>
              <a:t>TRFD REQ Finish</a:t>
            </a:r>
          </a:p>
        </p:txBody>
      </p:sp>
      <p:sp>
        <p:nvSpPr>
          <p:cNvPr id="93" name="TextBox 92"/>
          <p:cNvSpPr txBox="1"/>
          <p:nvPr/>
        </p:nvSpPr>
        <p:spPr>
          <a:xfrm>
            <a:off x="6949348" y="2583785"/>
            <a:ext cx="1440573" cy="276999"/>
          </a:xfrm>
          <a:prstGeom prst="rect">
            <a:avLst/>
          </a:prstGeom>
          <a:noFill/>
        </p:spPr>
        <p:txBody>
          <a:bodyPr wrap="square" rtlCol="0">
            <a:spAutoFit/>
          </a:bodyPr>
          <a:lstStyle/>
          <a:p>
            <a:pPr algn="ctr"/>
            <a:r>
              <a:rPr lang="en-US" sz="1200" dirty="0" smtClean="0"/>
              <a:t>TRFD ARCH Start</a:t>
            </a:r>
          </a:p>
        </p:txBody>
      </p:sp>
      <p:sp>
        <p:nvSpPr>
          <p:cNvPr id="66" name="TextBox 65"/>
          <p:cNvSpPr txBox="1"/>
          <p:nvPr/>
        </p:nvSpPr>
        <p:spPr>
          <a:xfrm>
            <a:off x="163431" y="1048386"/>
            <a:ext cx="1263513" cy="461665"/>
          </a:xfrm>
          <a:prstGeom prst="rect">
            <a:avLst/>
          </a:prstGeom>
          <a:noFill/>
        </p:spPr>
        <p:txBody>
          <a:bodyPr wrap="square" rtlCol="0">
            <a:spAutoFit/>
          </a:bodyPr>
          <a:lstStyle/>
          <a:p>
            <a:pPr algn="ctr"/>
            <a:r>
              <a:rPr lang="en-US" sz="1200" dirty="0" smtClean="0"/>
              <a:t>Inmarsat</a:t>
            </a:r>
          </a:p>
          <a:p>
            <a:pPr algn="ctr"/>
            <a:r>
              <a:rPr lang="en-US" sz="1200" dirty="0" smtClean="0"/>
              <a:t>London</a:t>
            </a:r>
          </a:p>
        </p:txBody>
      </p:sp>
      <p:sp>
        <p:nvSpPr>
          <p:cNvPr id="95" name="Isosceles Triangle 94"/>
          <p:cNvSpPr/>
          <p:nvPr/>
        </p:nvSpPr>
        <p:spPr>
          <a:xfrm flipV="1">
            <a:off x="6115431" y="1508126"/>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5392268" y="1254758"/>
            <a:ext cx="1282287" cy="276999"/>
          </a:xfrm>
          <a:prstGeom prst="rect">
            <a:avLst/>
          </a:prstGeom>
          <a:noFill/>
        </p:spPr>
        <p:txBody>
          <a:bodyPr wrap="square" rtlCol="0">
            <a:spAutoFit/>
          </a:bodyPr>
          <a:lstStyle/>
          <a:p>
            <a:pPr algn="ctr"/>
            <a:r>
              <a:rPr lang="en-US" sz="1200" b="1" dirty="0" smtClean="0"/>
              <a:t>Dec 4, 5, 6 (</a:t>
            </a:r>
            <a:r>
              <a:rPr lang="en-US" sz="1200" b="1" dirty="0" smtClean="0">
                <a:solidFill>
                  <a:schemeClr val="tx2">
                    <a:lumMod val="60000"/>
                    <a:lumOff val="40000"/>
                  </a:schemeClr>
                </a:solidFill>
              </a:rPr>
              <a:t>+7</a:t>
            </a:r>
            <a:r>
              <a:rPr lang="en-US" sz="1200" b="1" dirty="0" smtClean="0"/>
              <a:t>)</a:t>
            </a:r>
          </a:p>
        </p:txBody>
      </p:sp>
      <p:sp>
        <p:nvSpPr>
          <p:cNvPr id="97" name="TextBox 96"/>
          <p:cNvSpPr txBox="1"/>
          <p:nvPr/>
        </p:nvSpPr>
        <p:spPr>
          <a:xfrm>
            <a:off x="5397853" y="653139"/>
            <a:ext cx="1335574" cy="646331"/>
          </a:xfrm>
          <a:prstGeom prst="rect">
            <a:avLst/>
          </a:prstGeom>
          <a:noFill/>
        </p:spPr>
        <p:txBody>
          <a:bodyPr wrap="square" rtlCol="0">
            <a:spAutoFit/>
          </a:bodyPr>
          <a:lstStyle/>
          <a:p>
            <a:pPr algn="ctr"/>
            <a:r>
              <a:rPr lang="en-US" sz="1200" dirty="0"/>
              <a:t>Iridium</a:t>
            </a:r>
          </a:p>
          <a:p>
            <a:pPr algn="ctr"/>
            <a:r>
              <a:rPr lang="en-US" sz="1200" dirty="0" smtClean="0"/>
              <a:t>WA DC Area (</a:t>
            </a:r>
            <a:r>
              <a:rPr lang="en-US" sz="1200" dirty="0"/>
              <a:t>Leesburg, VA</a:t>
            </a:r>
            <a:r>
              <a:rPr lang="en-US" sz="1200" dirty="0" smtClean="0"/>
              <a:t>), </a:t>
            </a:r>
          </a:p>
        </p:txBody>
      </p:sp>
      <p:sp>
        <p:nvSpPr>
          <p:cNvPr id="98" name="Isosceles Triangle 97"/>
          <p:cNvSpPr/>
          <p:nvPr/>
        </p:nvSpPr>
        <p:spPr>
          <a:xfrm flipV="1">
            <a:off x="4874012" y="1503420"/>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4166893" y="693834"/>
            <a:ext cx="1263025" cy="830997"/>
          </a:xfrm>
          <a:prstGeom prst="rect">
            <a:avLst/>
          </a:prstGeom>
          <a:noFill/>
          <a:ln>
            <a:solidFill>
              <a:schemeClr val="tx1"/>
            </a:solidFill>
            <a:prstDash val="dash"/>
          </a:ln>
        </p:spPr>
        <p:txBody>
          <a:bodyPr wrap="square" rtlCol="0">
            <a:spAutoFit/>
          </a:bodyPr>
          <a:lstStyle/>
          <a:p>
            <a:pPr algn="ctr"/>
            <a:r>
              <a:rPr lang="en-US" sz="1200" dirty="0" smtClean="0"/>
              <a:t>Inmarsat</a:t>
            </a:r>
          </a:p>
          <a:p>
            <a:pPr algn="ctr"/>
            <a:r>
              <a:rPr lang="en-US" sz="1200" dirty="0" smtClean="0"/>
              <a:t>Hawaii </a:t>
            </a:r>
          </a:p>
          <a:p>
            <a:pPr algn="ctr"/>
            <a:r>
              <a:rPr lang="en-US" sz="1200" dirty="0" smtClean="0"/>
              <a:t>(Honolulu area)</a:t>
            </a:r>
          </a:p>
          <a:p>
            <a:pPr algn="ctr"/>
            <a:r>
              <a:rPr lang="en-US" sz="1200" b="1" dirty="0" smtClean="0"/>
              <a:t>Oct 24-26</a:t>
            </a:r>
          </a:p>
        </p:txBody>
      </p:sp>
      <p:sp>
        <p:nvSpPr>
          <p:cNvPr id="100" name="TextBox 99"/>
          <p:cNvSpPr txBox="1"/>
          <p:nvPr/>
        </p:nvSpPr>
        <p:spPr>
          <a:xfrm>
            <a:off x="1220219" y="1214473"/>
            <a:ext cx="938086" cy="461665"/>
          </a:xfrm>
          <a:prstGeom prst="rect">
            <a:avLst/>
          </a:prstGeom>
          <a:noFill/>
        </p:spPr>
        <p:txBody>
          <a:bodyPr wrap="square" rtlCol="0">
            <a:spAutoFit/>
          </a:bodyPr>
          <a:lstStyle/>
          <a:p>
            <a:pPr algn="ctr"/>
            <a:r>
              <a:rPr lang="en-US" sz="1200" b="1" dirty="0" smtClean="0"/>
              <a:t>APR 10,11,12</a:t>
            </a:r>
          </a:p>
        </p:txBody>
      </p:sp>
      <p:sp>
        <p:nvSpPr>
          <p:cNvPr id="3" name="Rectangle 2"/>
          <p:cNvSpPr/>
          <p:nvPr/>
        </p:nvSpPr>
        <p:spPr>
          <a:xfrm>
            <a:off x="4241094" y="5420474"/>
            <a:ext cx="4833896" cy="1323439"/>
          </a:xfrm>
          <a:prstGeom prst="rect">
            <a:avLst/>
          </a:prstGeom>
          <a:noFill/>
          <a:ln>
            <a:solidFill>
              <a:schemeClr val="tx1"/>
            </a:solidFill>
            <a:prstDash val="dash"/>
          </a:ln>
        </p:spPr>
        <p:txBody>
          <a:bodyPr wrap="square" rtlCol="0">
            <a:spAutoFit/>
          </a:bodyPr>
          <a:lstStyle/>
          <a:p>
            <a:r>
              <a:rPr lang="en-US" sz="800" b="1" dirty="0" smtClean="0"/>
              <a:t>2019 meeting/presentation plan:</a:t>
            </a:r>
          </a:p>
          <a:p>
            <a:r>
              <a:rPr lang="en-US" sz="800" dirty="0" smtClean="0"/>
              <a:t>1.) </a:t>
            </a:r>
            <a:r>
              <a:rPr lang="en-US" sz="800" b="1" dirty="0"/>
              <a:t>February</a:t>
            </a:r>
            <a:r>
              <a:rPr lang="en-US" sz="800" dirty="0"/>
              <a:t> co-located SAI-GAT: </a:t>
            </a:r>
            <a:r>
              <a:rPr lang="en-US" sz="800" b="1" dirty="0"/>
              <a:t>4-6 GAT</a:t>
            </a:r>
            <a:r>
              <a:rPr lang="en-US" sz="800" dirty="0"/>
              <a:t>, Feb 7-8 SAI: Coral Gables Florida, USA, Gables </a:t>
            </a:r>
            <a:r>
              <a:rPr lang="en-US" sz="800" dirty="0" smtClean="0"/>
              <a:t>Engineering</a:t>
            </a:r>
            <a:endParaRPr lang="en-US" sz="800" b="1" u="sng" dirty="0">
              <a:solidFill>
                <a:srgbClr val="FF0000"/>
              </a:solidFill>
            </a:endParaRPr>
          </a:p>
          <a:p>
            <a:r>
              <a:rPr lang="en-US" sz="800" dirty="0" smtClean="0"/>
              <a:t>2.) </a:t>
            </a:r>
            <a:r>
              <a:rPr lang="en-US" sz="800" b="1" dirty="0" smtClean="0"/>
              <a:t>April</a:t>
            </a:r>
            <a:r>
              <a:rPr lang="en-US" sz="800" dirty="0" smtClean="0"/>
              <a:t>,: </a:t>
            </a:r>
            <a:r>
              <a:rPr lang="en-US" sz="800" dirty="0"/>
              <a:t>GAT only meeting: </a:t>
            </a:r>
            <a:r>
              <a:rPr lang="en-US" sz="800" b="1" dirty="0" smtClean="0"/>
              <a:t>April 2-4</a:t>
            </a:r>
            <a:r>
              <a:rPr lang="en-US" sz="800" dirty="0" smtClean="0"/>
              <a:t>, Pretoria/Johannesburg </a:t>
            </a:r>
            <a:r>
              <a:rPr lang="en-US" sz="800" dirty="0"/>
              <a:t>area, South Africa: </a:t>
            </a:r>
            <a:r>
              <a:rPr lang="en-US" sz="800" dirty="0" err="1"/>
              <a:t>SatAuth</a:t>
            </a:r>
            <a:r>
              <a:rPr lang="en-US" sz="800" dirty="0"/>
              <a:t> </a:t>
            </a:r>
            <a:endParaRPr lang="en-US" sz="800" dirty="0" smtClean="0"/>
          </a:p>
          <a:p>
            <a:r>
              <a:rPr lang="en-US" sz="800" dirty="0" smtClean="0"/>
              <a:t>3</a:t>
            </a:r>
            <a:r>
              <a:rPr lang="en-US" sz="800" dirty="0"/>
              <a:t>.) </a:t>
            </a:r>
            <a:r>
              <a:rPr lang="en-US" sz="800" b="1" dirty="0"/>
              <a:t>April</a:t>
            </a:r>
            <a:r>
              <a:rPr lang="en-US" sz="800" dirty="0"/>
              <a:t>: IATA Safety and Flight Ops Conference </a:t>
            </a:r>
            <a:r>
              <a:rPr lang="en-US" sz="800" dirty="0" smtClean="0"/>
              <a:t>2019: April 2-4, potential GADSS presentation (</a:t>
            </a:r>
            <a:r>
              <a:rPr lang="en-US" sz="800" dirty="0"/>
              <a:t>Airbus Claude</a:t>
            </a:r>
            <a:r>
              <a:rPr lang="en-US" sz="800" dirty="0" smtClean="0"/>
              <a:t>)(</a:t>
            </a:r>
            <a:r>
              <a:rPr lang="en-US" sz="800" dirty="0" smtClean="0">
                <a:hlinkClick r:id="rId3"/>
              </a:rPr>
              <a:t>https</a:t>
            </a:r>
            <a:r>
              <a:rPr lang="en-US" sz="800" dirty="0">
                <a:hlinkClick r:id="rId3"/>
              </a:rPr>
              <a:t>://</a:t>
            </a:r>
            <a:r>
              <a:rPr lang="en-US" sz="800" dirty="0" smtClean="0">
                <a:hlinkClick r:id="rId3"/>
              </a:rPr>
              <a:t>www.iata.org/events/Pages/ops-conference.aspx</a:t>
            </a:r>
            <a:r>
              <a:rPr lang="en-US" sz="800" dirty="0" smtClean="0"/>
              <a:t>)</a:t>
            </a:r>
          </a:p>
          <a:p>
            <a:r>
              <a:rPr lang="en-US" sz="800" dirty="0" smtClean="0"/>
              <a:t>4.) </a:t>
            </a:r>
            <a:r>
              <a:rPr lang="en-US" sz="800" b="1" dirty="0" smtClean="0"/>
              <a:t>April:</a:t>
            </a:r>
            <a:r>
              <a:rPr lang="en-US" sz="800" dirty="0" smtClean="0"/>
              <a:t> AEEC General </a:t>
            </a:r>
            <a:r>
              <a:rPr lang="en-US" sz="800" dirty="0"/>
              <a:t>Session (Prague) April 29 – May 2 </a:t>
            </a:r>
            <a:r>
              <a:rPr lang="en-US" sz="800" dirty="0" smtClean="0"/>
              <a:t>(&lt;</a:t>
            </a:r>
            <a:r>
              <a:rPr lang="en-US" sz="800" dirty="0" smtClean="0">
                <a:hlinkClick r:id="rId4"/>
              </a:rPr>
              <a:t>https</a:t>
            </a:r>
            <a:r>
              <a:rPr lang="en-US" sz="800" dirty="0">
                <a:hlinkClick r:id="rId4"/>
              </a:rPr>
              <a:t>://</a:t>
            </a:r>
            <a:r>
              <a:rPr lang="en-US" sz="800" dirty="0" smtClean="0">
                <a:hlinkClick r:id="rId4"/>
              </a:rPr>
              <a:t>www.aviation-ia.com/conferences/aeec-general-session</a:t>
            </a:r>
            <a:r>
              <a:rPr lang="en-US" sz="800" dirty="0" smtClean="0"/>
              <a:t>&gt;) GADSS symposium</a:t>
            </a:r>
          </a:p>
          <a:p>
            <a:r>
              <a:rPr lang="en-US" sz="800" dirty="0" smtClean="0"/>
              <a:t>5.) </a:t>
            </a:r>
            <a:r>
              <a:rPr lang="en-US" sz="800" b="1" dirty="0"/>
              <a:t>June</a:t>
            </a:r>
            <a:r>
              <a:rPr lang="en-US" sz="800" dirty="0"/>
              <a:t> co-located SAI-GAT: </a:t>
            </a:r>
            <a:r>
              <a:rPr lang="en-US" sz="800" b="1" dirty="0"/>
              <a:t>June 17-19 </a:t>
            </a:r>
            <a:r>
              <a:rPr lang="en-US" sz="800" dirty="0"/>
              <a:t>GAT, June 20-21 SAI: Toulouse France, </a:t>
            </a:r>
            <a:r>
              <a:rPr lang="en-US" sz="800" dirty="0" smtClean="0"/>
              <a:t>Airbus</a:t>
            </a:r>
          </a:p>
          <a:p>
            <a:r>
              <a:rPr lang="en-US" sz="800" dirty="0" smtClean="0"/>
              <a:t>6.) </a:t>
            </a:r>
            <a:r>
              <a:rPr lang="en-US" sz="800" b="1" dirty="0" smtClean="0"/>
              <a:t>August</a:t>
            </a:r>
            <a:r>
              <a:rPr lang="en-US" sz="800" dirty="0" smtClean="0"/>
              <a:t> GAT only - Boeing Seattle</a:t>
            </a:r>
            <a:endParaRPr lang="en-US" sz="800" dirty="0"/>
          </a:p>
        </p:txBody>
      </p:sp>
      <p:sp>
        <p:nvSpPr>
          <p:cNvPr id="86" name="TextBox 85"/>
          <p:cNvSpPr txBox="1"/>
          <p:nvPr/>
        </p:nvSpPr>
        <p:spPr>
          <a:xfrm>
            <a:off x="2900871" y="1035499"/>
            <a:ext cx="1326742" cy="461665"/>
          </a:xfrm>
          <a:prstGeom prst="rect">
            <a:avLst/>
          </a:prstGeom>
          <a:noFill/>
        </p:spPr>
        <p:txBody>
          <a:bodyPr wrap="square" rtlCol="0">
            <a:spAutoFit/>
          </a:bodyPr>
          <a:lstStyle>
            <a:defPPr>
              <a:defRPr lang="en-US"/>
            </a:defPPr>
            <a:lvl1pPr algn="ctr">
              <a:defRPr sz="1200" b="1"/>
            </a:lvl1pPr>
          </a:lstStyle>
          <a:p>
            <a:r>
              <a:rPr lang="en-US" dirty="0"/>
              <a:t>August 21,22,23</a:t>
            </a:r>
          </a:p>
        </p:txBody>
      </p:sp>
      <p:sp>
        <p:nvSpPr>
          <p:cNvPr id="108" name="Isosceles Triangle 107"/>
          <p:cNvSpPr/>
          <p:nvPr/>
        </p:nvSpPr>
        <p:spPr>
          <a:xfrm flipV="1">
            <a:off x="992278" y="1478872"/>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4206004" y="2947538"/>
            <a:ext cx="1461721" cy="461665"/>
          </a:xfrm>
          <a:prstGeom prst="rect">
            <a:avLst/>
          </a:prstGeom>
          <a:noFill/>
        </p:spPr>
        <p:txBody>
          <a:bodyPr wrap="square" rtlCol="0">
            <a:spAutoFit/>
          </a:bodyPr>
          <a:lstStyle>
            <a:defPPr>
              <a:defRPr lang="en-US"/>
            </a:defPPr>
            <a:lvl1pPr algn="ctr">
              <a:defRPr sz="1200"/>
            </a:lvl1pPr>
          </a:lstStyle>
          <a:p>
            <a:r>
              <a:rPr lang="en-US" dirty="0"/>
              <a:t>AEEC Mid-Term SESSION (10/14)</a:t>
            </a:r>
          </a:p>
        </p:txBody>
      </p:sp>
      <p:cxnSp>
        <p:nvCxnSpPr>
          <p:cNvPr id="107" name="Straight Connector 106"/>
          <p:cNvCxnSpPr/>
          <p:nvPr/>
        </p:nvCxnSpPr>
        <p:spPr>
          <a:xfrm>
            <a:off x="665905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88267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52449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216631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280813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344995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09177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73359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537541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017235" y="349441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7300865" y="3494411"/>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21556" y="3497635"/>
            <a:ext cx="680418" cy="276999"/>
          </a:xfrm>
          <a:prstGeom prst="rect">
            <a:avLst/>
          </a:prstGeom>
          <a:noFill/>
        </p:spPr>
        <p:txBody>
          <a:bodyPr wrap="square" rtlCol="0">
            <a:spAutoFit/>
          </a:bodyPr>
          <a:lstStyle/>
          <a:p>
            <a:pPr algn="ctr"/>
            <a:r>
              <a:rPr lang="en-US" sz="1200" dirty="0" smtClean="0"/>
              <a:t>MAR</a:t>
            </a:r>
          </a:p>
        </p:txBody>
      </p:sp>
      <p:sp>
        <p:nvSpPr>
          <p:cNvPr id="123" name="TextBox 122"/>
          <p:cNvSpPr txBox="1"/>
          <p:nvPr/>
        </p:nvSpPr>
        <p:spPr>
          <a:xfrm>
            <a:off x="863376" y="3497635"/>
            <a:ext cx="680418" cy="276999"/>
          </a:xfrm>
          <a:prstGeom prst="rect">
            <a:avLst/>
          </a:prstGeom>
          <a:noFill/>
        </p:spPr>
        <p:txBody>
          <a:bodyPr wrap="square" rtlCol="0">
            <a:spAutoFit/>
          </a:bodyPr>
          <a:lstStyle/>
          <a:p>
            <a:pPr algn="ctr"/>
            <a:r>
              <a:rPr lang="en-US" sz="1200" dirty="0" smtClean="0"/>
              <a:t>APR</a:t>
            </a:r>
          </a:p>
        </p:txBody>
      </p:sp>
      <p:sp>
        <p:nvSpPr>
          <p:cNvPr id="124" name="TextBox 123"/>
          <p:cNvSpPr txBox="1"/>
          <p:nvPr/>
        </p:nvSpPr>
        <p:spPr>
          <a:xfrm>
            <a:off x="1505196" y="3497635"/>
            <a:ext cx="680418" cy="276999"/>
          </a:xfrm>
          <a:prstGeom prst="rect">
            <a:avLst/>
          </a:prstGeom>
          <a:noFill/>
        </p:spPr>
        <p:txBody>
          <a:bodyPr wrap="square" rtlCol="0">
            <a:spAutoFit/>
          </a:bodyPr>
          <a:lstStyle/>
          <a:p>
            <a:pPr algn="ctr"/>
            <a:r>
              <a:rPr lang="en-US" sz="1200" dirty="0" smtClean="0"/>
              <a:t>MAY</a:t>
            </a:r>
          </a:p>
        </p:txBody>
      </p:sp>
      <p:sp>
        <p:nvSpPr>
          <p:cNvPr id="125" name="TextBox 124"/>
          <p:cNvSpPr txBox="1"/>
          <p:nvPr/>
        </p:nvSpPr>
        <p:spPr>
          <a:xfrm>
            <a:off x="2147016" y="3497635"/>
            <a:ext cx="680418" cy="276999"/>
          </a:xfrm>
          <a:prstGeom prst="rect">
            <a:avLst/>
          </a:prstGeom>
          <a:noFill/>
        </p:spPr>
        <p:txBody>
          <a:bodyPr wrap="square" rtlCol="0">
            <a:spAutoFit/>
          </a:bodyPr>
          <a:lstStyle/>
          <a:p>
            <a:pPr algn="ctr"/>
            <a:r>
              <a:rPr lang="en-US" sz="1200" dirty="0" smtClean="0"/>
              <a:t>JUN</a:t>
            </a:r>
          </a:p>
        </p:txBody>
      </p:sp>
      <p:sp>
        <p:nvSpPr>
          <p:cNvPr id="126" name="TextBox 125"/>
          <p:cNvSpPr txBox="1"/>
          <p:nvPr/>
        </p:nvSpPr>
        <p:spPr>
          <a:xfrm>
            <a:off x="2788836" y="3497635"/>
            <a:ext cx="680418" cy="276999"/>
          </a:xfrm>
          <a:prstGeom prst="rect">
            <a:avLst/>
          </a:prstGeom>
          <a:noFill/>
        </p:spPr>
        <p:txBody>
          <a:bodyPr wrap="square" rtlCol="0">
            <a:spAutoFit/>
          </a:bodyPr>
          <a:lstStyle/>
          <a:p>
            <a:pPr algn="ctr"/>
            <a:r>
              <a:rPr lang="en-US" sz="1200" dirty="0" smtClean="0"/>
              <a:t>JUL</a:t>
            </a:r>
          </a:p>
        </p:txBody>
      </p:sp>
      <p:sp>
        <p:nvSpPr>
          <p:cNvPr id="127" name="TextBox 126"/>
          <p:cNvSpPr txBox="1"/>
          <p:nvPr/>
        </p:nvSpPr>
        <p:spPr>
          <a:xfrm>
            <a:off x="3430656" y="3497635"/>
            <a:ext cx="680418" cy="276999"/>
          </a:xfrm>
          <a:prstGeom prst="rect">
            <a:avLst/>
          </a:prstGeom>
          <a:noFill/>
        </p:spPr>
        <p:txBody>
          <a:bodyPr wrap="square" rtlCol="0">
            <a:spAutoFit/>
          </a:bodyPr>
          <a:lstStyle/>
          <a:p>
            <a:pPr algn="ctr"/>
            <a:r>
              <a:rPr lang="en-US" sz="1200" dirty="0" smtClean="0"/>
              <a:t>AUG</a:t>
            </a:r>
          </a:p>
        </p:txBody>
      </p:sp>
      <p:sp>
        <p:nvSpPr>
          <p:cNvPr id="128" name="TextBox 127"/>
          <p:cNvSpPr txBox="1"/>
          <p:nvPr/>
        </p:nvSpPr>
        <p:spPr>
          <a:xfrm>
            <a:off x="4072476" y="3497635"/>
            <a:ext cx="680418" cy="276999"/>
          </a:xfrm>
          <a:prstGeom prst="rect">
            <a:avLst/>
          </a:prstGeom>
          <a:noFill/>
        </p:spPr>
        <p:txBody>
          <a:bodyPr wrap="square" rtlCol="0">
            <a:spAutoFit/>
          </a:bodyPr>
          <a:lstStyle/>
          <a:p>
            <a:pPr algn="ctr"/>
            <a:r>
              <a:rPr lang="en-US" sz="1200" dirty="0" smtClean="0"/>
              <a:t>SEPT</a:t>
            </a:r>
          </a:p>
        </p:txBody>
      </p:sp>
      <p:sp>
        <p:nvSpPr>
          <p:cNvPr id="129" name="TextBox 128"/>
          <p:cNvSpPr txBox="1"/>
          <p:nvPr/>
        </p:nvSpPr>
        <p:spPr>
          <a:xfrm>
            <a:off x="4714296" y="3497635"/>
            <a:ext cx="680418" cy="276999"/>
          </a:xfrm>
          <a:prstGeom prst="rect">
            <a:avLst/>
          </a:prstGeom>
          <a:noFill/>
        </p:spPr>
        <p:txBody>
          <a:bodyPr wrap="square" rtlCol="0">
            <a:spAutoFit/>
          </a:bodyPr>
          <a:lstStyle/>
          <a:p>
            <a:pPr algn="ctr"/>
            <a:r>
              <a:rPr lang="en-US" sz="1200" dirty="0" smtClean="0"/>
              <a:t>OCT</a:t>
            </a:r>
          </a:p>
        </p:txBody>
      </p:sp>
      <p:sp>
        <p:nvSpPr>
          <p:cNvPr id="130" name="TextBox 129"/>
          <p:cNvSpPr txBox="1"/>
          <p:nvPr/>
        </p:nvSpPr>
        <p:spPr>
          <a:xfrm>
            <a:off x="5356116" y="3497635"/>
            <a:ext cx="680418" cy="276999"/>
          </a:xfrm>
          <a:prstGeom prst="rect">
            <a:avLst/>
          </a:prstGeom>
          <a:noFill/>
        </p:spPr>
        <p:txBody>
          <a:bodyPr wrap="square" rtlCol="0">
            <a:spAutoFit/>
          </a:bodyPr>
          <a:lstStyle/>
          <a:p>
            <a:pPr algn="ctr"/>
            <a:r>
              <a:rPr lang="en-US" sz="1200" dirty="0" smtClean="0"/>
              <a:t>NOV</a:t>
            </a:r>
          </a:p>
        </p:txBody>
      </p:sp>
      <p:sp>
        <p:nvSpPr>
          <p:cNvPr id="131" name="TextBox 130"/>
          <p:cNvSpPr txBox="1"/>
          <p:nvPr/>
        </p:nvSpPr>
        <p:spPr>
          <a:xfrm>
            <a:off x="5997936" y="3497635"/>
            <a:ext cx="680418" cy="276999"/>
          </a:xfrm>
          <a:prstGeom prst="rect">
            <a:avLst/>
          </a:prstGeom>
          <a:noFill/>
        </p:spPr>
        <p:txBody>
          <a:bodyPr wrap="square" rtlCol="0">
            <a:spAutoFit/>
          </a:bodyPr>
          <a:lstStyle/>
          <a:p>
            <a:pPr algn="ctr"/>
            <a:r>
              <a:rPr lang="en-US" sz="1200" dirty="0" smtClean="0"/>
              <a:t>DEC</a:t>
            </a:r>
          </a:p>
        </p:txBody>
      </p:sp>
      <p:sp>
        <p:nvSpPr>
          <p:cNvPr id="132" name="TextBox 131"/>
          <p:cNvSpPr txBox="1"/>
          <p:nvPr/>
        </p:nvSpPr>
        <p:spPr>
          <a:xfrm>
            <a:off x="6639756" y="3497635"/>
            <a:ext cx="680418" cy="276999"/>
          </a:xfrm>
          <a:prstGeom prst="rect">
            <a:avLst/>
          </a:prstGeom>
          <a:noFill/>
        </p:spPr>
        <p:txBody>
          <a:bodyPr wrap="square" rtlCol="0">
            <a:spAutoFit/>
          </a:bodyPr>
          <a:lstStyle/>
          <a:p>
            <a:pPr algn="ctr"/>
            <a:r>
              <a:rPr lang="en-US" sz="1200" dirty="0" smtClean="0"/>
              <a:t>JAN</a:t>
            </a:r>
          </a:p>
        </p:txBody>
      </p:sp>
      <p:sp>
        <p:nvSpPr>
          <p:cNvPr id="5" name="Rectangle 4"/>
          <p:cNvSpPr/>
          <p:nvPr/>
        </p:nvSpPr>
        <p:spPr>
          <a:xfrm>
            <a:off x="901974" y="3853618"/>
            <a:ext cx="1256331" cy="805929"/>
          </a:xfrm>
          <a:prstGeom prst="rect">
            <a:avLst/>
          </a:prstGeom>
          <a:solidFill>
            <a:srgbClr val="92C0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a:t>
            </a:r>
            <a:r>
              <a:rPr lang="en-US" sz="1000" dirty="0" smtClean="0">
                <a:solidFill>
                  <a:schemeClr val="tx1"/>
                </a:solidFill>
              </a:rPr>
              <a:t>ommon interface list, draft straw horse and assumptions</a:t>
            </a:r>
            <a:endParaRPr lang="en-US" sz="1000" dirty="0">
              <a:solidFill>
                <a:schemeClr val="tx1"/>
              </a:solidFill>
            </a:endParaRPr>
          </a:p>
        </p:txBody>
      </p:sp>
      <p:sp>
        <p:nvSpPr>
          <p:cNvPr id="136" name="Rectangle 135"/>
          <p:cNvSpPr/>
          <p:nvPr/>
        </p:nvSpPr>
        <p:spPr>
          <a:xfrm>
            <a:off x="2163842" y="3853617"/>
            <a:ext cx="2547981" cy="805929"/>
          </a:xfrm>
          <a:prstGeom prst="rect">
            <a:avLst/>
          </a:prstGeom>
          <a:solidFill>
            <a:srgbClr val="81B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Interface refinement, by-architecture scrubs/discussion and cross architecture integration </a:t>
            </a:r>
            <a:endParaRPr lang="en-US" sz="1000" dirty="0">
              <a:solidFill>
                <a:schemeClr val="tx1"/>
              </a:solidFill>
            </a:endParaRPr>
          </a:p>
        </p:txBody>
      </p:sp>
      <p:sp>
        <p:nvSpPr>
          <p:cNvPr id="138" name="Isosceles Triangle 137"/>
          <p:cNvSpPr/>
          <p:nvPr/>
        </p:nvSpPr>
        <p:spPr>
          <a:xfrm>
            <a:off x="4708976" y="4683705"/>
            <a:ext cx="309705" cy="315114"/>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nvSpPr>
        <p:spPr>
          <a:xfrm>
            <a:off x="4154807" y="4962044"/>
            <a:ext cx="1117433" cy="461665"/>
          </a:xfrm>
          <a:prstGeom prst="rect">
            <a:avLst/>
          </a:prstGeom>
          <a:noFill/>
        </p:spPr>
        <p:txBody>
          <a:bodyPr wrap="square" rtlCol="0">
            <a:spAutoFit/>
          </a:bodyPr>
          <a:lstStyle/>
          <a:p>
            <a:pPr algn="ctr"/>
            <a:r>
              <a:rPr lang="en-US" sz="1200" dirty="0" smtClean="0"/>
              <a:t>draft 2 to AEEC </a:t>
            </a:r>
            <a:r>
              <a:rPr lang="en-US" sz="800" dirty="0" smtClean="0"/>
              <a:t>10/8</a:t>
            </a:r>
          </a:p>
        </p:txBody>
      </p:sp>
      <p:sp>
        <p:nvSpPr>
          <p:cNvPr id="140" name="Rectangle 139"/>
          <p:cNvSpPr/>
          <p:nvPr/>
        </p:nvSpPr>
        <p:spPr>
          <a:xfrm>
            <a:off x="4714296" y="3853617"/>
            <a:ext cx="1574256" cy="80592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Integration and refinement </a:t>
            </a:r>
            <a:endParaRPr lang="en-US" sz="1000" dirty="0">
              <a:solidFill>
                <a:schemeClr val="tx1"/>
              </a:solidFill>
            </a:endParaRPr>
          </a:p>
        </p:txBody>
      </p:sp>
      <p:sp>
        <p:nvSpPr>
          <p:cNvPr id="142" name="Isosceles Triangle 141"/>
          <p:cNvSpPr/>
          <p:nvPr/>
        </p:nvSpPr>
        <p:spPr>
          <a:xfrm>
            <a:off x="5854718" y="4683705"/>
            <a:ext cx="309705" cy="315114"/>
          </a:xfrm>
          <a:prstGeom prst="triangl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88552" y="3853617"/>
            <a:ext cx="1021972" cy="80592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Integration and refinement, SAI, external reviews</a:t>
            </a:r>
            <a:endParaRPr lang="en-US" sz="1000" dirty="0">
              <a:solidFill>
                <a:schemeClr val="tx1"/>
              </a:solidFill>
            </a:endParaRPr>
          </a:p>
        </p:txBody>
      </p:sp>
      <p:sp>
        <p:nvSpPr>
          <p:cNvPr id="148" name="Isosceles Triangle 147"/>
          <p:cNvSpPr/>
          <p:nvPr/>
        </p:nvSpPr>
        <p:spPr>
          <a:xfrm>
            <a:off x="7146012" y="4683705"/>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149"/>
          <p:cNvSpPr txBox="1"/>
          <p:nvPr/>
        </p:nvSpPr>
        <p:spPr>
          <a:xfrm>
            <a:off x="-90570" y="3817696"/>
            <a:ext cx="1052590" cy="1015663"/>
          </a:xfrm>
          <a:prstGeom prst="rect">
            <a:avLst/>
          </a:prstGeom>
          <a:noFill/>
        </p:spPr>
        <p:txBody>
          <a:bodyPr wrap="square" rtlCol="0">
            <a:spAutoFit/>
          </a:bodyPr>
          <a:lstStyle/>
          <a:p>
            <a:pPr algn="ctr"/>
            <a:r>
              <a:rPr lang="en-US" sz="1200" b="1" dirty="0" smtClean="0"/>
              <a:t>ARINC 680</a:t>
            </a:r>
          </a:p>
          <a:p>
            <a:pPr algn="ctr"/>
            <a:r>
              <a:rPr lang="en-US" sz="1200" b="1" dirty="0" smtClean="0"/>
              <a:t>ADT Interface Standards Section</a:t>
            </a:r>
          </a:p>
        </p:txBody>
      </p:sp>
      <p:cxnSp>
        <p:nvCxnSpPr>
          <p:cNvPr id="154" name="Straight Connector 153"/>
          <p:cNvCxnSpPr/>
          <p:nvPr/>
        </p:nvCxnSpPr>
        <p:spPr>
          <a:xfrm>
            <a:off x="882675" y="499936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1524495" y="499936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2166315" y="499936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2808135" y="499936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3449955" y="4999361"/>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4091775" y="4999361"/>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221556" y="5002585"/>
            <a:ext cx="680418" cy="276999"/>
          </a:xfrm>
          <a:prstGeom prst="rect">
            <a:avLst/>
          </a:prstGeom>
          <a:noFill/>
        </p:spPr>
        <p:txBody>
          <a:bodyPr wrap="square" rtlCol="0">
            <a:spAutoFit/>
          </a:bodyPr>
          <a:lstStyle/>
          <a:p>
            <a:pPr algn="ctr"/>
            <a:r>
              <a:rPr lang="en-US" sz="1200" dirty="0" smtClean="0"/>
              <a:t>MAR</a:t>
            </a:r>
          </a:p>
        </p:txBody>
      </p:sp>
      <p:sp>
        <p:nvSpPr>
          <p:cNvPr id="167" name="TextBox 166"/>
          <p:cNvSpPr txBox="1"/>
          <p:nvPr/>
        </p:nvSpPr>
        <p:spPr>
          <a:xfrm>
            <a:off x="863376" y="5002585"/>
            <a:ext cx="680418" cy="276999"/>
          </a:xfrm>
          <a:prstGeom prst="rect">
            <a:avLst/>
          </a:prstGeom>
          <a:noFill/>
        </p:spPr>
        <p:txBody>
          <a:bodyPr wrap="square" rtlCol="0">
            <a:spAutoFit/>
          </a:bodyPr>
          <a:lstStyle/>
          <a:p>
            <a:pPr algn="ctr"/>
            <a:r>
              <a:rPr lang="en-US" sz="1200" dirty="0" smtClean="0"/>
              <a:t>APR</a:t>
            </a:r>
          </a:p>
        </p:txBody>
      </p:sp>
      <p:sp>
        <p:nvSpPr>
          <p:cNvPr id="168" name="TextBox 167"/>
          <p:cNvSpPr txBox="1"/>
          <p:nvPr/>
        </p:nvSpPr>
        <p:spPr>
          <a:xfrm>
            <a:off x="1505196" y="5002585"/>
            <a:ext cx="680418" cy="276999"/>
          </a:xfrm>
          <a:prstGeom prst="rect">
            <a:avLst/>
          </a:prstGeom>
          <a:noFill/>
        </p:spPr>
        <p:txBody>
          <a:bodyPr wrap="square" rtlCol="0">
            <a:spAutoFit/>
          </a:bodyPr>
          <a:lstStyle/>
          <a:p>
            <a:pPr algn="ctr"/>
            <a:r>
              <a:rPr lang="en-US" sz="1200" dirty="0" smtClean="0"/>
              <a:t>MAY</a:t>
            </a:r>
          </a:p>
        </p:txBody>
      </p:sp>
      <p:sp>
        <p:nvSpPr>
          <p:cNvPr id="169" name="TextBox 168"/>
          <p:cNvSpPr txBox="1"/>
          <p:nvPr/>
        </p:nvSpPr>
        <p:spPr>
          <a:xfrm>
            <a:off x="2147016" y="5002585"/>
            <a:ext cx="680418" cy="276999"/>
          </a:xfrm>
          <a:prstGeom prst="rect">
            <a:avLst/>
          </a:prstGeom>
          <a:noFill/>
        </p:spPr>
        <p:txBody>
          <a:bodyPr wrap="square" rtlCol="0">
            <a:spAutoFit/>
          </a:bodyPr>
          <a:lstStyle/>
          <a:p>
            <a:pPr algn="ctr"/>
            <a:r>
              <a:rPr lang="en-US" sz="1200" dirty="0" smtClean="0"/>
              <a:t>JUN</a:t>
            </a:r>
          </a:p>
        </p:txBody>
      </p:sp>
      <p:sp>
        <p:nvSpPr>
          <p:cNvPr id="170" name="TextBox 169"/>
          <p:cNvSpPr txBox="1"/>
          <p:nvPr/>
        </p:nvSpPr>
        <p:spPr>
          <a:xfrm>
            <a:off x="2788836" y="5002585"/>
            <a:ext cx="680418" cy="276999"/>
          </a:xfrm>
          <a:prstGeom prst="rect">
            <a:avLst/>
          </a:prstGeom>
          <a:noFill/>
        </p:spPr>
        <p:txBody>
          <a:bodyPr wrap="square" rtlCol="0">
            <a:spAutoFit/>
          </a:bodyPr>
          <a:lstStyle/>
          <a:p>
            <a:pPr algn="ctr"/>
            <a:r>
              <a:rPr lang="en-US" sz="1200" dirty="0" smtClean="0"/>
              <a:t>JUL</a:t>
            </a:r>
          </a:p>
        </p:txBody>
      </p:sp>
      <p:sp>
        <p:nvSpPr>
          <p:cNvPr id="171" name="TextBox 170"/>
          <p:cNvSpPr txBox="1"/>
          <p:nvPr/>
        </p:nvSpPr>
        <p:spPr>
          <a:xfrm>
            <a:off x="3430656" y="5002585"/>
            <a:ext cx="680418" cy="276999"/>
          </a:xfrm>
          <a:prstGeom prst="rect">
            <a:avLst/>
          </a:prstGeom>
          <a:noFill/>
        </p:spPr>
        <p:txBody>
          <a:bodyPr wrap="square" rtlCol="0">
            <a:spAutoFit/>
          </a:bodyPr>
          <a:lstStyle/>
          <a:p>
            <a:pPr algn="ctr"/>
            <a:r>
              <a:rPr lang="en-US" sz="1200" dirty="0" smtClean="0"/>
              <a:t>AUG</a:t>
            </a:r>
          </a:p>
        </p:txBody>
      </p:sp>
      <p:sp>
        <p:nvSpPr>
          <p:cNvPr id="179" name="TextBox 178"/>
          <p:cNvSpPr txBox="1"/>
          <p:nvPr/>
        </p:nvSpPr>
        <p:spPr>
          <a:xfrm>
            <a:off x="7279541" y="4659546"/>
            <a:ext cx="772718" cy="461665"/>
          </a:xfrm>
          <a:prstGeom prst="rect">
            <a:avLst/>
          </a:prstGeom>
          <a:noFill/>
        </p:spPr>
        <p:txBody>
          <a:bodyPr wrap="square" rtlCol="0">
            <a:spAutoFit/>
          </a:bodyPr>
          <a:lstStyle/>
          <a:p>
            <a:pPr algn="ctr"/>
            <a:r>
              <a:rPr lang="en-US" sz="1200" b="1" dirty="0" smtClean="0"/>
              <a:t>Final draft</a:t>
            </a:r>
          </a:p>
        </p:txBody>
      </p:sp>
      <p:sp>
        <p:nvSpPr>
          <p:cNvPr id="180" name="TextBox 179"/>
          <p:cNvSpPr txBox="1"/>
          <p:nvPr/>
        </p:nvSpPr>
        <p:spPr>
          <a:xfrm>
            <a:off x="1" y="5254432"/>
            <a:ext cx="1224508" cy="1384995"/>
          </a:xfrm>
          <a:prstGeom prst="rect">
            <a:avLst/>
          </a:prstGeom>
          <a:noFill/>
        </p:spPr>
        <p:txBody>
          <a:bodyPr wrap="square" rtlCol="0">
            <a:spAutoFit/>
          </a:bodyPr>
          <a:lstStyle/>
          <a:p>
            <a:pPr algn="ctr"/>
            <a:r>
              <a:rPr lang="en-US" sz="1200" b="1" dirty="0"/>
              <a:t>ARINC 680</a:t>
            </a:r>
          </a:p>
          <a:p>
            <a:pPr algn="ctr"/>
            <a:r>
              <a:rPr lang="en-US" sz="1200" b="1" dirty="0" smtClean="0"/>
              <a:t>ADT Requirements and Architecture Report Sections</a:t>
            </a:r>
          </a:p>
        </p:txBody>
      </p:sp>
      <p:sp>
        <p:nvSpPr>
          <p:cNvPr id="181" name="Rectangle 180"/>
          <p:cNvSpPr/>
          <p:nvPr/>
        </p:nvSpPr>
        <p:spPr>
          <a:xfrm>
            <a:off x="1159358" y="5263575"/>
            <a:ext cx="768871" cy="96545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Review updates, Doc 10054, updates</a:t>
            </a:r>
          </a:p>
          <a:p>
            <a:pPr algn="ctr"/>
            <a:r>
              <a:rPr lang="en-US" sz="900" dirty="0" smtClean="0">
                <a:solidFill>
                  <a:schemeClr val="tx1"/>
                </a:solidFill>
              </a:rPr>
              <a:t>Gen edit/arch updates</a:t>
            </a:r>
            <a:endParaRPr lang="en-US" sz="900" dirty="0">
              <a:solidFill>
                <a:schemeClr val="tx1"/>
              </a:solidFill>
            </a:endParaRPr>
          </a:p>
        </p:txBody>
      </p:sp>
      <p:sp>
        <p:nvSpPr>
          <p:cNvPr id="183" name="Rectangle 182"/>
          <p:cNvSpPr/>
          <p:nvPr/>
        </p:nvSpPr>
        <p:spPr>
          <a:xfrm>
            <a:off x="1928612" y="5263575"/>
            <a:ext cx="781647" cy="965459"/>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Team reviews, integration and refinement</a:t>
            </a:r>
            <a:endParaRPr lang="en-US" sz="900" dirty="0">
              <a:solidFill>
                <a:schemeClr val="tx1"/>
              </a:solidFill>
            </a:endParaRPr>
          </a:p>
        </p:txBody>
      </p:sp>
      <p:sp>
        <p:nvSpPr>
          <p:cNvPr id="184" name="Isosceles Triangle 183"/>
          <p:cNvSpPr/>
          <p:nvPr/>
        </p:nvSpPr>
        <p:spPr>
          <a:xfrm>
            <a:off x="2307443" y="6246530"/>
            <a:ext cx="309705" cy="315114"/>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p:cNvSpPr txBox="1"/>
          <p:nvPr/>
        </p:nvSpPr>
        <p:spPr>
          <a:xfrm>
            <a:off x="1199363" y="6297557"/>
            <a:ext cx="1154699" cy="461665"/>
          </a:xfrm>
          <a:prstGeom prst="rect">
            <a:avLst/>
          </a:prstGeom>
          <a:noFill/>
        </p:spPr>
        <p:txBody>
          <a:bodyPr wrap="square" rtlCol="0">
            <a:spAutoFit/>
          </a:bodyPr>
          <a:lstStyle/>
          <a:p>
            <a:pPr algn="ctr"/>
            <a:r>
              <a:rPr lang="en-US" sz="1200" dirty="0" err="1" smtClean="0"/>
              <a:t>Strawhorse</a:t>
            </a:r>
            <a:r>
              <a:rPr lang="en-US" sz="1200" dirty="0" smtClean="0"/>
              <a:t> updates</a:t>
            </a:r>
          </a:p>
        </p:txBody>
      </p:sp>
      <p:sp>
        <p:nvSpPr>
          <p:cNvPr id="186" name="Isosceles Triangle 185"/>
          <p:cNvSpPr/>
          <p:nvPr/>
        </p:nvSpPr>
        <p:spPr>
          <a:xfrm>
            <a:off x="3264207" y="6243717"/>
            <a:ext cx="309705" cy="315114"/>
          </a:xfrm>
          <a:prstGeom prst="triangl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p:cNvSpPr txBox="1"/>
          <p:nvPr/>
        </p:nvSpPr>
        <p:spPr>
          <a:xfrm>
            <a:off x="2707629" y="6558831"/>
            <a:ext cx="1483146" cy="276999"/>
          </a:xfrm>
          <a:prstGeom prst="rect">
            <a:avLst/>
          </a:prstGeom>
          <a:noFill/>
        </p:spPr>
        <p:txBody>
          <a:bodyPr wrap="square" rtlCol="0">
            <a:spAutoFit/>
          </a:bodyPr>
          <a:lstStyle/>
          <a:p>
            <a:pPr algn="ctr"/>
            <a:r>
              <a:rPr lang="en-US" sz="1200" dirty="0" smtClean="0"/>
              <a:t>Draft 1 to AEEC</a:t>
            </a:r>
          </a:p>
        </p:txBody>
      </p:sp>
      <p:sp>
        <p:nvSpPr>
          <p:cNvPr id="188" name="Rectangle 187"/>
          <p:cNvSpPr/>
          <p:nvPr/>
        </p:nvSpPr>
        <p:spPr>
          <a:xfrm>
            <a:off x="2719188" y="5265318"/>
            <a:ext cx="1353287" cy="96545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Final updates, team edits, SAI edits/input</a:t>
            </a:r>
            <a:endParaRPr lang="en-US" sz="900" dirty="0">
              <a:solidFill>
                <a:schemeClr val="tx1"/>
              </a:solidFill>
            </a:endParaRPr>
          </a:p>
        </p:txBody>
      </p:sp>
      <p:sp>
        <p:nvSpPr>
          <p:cNvPr id="195" name="Isosceles Triangle 194"/>
          <p:cNvSpPr/>
          <p:nvPr/>
        </p:nvSpPr>
        <p:spPr>
          <a:xfrm flipV="1">
            <a:off x="3728441" y="1472163"/>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7281096" y="3852461"/>
            <a:ext cx="683612" cy="80708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SAE/ARINC edit and Release</a:t>
            </a:r>
            <a:endParaRPr lang="en-US" sz="800" dirty="0">
              <a:solidFill>
                <a:schemeClr val="tx1"/>
              </a:solidFill>
            </a:endParaRPr>
          </a:p>
        </p:txBody>
      </p:sp>
      <p:cxnSp>
        <p:nvCxnSpPr>
          <p:cNvPr id="182" name="Straight Connector 181"/>
          <p:cNvCxnSpPr/>
          <p:nvPr/>
        </p:nvCxnSpPr>
        <p:spPr>
          <a:xfrm>
            <a:off x="7303589" y="3503087"/>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7945399" y="3503087"/>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7284290" y="3506311"/>
            <a:ext cx="680418" cy="276999"/>
          </a:xfrm>
          <a:prstGeom prst="rect">
            <a:avLst/>
          </a:prstGeom>
          <a:noFill/>
        </p:spPr>
        <p:txBody>
          <a:bodyPr wrap="square" rtlCol="0">
            <a:spAutoFit/>
          </a:bodyPr>
          <a:lstStyle/>
          <a:p>
            <a:pPr algn="ctr"/>
            <a:r>
              <a:rPr lang="en-US" sz="1200" dirty="0" smtClean="0"/>
              <a:t>FEB</a:t>
            </a:r>
          </a:p>
        </p:txBody>
      </p:sp>
      <p:sp>
        <p:nvSpPr>
          <p:cNvPr id="8" name="12-Point Star 7"/>
          <p:cNvSpPr/>
          <p:nvPr/>
        </p:nvSpPr>
        <p:spPr>
          <a:xfrm>
            <a:off x="4074177" y="2090057"/>
            <a:ext cx="343390" cy="283447"/>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33764" y="2040801"/>
            <a:ext cx="2479615" cy="338554"/>
          </a:xfrm>
          <a:prstGeom prst="rect">
            <a:avLst/>
          </a:prstGeom>
        </p:spPr>
        <p:txBody>
          <a:bodyPr wrap="square">
            <a:spAutoFit/>
          </a:bodyPr>
          <a:lstStyle/>
          <a:p>
            <a:r>
              <a:rPr lang="en-US" sz="800" b="1" dirty="0" smtClean="0"/>
              <a:t>EASA Location Of Aircraft In Distress Enablers Workshop 9/10 – Cologne, </a:t>
            </a:r>
            <a:r>
              <a:rPr lang="en-US" sz="800" b="1" dirty="0"/>
              <a:t>G</a:t>
            </a:r>
            <a:r>
              <a:rPr lang="en-US" sz="800" b="1" dirty="0" smtClean="0"/>
              <a:t>ermany</a:t>
            </a:r>
            <a:endParaRPr lang="en-US" sz="800" b="1" dirty="0"/>
          </a:p>
        </p:txBody>
      </p:sp>
      <p:sp>
        <p:nvSpPr>
          <p:cNvPr id="144" name="12-Point Star 143"/>
          <p:cNvSpPr/>
          <p:nvPr/>
        </p:nvSpPr>
        <p:spPr>
          <a:xfrm>
            <a:off x="2866296" y="1902997"/>
            <a:ext cx="343390" cy="283447"/>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1464381" y="1885638"/>
            <a:ext cx="1507028" cy="369332"/>
          </a:xfrm>
          <a:prstGeom prst="rect">
            <a:avLst/>
          </a:prstGeom>
        </p:spPr>
        <p:txBody>
          <a:bodyPr wrap="square">
            <a:spAutoFit/>
          </a:bodyPr>
          <a:lstStyle/>
          <a:p>
            <a:r>
              <a:rPr lang="en-US" sz="900" dirty="0" smtClean="0"/>
              <a:t>EASA Aircraft In Distress End Users Workshop</a:t>
            </a:r>
            <a:endParaRPr lang="en-US" sz="900" dirty="0"/>
          </a:p>
        </p:txBody>
      </p:sp>
      <p:sp>
        <p:nvSpPr>
          <p:cNvPr id="6" name="Rectangle 5"/>
          <p:cNvSpPr/>
          <p:nvPr/>
        </p:nvSpPr>
        <p:spPr>
          <a:xfrm>
            <a:off x="4506488" y="1752134"/>
            <a:ext cx="2671663" cy="338554"/>
          </a:xfrm>
          <a:prstGeom prst="rect">
            <a:avLst/>
          </a:prstGeom>
        </p:spPr>
        <p:txBody>
          <a:bodyPr wrap="square">
            <a:spAutoFit/>
          </a:bodyPr>
          <a:lstStyle/>
          <a:p>
            <a:r>
              <a:rPr lang="de-DE" sz="800" dirty="0"/>
              <a:t>IQPC </a:t>
            </a:r>
            <a:r>
              <a:rPr lang="en-US" sz="800" dirty="0"/>
              <a:t>- 2th Flight Location and Data Recovery 11- 13 September 2018 - Hamburg, Germany</a:t>
            </a:r>
          </a:p>
        </p:txBody>
      </p:sp>
      <p:cxnSp>
        <p:nvCxnSpPr>
          <p:cNvPr id="13" name="Elbow Connector 12"/>
          <p:cNvCxnSpPr>
            <a:stCxn id="188" idx="3"/>
          </p:cNvCxnSpPr>
          <p:nvPr/>
        </p:nvCxnSpPr>
        <p:spPr>
          <a:xfrm flipV="1">
            <a:off x="4072475" y="4697186"/>
            <a:ext cx="133529" cy="1050862"/>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145202" y="4640072"/>
            <a:ext cx="892663" cy="461665"/>
          </a:xfrm>
          <a:prstGeom prst="rect">
            <a:avLst/>
          </a:prstGeom>
          <a:noFill/>
        </p:spPr>
        <p:txBody>
          <a:bodyPr wrap="square" rtlCol="0">
            <a:spAutoFit/>
          </a:bodyPr>
          <a:lstStyle/>
          <a:p>
            <a:pPr algn="ctr"/>
            <a:r>
              <a:rPr lang="en-US" sz="1200" dirty="0" smtClean="0"/>
              <a:t>draft 3 to AEEC</a:t>
            </a:r>
          </a:p>
        </p:txBody>
      </p:sp>
      <p:sp>
        <p:nvSpPr>
          <p:cNvPr id="15" name="Rectangle 14"/>
          <p:cNvSpPr/>
          <p:nvPr/>
        </p:nvSpPr>
        <p:spPr>
          <a:xfrm>
            <a:off x="7937398" y="2921470"/>
            <a:ext cx="1277837" cy="2400657"/>
          </a:xfrm>
          <a:prstGeom prst="rect">
            <a:avLst/>
          </a:prstGeom>
        </p:spPr>
        <p:txBody>
          <a:bodyPr wrap="square">
            <a:spAutoFit/>
          </a:bodyPr>
          <a:lstStyle/>
          <a:p>
            <a:r>
              <a:rPr lang="en-US" sz="1000" dirty="0">
                <a:latin typeface="Calibri" panose="020F0502020204030204" pitchFamily="34" charset="0"/>
                <a:ea typeface="Calibri" panose="020F0502020204030204" pitchFamily="34" charset="0"/>
                <a:cs typeface="Times New Roman" panose="02020603050405020304" pitchFamily="18" charset="0"/>
              </a:rPr>
              <a:t>GAT WG will present one completed document for approval at the General Session in April 2019 (in Prague).  </a:t>
            </a:r>
            <a:endParaRPr lang="en-US" sz="1000" dirty="0"/>
          </a:p>
          <a:p>
            <a:endParaRPr lang="en-US" sz="1000" dirty="0">
              <a:latin typeface="Calibri" panose="020F0502020204030204" pitchFamily="34" charset="0"/>
              <a:ea typeface="Calibri" panose="020F0502020204030204" pitchFamily="34" charset="0"/>
              <a:cs typeface="Times New Roman" panose="02020603050405020304" pitchFamily="18" charset="0"/>
            </a:endParaRPr>
          </a:p>
          <a:p>
            <a:r>
              <a:rPr lang="en-US" sz="1000" dirty="0"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There will be a </a:t>
            </a:r>
            <a:r>
              <a:rPr lang="en-US" sz="1000" b="1" dirty="0"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GADSS </a:t>
            </a:r>
            <a:r>
              <a:rPr lang="en-US" sz="900" b="1" dirty="0"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symposium</a:t>
            </a:r>
            <a:r>
              <a:rPr lang="en-US" sz="1000" b="1" dirty="0"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000" dirty="0"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at the general session as well: Jessie Turner hosting, Airbus, Boeing, </a:t>
            </a:r>
            <a:r>
              <a:rPr lang="en-US" sz="1000" dirty="0" err="1"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Skytrac</a:t>
            </a:r>
            <a:r>
              <a:rPr lang="en-US" sz="1000" dirty="0" smtClean="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ACR presenting</a:t>
            </a:r>
          </a:p>
        </p:txBody>
      </p:sp>
      <p:sp>
        <p:nvSpPr>
          <p:cNvPr id="141" name="12-Point Star 140"/>
          <p:cNvSpPr/>
          <p:nvPr/>
        </p:nvSpPr>
        <p:spPr>
          <a:xfrm>
            <a:off x="4137139" y="1786683"/>
            <a:ext cx="343390" cy="283447"/>
          </a:xfrm>
          <a:prstGeom prst="star12">
            <a:avLst/>
          </a:prstGeom>
          <a:solidFill>
            <a:schemeClr val="tx2">
              <a:lumMod val="40000"/>
              <a:lumOff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Isosceles Triangle 146"/>
          <p:cNvSpPr/>
          <p:nvPr/>
        </p:nvSpPr>
        <p:spPr>
          <a:xfrm>
            <a:off x="4845437" y="2607887"/>
            <a:ext cx="309705" cy="31511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p:cNvSpPr txBox="1"/>
          <p:nvPr/>
        </p:nvSpPr>
        <p:spPr>
          <a:xfrm>
            <a:off x="5206894" y="5016966"/>
            <a:ext cx="2343947" cy="400110"/>
          </a:xfrm>
          <a:prstGeom prst="rect">
            <a:avLst/>
          </a:prstGeom>
          <a:noFill/>
        </p:spPr>
        <p:txBody>
          <a:bodyPr wrap="square" rtlCol="0">
            <a:spAutoFit/>
          </a:bodyPr>
          <a:lstStyle/>
          <a:p>
            <a:pPr algn="ctr"/>
            <a:r>
              <a:rPr lang="en-US" sz="1000" dirty="0" smtClean="0">
                <a:solidFill>
                  <a:schemeClr val="tx2">
                    <a:lumMod val="60000"/>
                    <a:lumOff val="40000"/>
                  </a:schemeClr>
                </a:solidFill>
              </a:rPr>
              <a:t>move </a:t>
            </a:r>
            <a:r>
              <a:rPr lang="en-US" sz="1000" dirty="0" smtClean="0">
                <a:solidFill>
                  <a:schemeClr val="tx2">
                    <a:lumMod val="60000"/>
                    <a:lumOff val="40000"/>
                  </a:schemeClr>
                </a:solidFill>
              </a:rPr>
              <a:t>to after WA DC face-to-face meeting</a:t>
            </a:r>
          </a:p>
        </p:txBody>
      </p:sp>
      <p:sp>
        <p:nvSpPr>
          <p:cNvPr id="153" name="Isosceles Triangle 152"/>
          <p:cNvSpPr/>
          <p:nvPr/>
        </p:nvSpPr>
        <p:spPr>
          <a:xfrm>
            <a:off x="6457493" y="467417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0" name="Elbow Connector 159"/>
          <p:cNvCxnSpPr>
            <a:stCxn id="142" idx="5"/>
            <a:endCxn id="153" idx="1"/>
          </p:cNvCxnSpPr>
          <p:nvPr/>
        </p:nvCxnSpPr>
        <p:spPr>
          <a:xfrm flipV="1">
            <a:off x="6086997" y="4831729"/>
            <a:ext cx="447922" cy="953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4" name="Isosceles Triangle 133"/>
          <p:cNvSpPr/>
          <p:nvPr/>
        </p:nvSpPr>
        <p:spPr>
          <a:xfrm>
            <a:off x="8389921" y="2535259"/>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7470771" y="1694466"/>
            <a:ext cx="1746360" cy="646331"/>
          </a:xfrm>
          <a:prstGeom prst="rect">
            <a:avLst/>
          </a:prstGeom>
          <a:noFill/>
        </p:spPr>
        <p:txBody>
          <a:bodyPr wrap="square" rtlCol="0">
            <a:spAutoFit/>
          </a:bodyPr>
          <a:lstStyle/>
          <a:p>
            <a:pPr algn="ctr"/>
            <a:r>
              <a:rPr lang="en-US" sz="1200" dirty="0" smtClean="0"/>
              <a:t>TRFD </a:t>
            </a:r>
            <a:r>
              <a:rPr lang="en-US" sz="1200" dirty="0" err="1" smtClean="0"/>
              <a:t>Strawhorse</a:t>
            </a:r>
            <a:r>
              <a:rPr lang="en-US" sz="1200" dirty="0" smtClean="0"/>
              <a:t> #1 </a:t>
            </a:r>
          </a:p>
          <a:p>
            <a:pPr algn="ctr"/>
            <a:r>
              <a:rPr lang="en-US" sz="1200" dirty="0" smtClean="0"/>
              <a:t>February </a:t>
            </a:r>
          </a:p>
          <a:p>
            <a:pPr algn="ctr"/>
            <a:r>
              <a:rPr lang="en-US" sz="1200" dirty="0" smtClean="0"/>
              <a:t>(following FL meeting)</a:t>
            </a:r>
          </a:p>
        </p:txBody>
      </p:sp>
      <p:sp>
        <p:nvSpPr>
          <p:cNvPr id="137" name="TextBox 136"/>
          <p:cNvSpPr txBox="1"/>
          <p:nvPr/>
        </p:nvSpPr>
        <p:spPr>
          <a:xfrm>
            <a:off x="8095812" y="2246100"/>
            <a:ext cx="886389" cy="276999"/>
          </a:xfrm>
          <a:prstGeom prst="rect">
            <a:avLst/>
          </a:prstGeom>
          <a:noFill/>
        </p:spPr>
        <p:txBody>
          <a:bodyPr wrap="square" rtlCol="0">
            <a:spAutoFit/>
          </a:bodyPr>
          <a:lstStyle/>
          <a:p>
            <a:pPr algn="ctr"/>
            <a:r>
              <a:rPr lang="en-US" sz="1200" b="1" dirty="0" smtClean="0">
                <a:solidFill>
                  <a:srgbClr val="C00000"/>
                </a:solidFill>
              </a:rPr>
              <a:t>NEW</a:t>
            </a:r>
          </a:p>
        </p:txBody>
      </p:sp>
      <p:sp>
        <p:nvSpPr>
          <p:cNvPr id="162" name="Isosceles Triangle 161"/>
          <p:cNvSpPr/>
          <p:nvPr/>
        </p:nvSpPr>
        <p:spPr>
          <a:xfrm>
            <a:off x="4575512" y="2622319"/>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Elbow Connector 162"/>
          <p:cNvCxnSpPr/>
          <p:nvPr/>
        </p:nvCxnSpPr>
        <p:spPr>
          <a:xfrm rot="10800000" flipV="1">
            <a:off x="4653351" y="2757946"/>
            <a:ext cx="2227526" cy="29399"/>
          </a:xfrm>
          <a:prstGeom prst="bentConnector5">
            <a:avLst>
              <a:gd name="adj1" fmla="val 14983"/>
              <a:gd name="adj2" fmla="val 2206949"/>
              <a:gd name="adj3" fmla="val 11529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7665141" y="514481"/>
            <a:ext cx="1512260" cy="1169551"/>
          </a:xfrm>
          <a:prstGeom prst="rect">
            <a:avLst/>
          </a:prstGeom>
          <a:noFill/>
        </p:spPr>
        <p:txBody>
          <a:bodyPr wrap="square" rtlCol="0">
            <a:spAutoFit/>
          </a:bodyPr>
          <a:lstStyle/>
          <a:p>
            <a:pPr algn="ctr"/>
            <a:r>
              <a:rPr lang="en-US" sz="1000" b="1" dirty="0" smtClean="0">
                <a:solidFill>
                  <a:schemeClr val="accent1">
                    <a:lumMod val="60000"/>
                    <a:lumOff val="40000"/>
                  </a:schemeClr>
                </a:solidFill>
              </a:rPr>
              <a:t>TRFD ARINC 681 </a:t>
            </a:r>
            <a:r>
              <a:rPr lang="en-US" sz="1000" dirty="0" smtClean="0">
                <a:solidFill>
                  <a:schemeClr val="accent1">
                    <a:lumMod val="60000"/>
                    <a:lumOff val="40000"/>
                  </a:schemeClr>
                </a:solidFill>
              </a:rPr>
              <a:t>report now an integrated requirements, architecture and proposed standards report</a:t>
            </a:r>
          </a:p>
        </p:txBody>
      </p:sp>
      <p:cxnSp>
        <p:nvCxnSpPr>
          <p:cNvPr id="12" name="Straight Connector 11"/>
          <p:cNvCxnSpPr/>
          <p:nvPr/>
        </p:nvCxnSpPr>
        <p:spPr>
          <a:xfrm>
            <a:off x="7937398" y="2937433"/>
            <a:ext cx="113759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7937398" y="2958125"/>
            <a:ext cx="0" cy="54496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90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9012" y="94668"/>
            <a:ext cx="9144000" cy="387798"/>
          </a:xfrm>
        </p:spPr>
        <p:txBody>
          <a:bodyPr/>
          <a:lstStyle/>
          <a:p>
            <a:pPr algn="ctr"/>
            <a:r>
              <a:rPr lang="en-US" dirty="0" smtClean="0">
                <a:solidFill>
                  <a:schemeClr val="accent1">
                    <a:lumMod val="75000"/>
                  </a:schemeClr>
                </a:solidFill>
              </a:rPr>
              <a:t>WA DC Face-to-Face</a:t>
            </a:r>
            <a:endParaRPr lang="en-US" sz="2800" dirty="0">
              <a:solidFill>
                <a:schemeClr val="accent1">
                  <a:lumMod val="75000"/>
                </a:schemeClr>
              </a:solidFill>
            </a:endParaRPr>
          </a:p>
        </p:txBody>
      </p:sp>
      <p:sp>
        <p:nvSpPr>
          <p:cNvPr id="4" name="TextBox 3"/>
          <p:cNvSpPr txBox="1"/>
          <p:nvPr/>
        </p:nvSpPr>
        <p:spPr>
          <a:xfrm>
            <a:off x="145064" y="636354"/>
            <a:ext cx="7817117" cy="307777"/>
          </a:xfrm>
          <a:prstGeom prst="rect">
            <a:avLst/>
          </a:prstGeom>
          <a:noFill/>
        </p:spPr>
        <p:txBody>
          <a:bodyPr wrap="square" rtlCol="0">
            <a:spAutoFit/>
          </a:bodyPr>
          <a:lstStyle/>
          <a:p>
            <a:r>
              <a:rPr lang="en-US" sz="1400" dirty="0" smtClean="0"/>
              <a:t>December WA DC Meeting </a:t>
            </a:r>
            <a:r>
              <a:rPr lang="en-US" sz="1400" dirty="0" smtClean="0"/>
              <a:t>Announcement: </a:t>
            </a:r>
            <a:endParaRPr lang="en-US" sz="1400" dirty="0"/>
          </a:p>
        </p:txBody>
      </p:sp>
      <p:sp>
        <p:nvSpPr>
          <p:cNvPr id="2" name="Rectangle 1"/>
          <p:cNvSpPr/>
          <p:nvPr/>
        </p:nvSpPr>
        <p:spPr>
          <a:xfrm>
            <a:off x="362380" y="950955"/>
            <a:ext cx="8574657" cy="369332"/>
          </a:xfrm>
          <a:prstGeom prst="rect">
            <a:avLst/>
          </a:prstGeom>
        </p:spPr>
        <p:txBody>
          <a:bodyPr wrap="square">
            <a:spAutoFit/>
          </a:bodyPr>
          <a:lstStyle/>
          <a:p>
            <a:r>
              <a:rPr lang="en-US" dirty="0">
                <a:hlinkClick r:id="rId3"/>
              </a:rPr>
              <a:t>https://www.aviation-ia.com/sites/default/files/media-files/GatAnnounceDec18.pdf</a:t>
            </a:r>
            <a:endParaRPr lang="en-US" dirty="0"/>
          </a:p>
        </p:txBody>
      </p:sp>
      <p:pic>
        <p:nvPicPr>
          <p:cNvPr id="3" name="Picture 2"/>
          <p:cNvPicPr>
            <a:picLocks noChangeAspect="1"/>
          </p:cNvPicPr>
          <p:nvPr/>
        </p:nvPicPr>
        <p:blipFill>
          <a:blip r:embed="rId4"/>
          <a:stretch>
            <a:fillRect/>
          </a:stretch>
        </p:blipFill>
        <p:spPr>
          <a:xfrm>
            <a:off x="362380" y="2032343"/>
            <a:ext cx="4045861" cy="3343455"/>
          </a:xfrm>
          <a:prstGeom prst="rect">
            <a:avLst/>
          </a:prstGeom>
        </p:spPr>
      </p:pic>
      <p:sp>
        <p:nvSpPr>
          <p:cNvPr id="6" name="TextBox 5"/>
          <p:cNvSpPr txBox="1"/>
          <p:nvPr/>
        </p:nvSpPr>
        <p:spPr>
          <a:xfrm>
            <a:off x="4649708" y="2032343"/>
            <a:ext cx="3920852"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For international attendees – please get your info for the NASA SARSAT and NOAA/US-MCC tour registrations into George </a:t>
            </a:r>
            <a:r>
              <a:rPr lang="en-US" sz="1400" b="1" u="sng" dirty="0" smtClean="0"/>
              <a:t>this week </a:t>
            </a:r>
            <a:r>
              <a:rPr lang="en-US" sz="1400" dirty="0" smtClean="0"/>
              <a:t>– we are right on edge or time needed to process these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US attendees should do so this week as well but there may be a little more latitude here.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The reservation deadline for the </a:t>
            </a:r>
            <a:r>
              <a:rPr lang="en-US" sz="1400" dirty="0" smtClean="0"/>
              <a:t>hotel special </a:t>
            </a:r>
            <a:r>
              <a:rPr lang="en-US" sz="1400" dirty="0"/>
              <a:t>rate is </a:t>
            </a:r>
            <a:r>
              <a:rPr lang="en-US" sz="1400" dirty="0" smtClean="0"/>
              <a:t>Monday November </a:t>
            </a:r>
            <a:r>
              <a:rPr lang="en-US" sz="1400" dirty="0"/>
              <a:t>19, 2018.</a:t>
            </a:r>
          </a:p>
        </p:txBody>
      </p:sp>
      <p:sp>
        <p:nvSpPr>
          <p:cNvPr id="7" name="TextBox 6"/>
          <p:cNvSpPr txBox="1"/>
          <p:nvPr/>
        </p:nvSpPr>
        <p:spPr>
          <a:xfrm>
            <a:off x="0" y="5912276"/>
            <a:ext cx="7817117" cy="307777"/>
          </a:xfrm>
          <a:prstGeom prst="rect">
            <a:avLst/>
          </a:prstGeom>
          <a:noFill/>
        </p:spPr>
        <p:txBody>
          <a:bodyPr wrap="square" rtlCol="0">
            <a:spAutoFit/>
          </a:bodyPr>
          <a:lstStyle/>
          <a:p>
            <a:r>
              <a:rPr lang="en-US" sz="1400" dirty="0" smtClean="0"/>
              <a:t>February 2019 Coral Cables Meeting </a:t>
            </a:r>
            <a:r>
              <a:rPr lang="en-US" sz="1400" dirty="0" smtClean="0"/>
              <a:t>Announcement: </a:t>
            </a:r>
            <a:endParaRPr lang="en-US" sz="1400" dirty="0"/>
          </a:p>
        </p:txBody>
      </p:sp>
      <p:sp>
        <p:nvSpPr>
          <p:cNvPr id="5" name="Rectangle 4"/>
          <p:cNvSpPr/>
          <p:nvPr/>
        </p:nvSpPr>
        <p:spPr>
          <a:xfrm>
            <a:off x="145064" y="6285973"/>
            <a:ext cx="8425496" cy="369332"/>
          </a:xfrm>
          <a:prstGeom prst="rect">
            <a:avLst/>
          </a:prstGeom>
        </p:spPr>
        <p:txBody>
          <a:bodyPr wrap="square">
            <a:spAutoFit/>
          </a:bodyPr>
          <a:lstStyle/>
          <a:p>
            <a:r>
              <a:rPr lang="en-US" dirty="0">
                <a:hlinkClick r:id="rId5"/>
              </a:rPr>
              <a:t>https://www.aviation-ia.com/sites/default/files/media-files/GatAnnounceFeb19.pdf</a:t>
            </a:r>
            <a:endParaRPr lang="en-US" dirty="0"/>
          </a:p>
        </p:txBody>
      </p:sp>
    </p:spTree>
    <p:extLst>
      <p:ext uri="{BB962C8B-B14F-4D97-AF65-F5344CB8AC3E}">
        <p14:creationId xmlns:p14="http://schemas.microsoft.com/office/powerpoint/2010/main" val="197508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bwMode="auto">
          <a:xfrm>
            <a:off x="685434" y="2697407"/>
            <a:ext cx="7966860" cy="38779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20763" eaLnBrk="1" hangingPunct="1">
              <a:lnSpc>
                <a:spcPct val="90000"/>
              </a:lnSpc>
              <a:defRPr sz="2800" b="0">
                <a:solidFill>
                  <a:srgbClr val="0039A6"/>
                </a:solidFill>
                <a:latin typeface="+mj-lt"/>
                <a:ea typeface="+mj-ea"/>
                <a:cs typeface="+mj-cs"/>
              </a:defRPr>
            </a:lvl1pPr>
            <a:lvl2pPr defTabSz="1020763" eaLnBrk="1" hangingPunct="1">
              <a:lnSpc>
                <a:spcPct val="90000"/>
              </a:lnSpc>
              <a:defRPr sz="3200" b="1">
                <a:solidFill>
                  <a:schemeClr val="tx2"/>
                </a:solidFill>
              </a:defRPr>
            </a:lvl2pPr>
            <a:lvl3pPr defTabSz="1020763" eaLnBrk="1" hangingPunct="1">
              <a:lnSpc>
                <a:spcPct val="90000"/>
              </a:lnSpc>
              <a:defRPr sz="3200" b="1">
                <a:solidFill>
                  <a:schemeClr val="tx2"/>
                </a:solidFill>
              </a:defRPr>
            </a:lvl3pPr>
            <a:lvl4pPr defTabSz="1020763" eaLnBrk="1" hangingPunct="1">
              <a:lnSpc>
                <a:spcPct val="90000"/>
              </a:lnSpc>
              <a:defRPr sz="3200" b="1">
                <a:solidFill>
                  <a:schemeClr val="tx2"/>
                </a:solidFill>
              </a:defRPr>
            </a:lvl4pPr>
            <a:lvl5pPr defTabSz="1020763" eaLnBrk="1" hangingPunct="1">
              <a:lnSpc>
                <a:spcPct val="90000"/>
              </a:lnSpc>
              <a:defRPr sz="3200" b="1">
                <a:solidFill>
                  <a:schemeClr val="tx2"/>
                </a:solidFill>
              </a:defRPr>
            </a:lvl5pPr>
            <a:lvl6pPr marL="457200" defTabSz="1020763" fontAlgn="base">
              <a:lnSpc>
                <a:spcPct val="90000"/>
              </a:lnSpc>
              <a:spcBef>
                <a:spcPct val="0"/>
              </a:spcBef>
              <a:spcAft>
                <a:spcPct val="0"/>
              </a:spcAft>
              <a:defRPr sz="3200" b="1">
                <a:solidFill>
                  <a:schemeClr val="tx2"/>
                </a:solidFill>
              </a:defRPr>
            </a:lvl6pPr>
            <a:lvl7pPr marL="914400" defTabSz="1020763" fontAlgn="base">
              <a:lnSpc>
                <a:spcPct val="90000"/>
              </a:lnSpc>
              <a:spcBef>
                <a:spcPct val="0"/>
              </a:spcBef>
              <a:spcAft>
                <a:spcPct val="0"/>
              </a:spcAft>
              <a:defRPr sz="3200" b="1">
                <a:solidFill>
                  <a:schemeClr val="tx2"/>
                </a:solidFill>
              </a:defRPr>
            </a:lvl7pPr>
            <a:lvl8pPr marL="1371600" defTabSz="1020763" fontAlgn="base">
              <a:lnSpc>
                <a:spcPct val="90000"/>
              </a:lnSpc>
              <a:spcBef>
                <a:spcPct val="0"/>
              </a:spcBef>
              <a:spcAft>
                <a:spcPct val="0"/>
              </a:spcAft>
              <a:defRPr sz="3200" b="1">
                <a:solidFill>
                  <a:schemeClr val="tx2"/>
                </a:solidFill>
              </a:defRPr>
            </a:lvl8pPr>
            <a:lvl9pPr marL="1828800" defTabSz="1020763" fontAlgn="base">
              <a:lnSpc>
                <a:spcPct val="90000"/>
              </a:lnSpc>
              <a:spcBef>
                <a:spcPct val="0"/>
              </a:spcBef>
              <a:spcAft>
                <a:spcPct val="0"/>
              </a:spcAft>
              <a:defRPr sz="3200" b="1">
                <a:solidFill>
                  <a:schemeClr val="tx2"/>
                </a:solidFill>
              </a:defRPr>
            </a:lvl9pPr>
          </a:lstStyle>
          <a:p>
            <a:pPr algn="ctr"/>
            <a:r>
              <a:rPr lang="en-US" b="1" dirty="0" smtClean="0"/>
              <a:t>Face-to-Face Recap/Follow-Up</a:t>
            </a:r>
            <a:endParaRPr lang="en-US" b="1" dirty="0"/>
          </a:p>
        </p:txBody>
      </p:sp>
    </p:spTree>
    <p:extLst>
      <p:ext uri="{BB962C8B-B14F-4D97-AF65-F5344CB8AC3E}">
        <p14:creationId xmlns:p14="http://schemas.microsoft.com/office/powerpoint/2010/main" val="3051550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bwMode="auto">
          <a:xfrm>
            <a:off x="228687" y="0"/>
            <a:ext cx="8915313" cy="38779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20763" eaLnBrk="1" hangingPunct="1">
              <a:lnSpc>
                <a:spcPct val="90000"/>
              </a:lnSpc>
              <a:defRPr sz="2800" b="0">
                <a:solidFill>
                  <a:srgbClr val="0039A6"/>
                </a:solidFill>
                <a:latin typeface="+mj-lt"/>
                <a:ea typeface="+mj-ea"/>
                <a:cs typeface="+mj-cs"/>
              </a:defRPr>
            </a:lvl1pPr>
            <a:lvl2pPr defTabSz="1020763" eaLnBrk="1" hangingPunct="1">
              <a:lnSpc>
                <a:spcPct val="90000"/>
              </a:lnSpc>
              <a:defRPr sz="3200" b="1">
                <a:solidFill>
                  <a:schemeClr val="tx2"/>
                </a:solidFill>
              </a:defRPr>
            </a:lvl2pPr>
            <a:lvl3pPr defTabSz="1020763" eaLnBrk="1" hangingPunct="1">
              <a:lnSpc>
                <a:spcPct val="90000"/>
              </a:lnSpc>
              <a:defRPr sz="3200" b="1">
                <a:solidFill>
                  <a:schemeClr val="tx2"/>
                </a:solidFill>
              </a:defRPr>
            </a:lvl3pPr>
            <a:lvl4pPr defTabSz="1020763" eaLnBrk="1" hangingPunct="1">
              <a:lnSpc>
                <a:spcPct val="90000"/>
              </a:lnSpc>
              <a:defRPr sz="3200" b="1">
                <a:solidFill>
                  <a:schemeClr val="tx2"/>
                </a:solidFill>
              </a:defRPr>
            </a:lvl4pPr>
            <a:lvl5pPr defTabSz="1020763" eaLnBrk="1" hangingPunct="1">
              <a:lnSpc>
                <a:spcPct val="90000"/>
              </a:lnSpc>
              <a:defRPr sz="3200" b="1">
                <a:solidFill>
                  <a:schemeClr val="tx2"/>
                </a:solidFill>
              </a:defRPr>
            </a:lvl5pPr>
            <a:lvl6pPr marL="457200" defTabSz="1020763" fontAlgn="base">
              <a:lnSpc>
                <a:spcPct val="90000"/>
              </a:lnSpc>
              <a:spcBef>
                <a:spcPct val="0"/>
              </a:spcBef>
              <a:spcAft>
                <a:spcPct val="0"/>
              </a:spcAft>
              <a:defRPr sz="3200" b="1">
                <a:solidFill>
                  <a:schemeClr val="tx2"/>
                </a:solidFill>
              </a:defRPr>
            </a:lvl6pPr>
            <a:lvl7pPr marL="914400" defTabSz="1020763" fontAlgn="base">
              <a:lnSpc>
                <a:spcPct val="90000"/>
              </a:lnSpc>
              <a:spcBef>
                <a:spcPct val="0"/>
              </a:spcBef>
              <a:spcAft>
                <a:spcPct val="0"/>
              </a:spcAft>
              <a:defRPr sz="3200" b="1">
                <a:solidFill>
                  <a:schemeClr val="tx2"/>
                </a:solidFill>
              </a:defRPr>
            </a:lvl7pPr>
            <a:lvl8pPr marL="1371600" defTabSz="1020763" fontAlgn="base">
              <a:lnSpc>
                <a:spcPct val="90000"/>
              </a:lnSpc>
              <a:spcBef>
                <a:spcPct val="0"/>
              </a:spcBef>
              <a:spcAft>
                <a:spcPct val="0"/>
              </a:spcAft>
              <a:defRPr sz="3200" b="1">
                <a:solidFill>
                  <a:schemeClr val="tx2"/>
                </a:solidFill>
              </a:defRPr>
            </a:lvl8pPr>
            <a:lvl9pPr marL="1828800" defTabSz="1020763" fontAlgn="base">
              <a:lnSpc>
                <a:spcPct val="90000"/>
              </a:lnSpc>
              <a:spcBef>
                <a:spcPct val="0"/>
              </a:spcBef>
              <a:spcAft>
                <a:spcPct val="0"/>
              </a:spcAft>
              <a:defRPr sz="3200" b="1">
                <a:solidFill>
                  <a:schemeClr val="tx2"/>
                </a:solidFill>
              </a:defRPr>
            </a:lvl9pPr>
          </a:lstStyle>
          <a:p>
            <a:r>
              <a:rPr lang="en-US" dirty="0" smtClean="0"/>
              <a:t>October Face-to-Face Material on </a:t>
            </a:r>
            <a:r>
              <a:rPr lang="en-US" dirty="0" err="1" smtClean="0"/>
              <a:t>Sharepoint</a:t>
            </a:r>
            <a:endParaRPr lang="en-US" dirty="0"/>
          </a:p>
        </p:txBody>
      </p:sp>
      <p:pic>
        <p:nvPicPr>
          <p:cNvPr id="3" name="Picture 2"/>
          <p:cNvPicPr>
            <a:picLocks noChangeAspect="1"/>
          </p:cNvPicPr>
          <p:nvPr/>
        </p:nvPicPr>
        <p:blipFill>
          <a:blip r:embed="rId2"/>
          <a:stretch>
            <a:fillRect/>
          </a:stretch>
        </p:blipFill>
        <p:spPr>
          <a:xfrm>
            <a:off x="232912" y="1000422"/>
            <a:ext cx="8678174" cy="4188424"/>
          </a:xfrm>
          <a:prstGeom prst="rect">
            <a:avLst/>
          </a:prstGeom>
        </p:spPr>
      </p:pic>
      <p:sp>
        <p:nvSpPr>
          <p:cNvPr id="9" name="Rectangle 8"/>
          <p:cNvSpPr/>
          <p:nvPr/>
        </p:nvSpPr>
        <p:spPr>
          <a:xfrm>
            <a:off x="228687" y="387798"/>
            <a:ext cx="6907212" cy="369332"/>
          </a:xfrm>
          <a:prstGeom prst="rect">
            <a:avLst/>
          </a:prstGeom>
        </p:spPr>
        <p:txBody>
          <a:bodyPr wrap="none">
            <a:spAutoFit/>
          </a:bodyPr>
          <a:lstStyle/>
          <a:p>
            <a:pPr marL="0" marR="0">
              <a:spcBef>
                <a:spcPts val="0"/>
              </a:spcBef>
              <a:spcAft>
                <a:spcPts val="0"/>
              </a:spcAft>
            </a:pPr>
            <a:r>
              <a:rPr lang="en-US" dirty="0" smtClean="0">
                <a:latin typeface="Calibri" panose="020F0502020204030204" pitchFamily="34" charset="0"/>
                <a:ea typeface="Calibri" panose="020F0502020204030204" pitchFamily="34" charset="0"/>
                <a:cs typeface="Times New Roman" panose="02020603050405020304" pitchFamily="18" charset="0"/>
              </a:rPr>
              <a:t>GAT -&gt; 680 Input -&gt; 17.) Meeting Archives -&gt; 2018-10 Honolulu Meeting</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431985" y="3157268"/>
            <a:ext cx="4209690" cy="155275"/>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31985" y="3925167"/>
            <a:ext cx="4209690" cy="155275"/>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31985" y="4074801"/>
            <a:ext cx="4209690" cy="155275"/>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431985" y="4476548"/>
            <a:ext cx="4209690" cy="155275"/>
          </a:xfrm>
          <a:prstGeom prst="rect">
            <a:avLst/>
          </a:prstGeom>
          <a:noFill/>
          <a:ln>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20637" y="5558178"/>
            <a:ext cx="6702725"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Final notes</a:t>
            </a:r>
          </a:p>
          <a:p>
            <a:pPr marL="285750" indent="-285750">
              <a:buFont typeface="Arial" panose="020B0604020202020204" pitchFamily="34" charset="0"/>
              <a:buChar char="•"/>
            </a:pPr>
            <a:r>
              <a:rPr lang="en-US" sz="1600" dirty="0" smtClean="0"/>
              <a:t>Hawaiian Airlines Presentation</a:t>
            </a:r>
          </a:p>
          <a:p>
            <a:pPr marL="285750" indent="-285750">
              <a:buFont typeface="Arial" panose="020B0604020202020204" pitchFamily="34" charset="0"/>
              <a:buChar char="•"/>
            </a:pPr>
            <a:r>
              <a:rPr lang="en-US" sz="1600" dirty="0" smtClean="0"/>
              <a:t>Airbus ADT Transmitter physical envelope/footprint/connector inputs</a:t>
            </a:r>
          </a:p>
          <a:p>
            <a:pPr marL="285750" indent="-285750">
              <a:buFont typeface="Arial" panose="020B0604020202020204" pitchFamily="34" charset="0"/>
              <a:buChar char="•"/>
            </a:pPr>
            <a:r>
              <a:rPr lang="en-US" sz="1600" dirty="0" smtClean="0"/>
              <a:t>Boeing ADT Transmitter </a:t>
            </a:r>
            <a:r>
              <a:rPr lang="en-US" sz="1600" dirty="0"/>
              <a:t>physical </a:t>
            </a:r>
            <a:r>
              <a:rPr lang="en-US" sz="1600" dirty="0" smtClean="0"/>
              <a:t>envelope/footprint inputs</a:t>
            </a:r>
            <a:endParaRPr lang="en-US" sz="1600" dirty="0"/>
          </a:p>
        </p:txBody>
      </p:sp>
      <p:cxnSp>
        <p:nvCxnSpPr>
          <p:cNvPr id="13" name="Elbow Connector 12"/>
          <p:cNvCxnSpPr>
            <a:endCxn id="4" idx="1"/>
          </p:cNvCxnSpPr>
          <p:nvPr/>
        </p:nvCxnSpPr>
        <p:spPr>
          <a:xfrm rot="5400000" flipH="1" flipV="1">
            <a:off x="69011" y="4364967"/>
            <a:ext cx="2493034" cy="232913"/>
          </a:xfrm>
          <a:prstGeom prst="bentConnector2">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endCxn id="10" idx="3"/>
          </p:cNvCxnSpPr>
          <p:nvPr/>
        </p:nvCxnSpPr>
        <p:spPr>
          <a:xfrm rot="5400000" flipH="1" flipV="1">
            <a:off x="3808636" y="4101936"/>
            <a:ext cx="1932169" cy="1733909"/>
          </a:xfrm>
          <a:prstGeom prst="bentConnector4">
            <a:avLst>
              <a:gd name="adj1" fmla="val 35044"/>
              <a:gd name="adj2" fmla="val 113184"/>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1" idx="3"/>
          </p:cNvCxnSpPr>
          <p:nvPr/>
        </p:nvCxnSpPr>
        <p:spPr>
          <a:xfrm rot="5400000" flipH="1" flipV="1">
            <a:off x="4323408" y="4836665"/>
            <a:ext cx="2002492" cy="634041"/>
          </a:xfrm>
          <a:prstGeom prst="bentConnector4">
            <a:avLst>
              <a:gd name="adj1" fmla="val 39014"/>
              <a:gd name="adj2" fmla="val 247619"/>
            </a:avLst>
          </a:prstGeom>
          <a:ln>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endCxn id="12" idx="1"/>
          </p:cNvCxnSpPr>
          <p:nvPr/>
        </p:nvCxnSpPr>
        <p:spPr>
          <a:xfrm rot="5400000" flipH="1" flipV="1">
            <a:off x="238023" y="5293103"/>
            <a:ext cx="1932878" cy="455045"/>
          </a:xfrm>
          <a:prstGeom prst="bentConnector2">
            <a:avLst/>
          </a:prstGeom>
          <a:ln>
            <a:solidFill>
              <a:schemeClr val="accent2">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76939" y="6487065"/>
            <a:ext cx="338589" cy="0"/>
          </a:xfrm>
          <a:prstGeom prst="line">
            <a:avLst/>
          </a:prstGeom>
          <a:ln>
            <a:solidFill>
              <a:schemeClr val="accent2">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371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173086"/>
            <a:ext cx="9144000" cy="1163395"/>
          </a:xfrm>
        </p:spPr>
        <p:txBody>
          <a:bodyPr/>
          <a:lstStyle/>
          <a:p>
            <a:pPr algn="ctr"/>
            <a:r>
              <a:rPr lang="en-US" dirty="0" smtClean="0">
                <a:solidFill>
                  <a:schemeClr val="accent1">
                    <a:lumMod val="75000"/>
                  </a:schemeClr>
                </a:solidFill>
              </a:rPr>
              <a:t>Question: </a:t>
            </a:r>
            <a:r>
              <a:rPr lang="en-US" dirty="0"/>
              <a:t>are there publicly available registries or reference sources of Rescue coordination centers and/or air traffic service units and their areas of responsibility?</a:t>
            </a:r>
            <a:endParaRPr lang="en-US" sz="2800" dirty="0">
              <a:solidFill>
                <a:schemeClr val="accent1">
                  <a:lumMod val="75000"/>
                </a:schemeClr>
              </a:solidFill>
            </a:endParaRPr>
          </a:p>
        </p:txBody>
      </p:sp>
      <p:sp>
        <p:nvSpPr>
          <p:cNvPr id="4" name="TextBox 3"/>
          <p:cNvSpPr txBox="1"/>
          <p:nvPr/>
        </p:nvSpPr>
        <p:spPr>
          <a:xfrm>
            <a:off x="119185" y="1457250"/>
            <a:ext cx="7817117" cy="1815882"/>
          </a:xfrm>
          <a:prstGeom prst="rect">
            <a:avLst/>
          </a:prstGeom>
          <a:noFill/>
        </p:spPr>
        <p:txBody>
          <a:bodyPr wrap="square" rtlCol="0">
            <a:spAutoFit/>
          </a:bodyPr>
          <a:lstStyle/>
          <a:p>
            <a:r>
              <a:rPr lang="en-US" sz="1400" dirty="0" smtClean="0"/>
              <a:t>Input from George Theodorakos:</a:t>
            </a:r>
          </a:p>
          <a:p>
            <a:endParaRPr lang="en-US" sz="1400" dirty="0"/>
          </a:p>
          <a:p>
            <a:pPr marL="171450" lvl="0" indent="-171450">
              <a:buFont typeface="Arial" panose="020B0604020202020204" pitchFamily="34" charset="0"/>
              <a:buChar char="•"/>
            </a:pPr>
            <a:r>
              <a:rPr lang="en-US" sz="1400" dirty="0"/>
              <a:t>Volume 5 (NP285) - Global Maritime Distress and Safety System (GMDSS) published by Admiralty Maritime Data Solution</a:t>
            </a:r>
          </a:p>
          <a:p>
            <a:pPr marL="171450" lvl="0" indent="-171450">
              <a:buFont typeface="Arial" panose="020B0604020202020204" pitchFamily="34" charset="0"/>
              <a:buChar char="•"/>
            </a:pPr>
            <a:r>
              <a:rPr lang="en-US" sz="1400" dirty="0"/>
              <a:t>There is a list of </a:t>
            </a:r>
            <a:r>
              <a:rPr lang="en-US" sz="1400" dirty="0" err="1"/>
              <a:t>Cospas-Sarsat</a:t>
            </a:r>
            <a:r>
              <a:rPr lang="en-US" sz="1400" dirty="0"/>
              <a:t> SPOCs and RCCs on the C/S website.  The URL is: </a:t>
            </a:r>
            <a:r>
              <a:rPr lang="en-US" sz="1400" u="sng" dirty="0">
                <a:hlinkClick r:id="rId3"/>
              </a:rPr>
              <a:t>http://cospas-sarsat.int/en/contacts-pro/contacts-details-all</a:t>
            </a:r>
            <a:r>
              <a:rPr lang="en-US" sz="1400" dirty="0"/>
              <a:t> </a:t>
            </a:r>
            <a:endParaRPr lang="en-US" sz="1400" dirty="0" smtClean="0"/>
          </a:p>
          <a:p>
            <a:pPr marL="628650" lvl="1" indent="-171450">
              <a:buFont typeface="Arial" panose="020B0604020202020204" pitchFamily="34" charset="0"/>
              <a:buChar char="•"/>
            </a:pPr>
            <a:r>
              <a:rPr lang="en-US" sz="1400" dirty="0" smtClean="0"/>
              <a:t>The </a:t>
            </a:r>
            <a:r>
              <a:rPr lang="en-US" sz="1400" dirty="0"/>
              <a:t>sequence to get there is SYSTEM-&gt;MCC Details-&gt;MCC Contact Information, and then in the drop down under Contact Type select SPOCs. </a:t>
            </a:r>
          </a:p>
        </p:txBody>
      </p:sp>
      <p:pic>
        <p:nvPicPr>
          <p:cNvPr id="3" name="Picture 2"/>
          <p:cNvPicPr>
            <a:picLocks noChangeAspect="1"/>
          </p:cNvPicPr>
          <p:nvPr/>
        </p:nvPicPr>
        <p:blipFill>
          <a:blip r:embed="rId4"/>
          <a:stretch>
            <a:fillRect/>
          </a:stretch>
        </p:blipFill>
        <p:spPr>
          <a:xfrm>
            <a:off x="2061714" y="3273132"/>
            <a:ext cx="3687275" cy="3268423"/>
          </a:xfrm>
          <a:prstGeom prst="rect">
            <a:avLst/>
          </a:prstGeom>
        </p:spPr>
      </p:pic>
    </p:spTree>
    <p:extLst>
      <p:ext uri="{BB962C8B-B14F-4D97-AF65-F5344CB8AC3E}">
        <p14:creationId xmlns:p14="http://schemas.microsoft.com/office/powerpoint/2010/main" val="4181385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93465"/>
            <a:ext cx="9144000" cy="775597"/>
          </a:xfrm>
        </p:spPr>
        <p:txBody>
          <a:bodyPr/>
          <a:lstStyle/>
          <a:p>
            <a:pPr algn="ctr"/>
            <a:r>
              <a:rPr lang="en-US" dirty="0" smtClean="0">
                <a:solidFill>
                  <a:schemeClr val="accent1">
                    <a:lumMod val="75000"/>
                  </a:schemeClr>
                </a:solidFill>
              </a:rPr>
              <a:t>Inputs from Paul on discussions with Sout</a:t>
            </a:r>
            <a:r>
              <a:rPr lang="en-US" dirty="0" smtClean="0">
                <a:solidFill>
                  <a:schemeClr val="accent1">
                    <a:lumMod val="75000"/>
                  </a:schemeClr>
                </a:solidFill>
              </a:rPr>
              <a:t>h Africa (SA) RCC</a:t>
            </a:r>
            <a:endParaRPr lang="en-US" sz="2800" dirty="0">
              <a:solidFill>
                <a:schemeClr val="accent1">
                  <a:lumMod val="75000"/>
                </a:schemeClr>
              </a:solidFill>
            </a:endParaRPr>
          </a:p>
        </p:txBody>
      </p:sp>
      <p:sp>
        <p:nvSpPr>
          <p:cNvPr id="4" name="TextBox 3"/>
          <p:cNvSpPr txBox="1"/>
          <p:nvPr/>
        </p:nvSpPr>
        <p:spPr>
          <a:xfrm>
            <a:off x="0" y="1707415"/>
            <a:ext cx="8842075" cy="3323987"/>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Location: Cape Town</a:t>
            </a:r>
          </a:p>
          <a:p>
            <a:pPr marL="285750" indent="-285750">
              <a:buFont typeface="Arial" panose="020B0604020202020204" pitchFamily="34" charset="0"/>
              <a:buChar char="•"/>
            </a:pPr>
            <a:r>
              <a:rPr lang="en-US" sz="1400" dirty="0" smtClean="0"/>
              <a:t>LUT/MCC is hosted by local telecom company, this is a largely automated node, with actual evaluation/validation/response taking place at RCC which is combined Maritime and Aviation RCC (MRCC + ARCC). </a:t>
            </a:r>
          </a:p>
          <a:p>
            <a:pPr marL="285750" indent="-285750">
              <a:buFont typeface="Arial" panose="020B0604020202020204" pitchFamily="34" charset="0"/>
              <a:buChar char="•"/>
            </a:pPr>
            <a:r>
              <a:rPr lang="en-US" sz="1400" dirty="0" smtClean="0"/>
              <a:t>SA MRCC/ARCC covers extensive area: east coast/Tanzania to west coast/Angola and south to the oceanic lanes below South Africa.</a:t>
            </a:r>
          </a:p>
          <a:p>
            <a:pPr marL="285750" indent="-285750">
              <a:buFont typeface="Arial" panose="020B0604020202020204" pitchFamily="34" charset="0"/>
              <a:buChar char="•"/>
            </a:pPr>
            <a:r>
              <a:rPr lang="en-US" sz="1400" dirty="0" smtClean="0"/>
              <a:t>Close ties to Australian RCC</a:t>
            </a:r>
          </a:p>
          <a:p>
            <a:pPr marL="285750" indent="-285750">
              <a:buFont typeface="Arial" panose="020B0604020202020204" pitchFamily="34" charset="0"/>
              <a:buChar char="•"/>
            </a:pPr>
            <a:r>
              <a:rPr lang="en-US" sz="1400" dirty="0" smtClean="0"/>
              <a:t>SA RCC verifies even the shortest/ most transient of non-responsive COSPAS-SARSAT activations.</a:t>
            </a:r>
          </a:p>
          <a:p>
            <a:pPr marL="285750" indent="-285750">
              <a:buFont typeface="Arial" panose="020B0604020202020204" pitchFamily="34" charset="0"/>
              <a:buChar char="•"/>
            </a:pPr>
            <a:r>
              <a:rPr lang="en-US" sz="1400" dirty="0" smtClean="0"/>
              <a:t>SA RCC</a:t>
            </a:r>
            <a:r>
              <a:rPr lang="en-US" sz="1400" dirty="0"/>
              <a:t>: 2 responders 24/7/365, extensive graphics and communication facilities, extensive capability to monitor shipping lanes.</a:t>
            </a:r>
          </a:p>
          <a:p>
            <a:pPr marL="285750" indent="-285750">
              <a:buFont typeface="Arial" panose="020B0604020202020204" pitchFamily="34" charset="0"/>
              <a:buChar char="•"/>
            </a:pPr>
            <a:r>
              <a:rPr lang="en-US" sz="1400" dirty="0" smtClean="0"/>
              <a:t>SA RCC has agreements/</a:t>
            </a:r>
            <a:r>
              <a:rPr lang="en-US" sz="1400" dirty="0" err="1" smtClean="0"/>
              <a:t>comms</a:t>
            </a:r>
            <a:r>
              <a:rPr lang="en-US" sz="1400" dirty="0" smtClean="0"/>
              <a:t> that </a:t>
            </a:r>
            <a:r>
              <a:rPr lang="en-US" sz="1400" dirty="0"/>
              <a:t>support getting nearby shipping to support </a:t>
            </a:r>
            <a:r>
              <a:rPr lang="en-US" sz="1400" dirty="0" smtClean="0"/>
              <a:t>response may shorten times.</a:t>
            </a:r>
          </a:p>
          <a:p>
            <a:pPr marL="285750" indent="-285750">
              <a:buFont typeface="Arial" panose="020B0604020202020204" pitchFamily="34" charset="0"/>
              <a:buChar char="•"/>
            </a:pPr>
            <a:r>
              <a:rPr lang="en-US" sz="1400" dirty="0" smtClean="0"/>
              <a:t>For </a:t>
            </a:r>
            <a:r>
              <a:rPr lang="en-US" sz="1400" dirty="0"/>
              <a:t>incidents 7 NM offshore – 3-5 hour response times, 100 NM off shore, ~3 day response time. </a:t>
            </a:r>
          </a:p>
          <a:p>
            <a:pPr marL="285750" indent="-285750">
              <a:buFont typeface="Arial" panose="020B0604020202020204" pitchFamily="34" charset="0"/>
              <a:buChar char="•"/>
            </a:pPr>
            <a:r>
              <a:rPr lang="en-US" sz="1400" dirty="0" smtClean="0"/>
              <a:t>RCC is seen as appropriate place for DTR interface – preferred approach is DTR tracking terminal or application.</a:t>
            </a:r>
          </a:p>
        </p:txBody>
      </p:sp>
    </p:spTree>
    <p:extLst>
      <p:ext uri="{BB962C8B-B14F-4D97-AF65-F5344CB8AC3E}">
        <p14:creationId xmlns:p14="http://schemas.microsoft.com/office/powerpoint/2010/main" val="9796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26196" y="133594"/>
            <a:ext cx="7894638" cy="775597"/>
          </a:xfrm>
        </p:spPr>
        <p:txBody>
          <a:bodyPr/>
          <a:lstStyle/>
          <a:p>
            <a:pPr algn="ctr"/>
            <a:r>
              <a:rPr lang="en-US" dirty="0" smtClean="0">
                <a:solidFill>
                  <a:schemeClr val="accent1">
                    <a:lumMod val="75000"/>
                  </a:schemeClr>
                </a:solidFill>
              </a:rPr>
              <a:t>Major Discussion: ELT Types Supported by ED-62B MOPS and C/S specs</a:t>
            </a:r>
            <a:endParaRPr lang="en-US" sz="2800" dirty="0">
              <a:solidFill>
                <a:schemeClr val="accent1">
                  <a:lumMod val="75000"/>
                </a:schemeClr>
              </a:solidFill>
            </a:endParaRPr>
          </a:p>
        </p:txBody>
      </p:sp>
      <p:sp>
        <p:nvSpPr>
          <p:cNvPr id="11" name="TextBox 10"/>
          <p:cNvSpPr txBox="1"/>
          <p:nvPr/>
        </p:nvSpPr>
        <p:spPr>
          <a:xfrm>
            <a:off x="30192" y="4175143"/>
            <a:ext cx="9143999" cy="2677656"/>
          </a:xfrm>
          <a:prstGeom prst="rect">
            <a:avLst/>
          </a:prstGeom>
          <a:noFill/>
        </p:spPr>
        <p:txBody>
          <a:bodyPr wrap="square" rtlCol="0">
            <a:spAutoFit/>
          </a:bodyPr>
          <a:lstStyle/>
          <a:p>
            <a:r>
              <a:rPr lang="en-US" sz="800" dirty="0"/>
              <a:t>Definition from C/S </a:t>
            </a:r>
            <a:r>
              <a:rPr lang="en-US" sz="800" dirty="0" smtClean="0"/>
              <a:t>T.001:</a:t>
            </a:r>
          </a:p>
          <a:p>
            <a:endParaRPr lang="en-US" sz="800" dirty="0"/>
          </a:p>
          <a:p>
            <a:r>
              <a:rPr lang="en-US" sz="800" b="1" dirty="0" smtClean="0"/>
              <a:t>ELT(DT)s </a:t>
            </a:r>
            <a:r>
              <a:rPr lang="en-US" sz="800" b="1" dirty="0"/>
              <a:t>Specifically Designed to Withstand a Crash Impact</a:t>
            </a:r>
          </a:p>
          <a:p>
            <a:r>
              <a:rPr lang="en-US" sz="800" b="1" dirty="0" smtClean="0"/>
              <a:t>4.5.10.1 </a:t>
            </a:r>
            <a:r>
              <a:rPr lang="en-US" sz="800" b="1" dirty="0"/>
              <a:t>Introduction</a:t>
            </a:r>
          </a:p>
          <a:p>
            <a:r>
              <a:rPr lang="en-US" sz="800" dirty="0"/>
              <a:t>Potentially there may be ELT(DT)s that have additional functionality, as defined by </a:t>
            </a:r>
            <a:r>
              <a:rPr lang="en-US" sz="800" dirty="0" smtClean="0"/>
              <a:t>National Administrations </a:t>
            </a:r>
            <a:r>
              <a:rPr lang="en-US" sz="800" dirty="0"/>
              <a:t>and/or </a:t>
            </a:r>
            <a:r>
              <a:rPr lang="en-US" sz="800" dirty="0" smtClean="0"/>
              <a:t>Aviation Authorities</a:t>
            </a:r>
            <a:r>
              <a:rPr lang="en-US" sz="800" dirty="0"/>
              <a:t>, which are designed to:</a:t>
            </a:r>
          </a:p>
          <a:p>
            <a:r>
              <a:rPr lang="en-US" sz="800" dirty="0"/>
              <a:t>1) function both prior to a crash and after a crash, and withstand crash impact conditions;</a:t>
            </a:r>
          </a:p>
          <a:p>
            <a:r>
              <a:rPr lang="en-US" sz="800" dirty="0"/>
              <a:t>2) be activated in-flight or by crash;</a:t>
            </a:r>
          </a:p>
          <a:p>
            <a:r>
              <a:rPr lang="en-US" sz="800" dirty="0"/>
              <a:t>3) have homing and locating signals; and/or</a:t>
            </a:r>
          </a:p>
          <a:p>
            <a:r>
              <a:rPr lang="en-US" sz="800" dirty="0"/>
              <a:t>4) have extended operating life.</a:t>
            </a:r>
          </a:p>
          <a:p>
            <a:endParaRPr lang="en-US" sz="800" dirty="0" smtClean="0"/>
          </a:p>
          <a:p>
            <a:r>
              <a:rPr lang="en-US" sz="800" dirty="0" smtClean="0"/>
              <a:t>If </a:t>
            </a:r>
            <a:r>
              <a:rPr lang="en-US" sz="800" dirty="0"/>
              <a:t>there is a conflict between the requirements of this section and any other section of this </a:t>
            </a:r>
            <a:r>
              <a:rPr lang="en-US" sz="800" dirty="0" smtClean="0"/>
              <a:t>document, then </a:t>
            </a:r>
            <a:r>
              <a:rPr lang="en-US" sz="800" dirty="0"/>
              <a:t>this section takes precedence.</a:t>
            </a:r>
          </a:p>
          <a:p>
            <a:endParaRPr lang="en-US" sz="800" b="1" dirty="0" smtClean="0"/>
          </a:p>
          <a:p>
            <a:r>
              <a:rPr lang="en-US" sz="800" b="1" dirty="0" smtClean="0"/>
              <a:t>4.5.10.2 </a:t>
            </a:r>
            <a:r>
              <a:rPr lang="en-US" sz="800" b="1" dirty="0"/>
              <a:t>Beacon Hex ID</a:t>
            </a:r>
          </a:p>
          <a:p>
            <a:r>
              <a:rPr lang="en-US" sz="800" dirty="0"/>
              <a:t>The Hex ID of the ELT(DT) shall not change </a:t>
            </a:r>
            <a:r>
              <a:rPr lang="en-US" sz="800" dirty="0" smtClean="0"/>
              <a:t>from </a:t>
            </a:r>
            <a:r>
              <a:rPr lang="en-US" sz="800" dirty="0"/>
              <a:t>when activated in flight compared to </a:t>
            </a:r>
            <a:r>
              <a:rPr lang="en-US" sz="800" dirty="0" smtClean="0"/>
              <a:t>when operating </a:t>
            </a:r>
            <a:r>
              <a:rPr lang="en-US" sz="800" dirty="0"/>
              <a:t>after a crash.</a:t>
            </a:r>
          </a:p>
          <a:p>
            <a:r>
              <a:rPr lang="en-US" sz="800" b="1" dirty="0" smtClean="0"/>
              <a:t>4.5.10.3 </a:t>
            </a:r>
            <a:r>
              <a:rPr lang="en-US" sz="800" b="1" dirty="0"/>
              <a:t>Burst Repetition Period (with Crash Detection)</a:t>
            </a:r>
          </a:p>
          <a:p>
            <a:r>
              <a:rPr lang="en-US" sz="800" dirty="0"/>
              <a:t>If the ELT(DT) includes a crash detection function, within 5 seconds of a crash the ELT(DT) </a:t>
            </a:r>
            <a:r>
              <a:rPr lang="en-US" sz="800" dirty="0" smtClean="0"/>
              <a:t>shall restart </a:t>
            </a:r>
            <a:r>
              <a:rPr lang="en-US" sz="800" dirty="0"/>
              <a:t>the transmission schedule for an ELT(DT) as if the ELT(DT) had just been activated.</a:t>
            </a:r>
          </a:p>
          <a:p>
            <a:r>
              <a:rPr lang="en-US" sz="800" b="1" dirty="0" smtClean="0"/>
              <a:t>4.5.10.4 </a:t>
            </a:r>
            <a:r>
              <a:rPr lang="en-US" sz="800" b="1" dirty="0"/>
              <a:t>Duration of Continuous Operation</a:t>
            </a:r>
          </a:p>
          <a:p>
            <a:r>
              <a:rPr lang="en-US" sz="800" dirty="0"/>
              <a:t>The minimum duration of continuous operation for this type of ELT(DT) shall be at least 24 hours </a:t>
            </a:r>
            <a:r>
              <a:rPr lang="en-US" sz="800" dirty="0" smtClean="0"/>
              <a:t>at any </a:t>
            </a:r>
            <a:r>
              <a:rPr lang="en-US" sz="800" dirty="0"/>
              <a:t>temperature throughout the specified operating temperature range. This is to be understood </a:t>
            </a:r>
            <a:r>
              <a:rPr lang="en-US" sz="800" dirty="0" smtClean="0"/>
              <a:t>to mean </a:t>
            </a:r>
            <a:r>
              <a:rPr lang="en-US" sz="800" dirty="0"/>
              <a:t>the total operating time which is a combination of the time prior to a crash and post-crash.</a:t>
            </a:r>
          </a:p>
          <a:p>
            <a:r>
              <a:rPr lang="en-US" sz="800" b="1" dirty="0" smtClean="0"/>
              <a:t>4.5.10.5 </a:t>
            </a:r>
            <a:r>
              <a:rPr lang="en-US" sz="800" b="1" dirty="0"/>
              <a:t>Homing and Locating Signals</a:t>
            </a:r>
          </a:p>
          <a:p>
            <a:r>
              <a:rPr lang="en-US" sz="800" dirty="0"/>
              <a:t>The inclusion or otherwise of one or more homing signals in the ELT(DT) and the activation </a:t>
            </a:r>
            <a:r>
              <a:rPr lang="en-US" sz="800" dirty="0" smtClean="0"/>
              <a:t>and duration </a:t>
            </a:r>
            <a:r>
              <a:rPr lang="en-US" sz="800" dirty="0"/>
              <a:t>of any homing signal transmissions are the responsibility of national administrations.</a:t>
            </a:r>
            <a:endParaRPr lang="en-US" sz="800" dirty="0" smtClean="0"/>
          </a:p>
        </p:txBody>
      </p:sp>
      <p:sp>
        <p:nvSpPr>
          <p:cNvPr id="4" name="TextBox 3"/>
          <p:cNvSpPr txBox="1"/>
          <p:nvPr/>
        </p:nvSpPr>
        <p:spPr>
          <a:xfrm>
            <a:off x="60385" y="851156"/>
            <a:ext cx="9083615" cy="3170099"/>
          </a:xfrm>
          <a:prstGeom prst="rect">
            <a:avLst/>
          </a:prstGeom>
          <a:noFill/>
        </p:spPr>
        <p:txBody>
          <a:bodyPr wrap="square" rtlCol="0">
            <a:spAutoFit/>
          </a:bodyPr>
          <a:lstStyle/>
          <a:p>
            <a:r>
              <a:rPr lang="en-US" sz="1000" dirty="0" smtClean="0"/>
              <a:t>Hybrid ELT is not a defined configuration and will be replaced in report:</a:t>
            </a:r>
          </a:p>
          <a:p>
            <a:endParaRPr lang="en-US" sz="1000" dirty="0"/>
          </a:p>
          <a:p>
            <a:r>
              <a:rPr lang="en-US" sz="1000" dirty="0" smtClean="0"/>
              <a:t>ELT Types supported by MOPS and C/S (excepting portables): The major implication is that these are the types with defined certification requirements and will be the types supported in TSOs/ETSOs:</a:t>
            </a:r>
          </a:p>
          <a:p>
            <a:endParaRPr lang="en-US" sz="1000" dirty="0"/>
          </a:p>
          <a:p>
            <a:pPr marL="628650" lvl="1" indent="-171450">
              <a:buFont typeface="Arial" panose="020B0604020202020204" pitchFamily="34" charset="0"/>
              <a:buChar char="•"/>
            </a:pPr>
            <a:r>
              <a:rPr lang="en-US" sz="1000" dirty="0" smtClean="0"/>
              <a:t>ELT (AF) (automatic fixed)</a:t>
            </a:r>
          </a:p>
          <a:p>
            <a:pPr marL="628650" lvl="1" indent="-171450">
              <a:buFont typeface="Arial" panose="020B0604020202020204" pitchFamily="34" charset="0"/>
              <a:buChar char="•"/>
            </a:pPr>
            <a:r>
              <a:rPr lang="en-US" sz="1000" dirty="0" smtClean="0"/>
              <a:t>ELT (DT) (distress tracking) – meets ICAO requirements with suitable triggering capability (expected to be external)</a:t>
            </a:r>
          </a:p>
          <a:p>
            <a:pPr lvl="1"/>
            <a:r>
              <a:rPr lang="en-US" sz="1000" dirty="0"/>
              <a:t>	</a:t>
            </a:r>
            <a:r>
              <a:rPr lang="en-US" sz="1000" dirty="0" smtClean="0"/>
              <a:t>- ELT (DT) with crash survivability – meets ICAO and EASA requirements (for 1</a:t>
            </a:r>
            <a:r>
              <a:rPr lang="en-US" sz="1000" baseline="30000" dirty="0" smtClean="0"/>
              <a:t>st</a:t>
            </a:r>
            <a:r>
              <a:rPr lang="en-US" sz="1000" dirty="0" smtClean="0"/>
              <a:t> gen Beacon with integral GNSS or for 2</a:t>
            </a:r>
            <a:r>
              <a:rPr lang="en-US" sz="1000" baseline="30000" dirty="0" smtClean="0"/>
              <a:t>nd</a:t>
            </a:r>
            <a:r>
              <a:rPr lang="en-US" sz="1000" dirty="0" smtClean="0"/>
              <a:t> Gen beacon) with </a:t>
            </a:r>
            <a:r>
              <a:rPr lang="en-US" sz="1000" dirty="0"/>
              <a:t>suitable triggering capability (expected to be external</a:t>
            </a:r>
            <a:r>
              <a:rPr lang="en-US" sz="1000" dirty="0" smtClean="0"/>
              <a:t>) and crash </a:t>
            </a:r>
            <a:r>
              <a:rPr lang="en-US" sz="1000" dirty="0" smtClean="0"/>
              <a:t>detection</a:t>
            </a:r>
            <a:endParaRPr lang="en-US" sz="1000" dirty="0"/>
          </a:p>
          <a:p>
            <a:pPr marL="628650" lvl="1" indent="-171450">
              <a:buFont typeface="Arial" panose="020B0604020202020204" pitchFamily="34" charset="0"/>
              <a:buChar char="•"/>
            </a:pPr>
            <a:r>
              <a:rPr lang="en-US" sz="1000" dirty="0" smtClean="0"/>
              <a:t>ELT (AD) (automatic </a:t>
            </a:r>
            <a:r>
              <a:rPr lang="en-US" sz="1000" dirty="0"/>
              <a:t>deployable) </a:t>
            </a:r>
            <a:r>
              <a:rPr lang="en-US" sz="1000" dirty="0" smtClean="0"/>
              <a:t>- meets </a:t>
            </a:r>
            <a:r>
              <a:rPr lang="en-US" sz="1000" dirty="0"/>
              <a:t>ICAO and EASA requirements (for 1</a:t>
            </a:r>
            <a:r>
              <a:rPr lang="en-US" sz="1000" baseline="30000" dirty="0"/>
              <a:t>st</a:t>
            </a:r>
            <a:r>
              <a:rPr lang="en-US" sz="1000" dirty="0"/>
              <a:t> gen Beacon with integral GNSS or for 2</a:t>
            </a:r>
            <a:r>
              <a:rPr lang="en-US" sz="1000" baseline="30000" dirty="0"/>
              <a:t>nd</a:t>
            </a:r>
            <a:r>
              <a:rPr lang="en-US" sz="1000" dirty="0"/>
              <a:t> Gen beacon) with suitable </a:t>
            </a:r>
            <a:r>
              <a:rPr lang="en-US" sz="1000" dirty="0" smtClean="0"/>
              <a:t>tracking capability and triggering </a:t>
            </a:r>
            <a:r>
              <a:rPr lang="en-US" sz="1000" dirty="0"/>
              <a:t>capability (expected to be external) and crash </a:t>
            </a:r>
            <a:r>
              <a:rPr lang="en-US" sz="1000" dirty="0" smtClean="0"/>
              <a:t>detection</a:t>
            </a:r>
            <a:endParaRPr lang="en-US" sz="1000" dirty="0"/>
          </a:p>
          <a:p>
            <a:pPr marL="628650" lvl="1" indent="-171450">
              <a:buFont typeface="Arial" panose="020B0604020202020204" pitchFamily="34" charset="0"/>
              <a:buChar char="•"/>
            </a:pPr>
            <a:endParaRPr lang="en-US" sz="1000" dirty="0" smtClean="0"/>
          </a:p>
          <a:p>
            <a:r>
              <a:rPr lang="en-US" sz="1000" dirty="0" smtClean="0"/>
              <a:t>Other notes: current MOPS replace G-Switch with </a:t>
            </a:r>
            <a:r>
              <a:rPr lang="en-US" sz="1000" dirty="0" smtClean="0"/>
              <a:t>“crash detection” </a:t>
            </a:r>
            <a:r>
              <a:rPr lang="en-US" sz="1000" dirty="0" smtClean="0"/>
              <a:t>to allow for updated technologies (e.g. MEMS </a:t>
            </a:r>
            <a:r>
              <a:rPr lang="en-US" sz="1000" dirty="0" smtClean="0"/>
              <a:t>accelerometers, GNSS data </a:t>
            </a:r>
            <a:r>
              <a:rPr lang="en-US" sz="1000" dirty="0" smtClean="0"/>
              <a:t>etc…) that address issues with mechanical G-Switch </a:t>
            </a:r>
            <a:r>
              <a:rPr lang="en-US" sz="1000" dirty="0" smtClean="0"/>
              <a:t>configurations</a:t>
            </a:r>
          </a:p>
          <a:p>
            <a:endParaRPr lang="en-US" sz="1000" dirty="0" smtClean="0"/>
          </a:p>
          <a:p>
            <a:r>
              <a:rPr lang="en-US" sz="1000" dirty="0" smtClean="0">
                <a:solidFill>
                  <a:schemeClr val="accent1">
                    <a:lumMod val="60000"/>
                    <a:lumOff val="40000"/>
                  </a:schemeClr>
                </a:solidFill>
              </a:rPr>
              <a:t>Next steps:</a:t>
            </a:r>
          </a:p>
          <a:p>
            <a:pPr marL="171450" indent="-171450">
              <a:buFont typeface="Arial" panose="020B0604020202020204" pitchFamily="34" charset="0"/>
              <a:buChar char="•"/>
            </a:pPr>
            <a:r>
              <a:rPr lang="en-US" sz="1000" dirty="0" smtClean="0">
                <a:solidFill>
                  <a:schemeClr val="accent1">
                    <a:lumMod val="60000"/>
                    <a:lumOff val="40000"/>
                  </a:schemeClr>
                </a:solidFill>
              </a:rPr>
              <a:t>Report architecture section and complementary/Dissimilar architecture section will reflect configurations currently defined in specs.</a:t>
            </a:r>
          </a:p>
          <a:p>
            <a:pPr marL="171450" indent="-171450">
              <a:buFont typeface="Arial" panose="020B0604020202020204" pitchFamily="34" charset="0"/>
              <a:buChar char="•"/>
            </a:pPr>
            <a:r>
              <a:rPr lang="en-US" sz="1000" dirty="0" smtClean="0">
                <a:solidFill>
                  <a:schemeClr val="accent1">
                    <a:lumMod val="60000"/>
                    <a:lumOff val="40000"/>
                  </a:schemeClr>
                </a:solidFill>
              </a:rPr>
              <a:t>As part of discussions options (TBD which section) potential benefits and characteristics of a combined EL(DT)/ELT(AF) will be discussed. </a:t>
            </a:r>
          </a:p>
          <a:p>
            <a:pPr marL="171450" indent="-171450">
              <a:buFont typeface="Arial" panose="020B0604020202020204" pitchFamily="34" charset="0"/>
              <a:buChar char="•"/>
            </a:pPr>
            <a:r>
              <a:rPr lang="en-US" sz="1000" dirty="0" smtClean="0">
                <a:solidFill>
                  <a:schemeClr val="accent1">
                    <a:lumMod val="60000"/>
                    <a:lumOff val="40000"/>
                  </a:schemeClr>
                </a:solidFill>
              </a:rPr>
              <a:t>TBD if there is consensus that this </a:t>
            </a:r>
            <a:r>
              <a:rPr lang="en-US" sz="1000" dirty="0">
                <a:solidFill>
                  <a:schemeClr val="accent1">
                    <a:lumMod val="60000"/>
                    <a:lumOff val="40000"/>
                  </a:schemeClr>
                </a:solidFill>
              </a:rPr>
              <a:t>combined EL(DT)/ELT(AF) </a:t>
            </a:r>
            <a:r>
              <a:rPr lang="en-US" sz="1000" dirty="0" smtClean="0">
                <a:solidFill>
                  <a:schemeClr val="accent1">
                    <a:lumMod val="60000"/>
                    <a:lumOff val="40000"/>
                  </a:schemeClr>
                </a:solidFill>
              </a:rPr>
              <a:t> is something that will be recommended by this group for further development.</a:t>
            </a:r>
          </a:p>
          <a:p>
            <a:pPr marL="171450" indent="-171450">
              <a:buFont typeface="Arial" panose="020B0604020202020204" pitchFamily="34" charset="0"/>
              <a:buChar char="•"/>
            </a:pPr>
            <a:r>
              <a:rPr lang="en-US" sz="1000" dirty="0">
                <a:solidFill>
                  <a:schemeClr val="accent1">
                    <a:lumMod val="60000"/>
                    <a:lumOff val="40000"/>
                  </a:schemeClr>
                </a:solidFill>
              </a:rPr>
              <a:t>A</a:t>
            </a:r>
            <a:r>
              <a:rPr lang="en-US" sz="1000" dirty="0" smtClean="0">
                <a:solidFill>
                  <a:schemeClr val="accent1">
                    <a:lumMod val="60000"/>
                    <a:lumOff val="40000"/>
                  </a:schemeClr>
                </a:solidFill>
              </a:rPr>
              <a:t>ny further work with regulators to define and include this </a:t>
            </a:r>
            <a:r>
              <a:rPr lang="en-US" sz="1000" dirty="0">
                <a:solidFill>
                  <a:schemeClr val="accent1">
                    <a:lumMod val="60000"/>
                    <a:lumOff val="40000"/>
                  </a:schemeClr>
                </a:solidFill>
              </a:rPr>
              <a:t>combined EL(DT)/ELT(AF) </a:t>
            </a:r>
            <a:r>
              <a:rPr lang="en-US" sz="1000" dirty="0" smtClean="0">
                <a:solidFill>
                  <a:schemeClr val="accent1">
                    <a:lumMod val="60000"/>
                    <a:lumOff val="40000"/>
                  </a:schemeClr>
                </a:solidFill>
              </a:rPr>
              <a:t>configuration would be pursued outside of ARINC effort. </a:t>
            </a:r>
            <a:endParaRPr lang="en-US" sz="1000" dirty="0">
              <a:solidFill>
                <a:schemeClr val="accent1">
                  <a:lumMod val="60000"/>
                  <a:lumOff val="40000"/>
                </a:schemeClr>
              </a:solidFill>
            </a:endParaRPr>
          </a:p>
        </p:txBody>
      </p:sp>
    </p:spTree>
    <p:extLst>
      <p:ext uri="{BB962C8B-B14F-4D97-AF65-F5344CB8AC3E}">
        <p14:creationId xmlns:p14="http://schemas.microsoft.com/office/powerpoint/2010/main" val="217266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TT-777X_TEMPLATE">
  <a:themeElements>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fontScheme name="4_GradientBar_IdentityBar_QUES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eing Color Palette">
        <a:dk1>
          <a:srgbClr val="000000"/>
        </a:dk1>
        <a:lt1>
          <a:srgbClr val="FFFFFF"/>
        </a:lt1>
        <a:dk2>
          <a:srgbClr val="0033A1"/>
        </a:dk2>
        <a:lt2>
          <a:srgbClr val="A5ACB0"/>
        </a:lt2>
        <a:accent1>
          <a:srgbClr val="0033A1"/>
        </a:accent1>
        <a:accent2>
          <a:srgbClr val="E70033"/>
        </a:accent2>
        <a:accent3>
          <a:srgbClr val="0096DB"/>
        </a:accent3>
        <a:accent4>
          <a:srgbClr val="77B800"/>
        </a:accent4>
        <a:accent5>
          <a:srgbClr val="580F8B"/>
        </a:accent5>
        <a:accent6>
          <a:srgbClr val="FFA200"/>
        </a:accent6>
        <a:hlink>
          <a:srgbClr val="0039A6"/>
        </a:hlink>
        <a:folHlink>
          <a:srgbClr val="A5ACB0"/>
        </a:folHlink>
      </a:clrScheme>
      <a:clrMap bg1="lt1" tx1="dk1" bg2="lt2" tx2="dk2" accent1="accent1" accent2="accent2" accent3="accent3" accent4="accent4" accent5="accent5" accent6="accent6" hlink="hlink" folHlink="folHlink"/>
    </a:extraClrScheme>
  </a:extraClrSchemeLst>
  <a:custClrLst>
    <a:custClr name="PANTONE 7546">
      <a:srgbClr val="253746"/>
    </a:custClr>
    <a:custClr name="PANTONE 431">
      <a:srgbClr val="5B6770"/>
    </a:custClr>
    <a:custClr name="PANTONE 429">
      <a:srgbClr val="A3AAAE"/>
    </a:custClr>
    <a:custClr name="PANTONE CG1">
      <a:srgbClr val="DAD9D7"/>
    </a:custClr>
    <a:custClr name="Process Magenta">
      <a:srgbClr val="E5007E"/>
    </a:custClr>
    <a:custClr name="PANTONE 4975">
      <a:srgbClr val="402020"/>
    </a:custClr>
    <a:custClr name="PANTONE 201">
      <a:srgbClr val="A32136"/>
    </a:custClr>
    <a:custClr name="PANTONE 185">
      <a:srgbClr val="EA002A"/>
    </a:custClr>
    <a:custClr name="PANTONE 1665">
      <a:srgbClr val="E14504"/>
    </a:custClr>
    <a:custClr name="PANTONE 137">
      <a:srgbClr val="FFA400"/>
    </a:custClr>
    <a:custClr name="PANTONE 108">
      <a:srgbClr val="FFDB00"/>
    </a:custClr>
    <a:custClr name="PANTONE 1215">
      <a:srgbClr val="FDD773"/>
    </a:custClr>
    <a:custClr name="PANTONE 7499">
      <a:srgbClr val="F2E5B3"/>
    </a:custClr>
    <a:custClr name="PANTONE 553">
      <a:srgbClr val="294635"/>
    </a:custClr>
    <a:custClr name="PANTONE 376">
      <a:srgbClr val="81BC00"/>
    </a:custClr>
    <a:custClr name="PANTONE 373">
      <a:srgbClr val="CCE981"/>
    </a:custClr>
    <a:custClr name="PANTONE 328">
      <a:srgbClr val="007167"/>
    </a:custClr>
    <a:custClr name="PANTONE 309">
      <a:srgbClr val="003B4A"/>
    </a:custClr>
    <a:custClr name="PANTONE 3135">
      <a:srgbClr val="008BAC"/>
    </a:custClr>
    <a:custClr name="PANTONE 7457">
      <a:srgbClr val="BADCE6"/>
    </a:custClr>
    <a:custClr name="PANTONE 289">
      <a:srgbClr val="0A2240"/>
    </a:custClr>
    <a:custClr name="PANTONE 2925">
      <a:srgbClr val="009BDF"/>
    </a:custClr>
    <a:custClr name="PANTONE 283">
      <a:srgbClr val="92C0EA"/>
    </a:custClr>
    <a:custClr name="PANTONE 2597">
      <a:srgbClr val="5C0F8C"/>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PANTONE 7546">
      <a:srgbClr val="394A59"/>
    </a:custClr>
    <a:custClr name="PANTONE 431">
      <a:srgbClr val="5F6A72"/>
    </a:custClr>
    <a:custClr name="PANTONE 429">
      <a:srgbClr val="A5ACB0"/>
    </a:custClr>
    <a:custClr name="PANTONE CG1">
      <a:srgbClr val="E2E1DD"/>
    </a:custClr>
    <a:custClr name="PANTONE 7421">
      <a:srgbClr val="61162D"/>
    </a:custClr>
    <a:custClr name="PANTONE 221">
      <a:srgbClr val="96004B"/>
    </a:custClr>
    <a:custClr name="PANTONE 4975">
      <a:srgbClr val="462324"/>
    </a:custClr>
    <a:custClr name="PANTONE 201">
      <a:srgbClr val="9E1B32"/>
    </a:custClr>
    <a:custClr name="PANTONE 185">
      <a:srgbClr val="E70033"/>
    </a:custClr>
    <a:custClr name="PANTONE 1665">
      <a:srgbClr val="E24912"/>
    </a:custClr>
    <a:custClr name="PANTONE 137">
      <a:srgbClr val="FFA200"/>
    </a:custClr>
    <a:custClr name="PANTONE 1215">
      <a:srgbClr val="FBDE81"/>
    </a:custClr>
    <a:custClr name="PANTONE 7499">
      <a:srgbClr val="EEE8C5"/>
    </a:custClr>
    <a:custClr name="PANTONE 553">
      <a:srgbClr val="214232"/>
    </a:custClr>
    <a:custClr name="PANTONE 376">
      <a:srgbClr val="77B800"/>
    </a:custClr>
    <a:custClr name="PANTONE 373">
      <a:srgbClr val="CFEA8B"/>
    </a:custClr>
    <a:custClr name="PANTONE 328">
      <a:srgbClr val="007165"/>
    </a:custClr>
    <a:custClr name="PANTONE 309">
      <a:srgbClr val="003D4D"/>
    </a:custClr>
    <a:custClr name="PANTONE 3135">
      <a:srgbClr val="0091B5"/>
    </a:custClr>
    <a:custClr name="PANTONE 9041">
      <a:srgbClr val="E2EBE4"/>
    </a:custClr>
    <a:custClr name="PANTONE 289">
      <a:srgbClr val="002144"/>
    </a:custClr>
    <a:custClr name="PANTONE 2925">
      <a:srgbClr val="0096DB"/>
    </a:custClr>
    <a:custClr name="PANTONE 283">
      <a:srgbClr val="97C5EB"/>
    </a:custClr>
    <a:custClr name="PANTONE 2597">
      <a:srgbClr val="580F8B"/>
    </a:custClr>
  </a:custClrLst>
</a:theme>
</file>

<file path=ppt/theme/themeOverride1.xml><?xml version="1.0" encoding="utf-8"?>
<a:themeOverride xmlns:a="http://schemas.openxmlformats.org/drawingml/2006/main">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themeOverride>
</file>

<file path=docProps/app.xml><?xml version="1.0" encoding="utf-8"?>
<Properties xmlns="http://schemas.openxmlformats.org/officeDocument/2006/extended-properties" xmlns:vt="http://schemas.openxmlformats.org/officeDocument/2006/docPropsVTypes">
  <Template/>
  <TotalTime>18505</TotalTime>
  <Words>2359</Words>
  <Application>Microsoft Office PowerPoint</Application>
  <PresentationFormat>On-screen Show (4:3)</PresentationFormat>
  <Paragraphs>281</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Calibri</vt:lpstr>
      <vt:lpstr>Courier New</vt:lpstr>
      <vt:lpstr>Times New Roman</vt:lpstr>
      <vt:lpstr>Wingdings</vt:lpstr>
      <vt:lpstr>WTT-777X_TEMPLATE</vt:lpstr>
      <vt:lpstr>ARINC Airline Electronic Engineering Committee (AEEC)   Systems Architecture and Interfaces (SAI) Subcommittee  Global Aircraft Tracking (GAT) Team Telecon November 07, 2018 Rev A (with Notes)</vt:lpstr>
      <vt:lpstr>Agenda</vt:lpstr>
      <vt:lpstr>Upcoming Meeting Schedules/2018/2019 Look-Ahead</vt:lpstr>
      <vt:lpstr>WA DC Face-to-Face</vt:lpstr>
      <vt:lpstr>PowerPoint Presentation</vt:lpstr>
      <vt:lpstr>PowerPoint Presentation</vt:lpstr>
      <vt:lpstr>Question: are there publicly available registries or reference sources of Rescue coordination centers and/or air traffic service units and their areas of responsibility?</vt:lpstr>
      <vt:lpstr>Inputs from Paul on discussions with South Africa (SA) RCC</vt:lpstr>
      <vt:lpstr>Major Discussion: ELT Types Supported by ED-62B MOPS and C/S specs</vt:lpstr>
      <vt:lpstr>ADT Interfaces Straw Horse Current Status (1 of 2)</vt:lpstr>
      <vt:lpstr>ADT Interfaces Straw Horse Current Status (2 of 2)</vt:lpstr>
      <vt:lpstr>Document 680 Draft 2 Release/Draft 3 Plans</vt:lpstr>
      <vt:lpstr>Major Discussion: Risks, Recommendations</vt:lpstr>
      <vt:lpstr>Around the Room</vt:lpstr>
    </vt:vector>
  </TitlesOfParts>
  <Company>The Boeing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Adler, C. O.</dc:creator>
  <cp:lastModifiedBy>Adler, Charles O</cp:lastModifiedBy>
  <cp:revision>447</cp:revision>
  <cp:lastPrinted>2016-08-29T21:43:19Z</cp:lastPrinted>
  <dcterms:created xsi:type="dcterms:W3CDTF">2015-04-17T16:14:54Z</dcterms:created>
  <dcterms:modified xsi:type="dcterms:W3CDTF">2018-11-07T19:13:28Z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31287f2315a34987bc80002724167eac</vt:lpwstr>
  </property>
  <property fmtid="{D5CDD505-2E9C-101B-9397-08002B2CF9AE}" pid="3" name="PresentationVersion">
    <vt:lpwstr>2.0</vt:lpwstr>
  </property>
  <property fmtid="{D5CDD505-2E9C-101B-9397-08002B2CF9AE}" pid="4" name="SlidesCount">
    <vt:lpwstr>4</vt:lpwstr>
  </property>
</Properties>
</file>