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1"/>
  </p:notesMasterIdLst>
  <p:sldIdLst>
    <p:sldId id="261" r:id="rId2"/>
    <p:sldId id="434" r:id="rId3"/>
    <p:sldId id="435" r:id="rId4"/>
    <p:sldId id="462" r:id="rId5"/>
    <p:sldId id="436" r:id="rId6"/>
    <p:sldId id="452" r:id="rId7"/>
    <p:sldId id="463" r:id="rId8"/>
    <p:sldId id="461" r:id="rId9"/>
    <p:sldId id="464" r:id="rId10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300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orient="horz" pos="552" userDrawn="1">
          <p15:clr>
            <a:srgbClr val="A4A3A4"/>
          </p15:clr>
        </p15:guide>
        <p15:guide id="5" orient="horz" pos="2952" userDrawn="1">
          <p15:clr>
            <a:srgbClr val="A4A3A4"/>
          </p15:clr>
        </p15:guide>
        <p15:guide id="6" orient="horz" pos="4272" userDrawn="1">
          <p15:clr>
            <a:srgbClr val="A4A3A4"/>
          </p15:clr>
        </p15:guide>
        <p15:guide id="7" orient="horz" pos="4104" userDrawn="1">
          <p15:clr>
            <a:srgbClr val="A4A3A4"/>
          </p15:clr>
        </p15:guide>
        <p15:guide id="8" orient="horz" pos="2904" userDrawn="1">
          <p15:clr>
            <a:srgbClr val="A4A3A4"/>
          </p15:clr>
        </p15:guide>
        <p15:guide id="9" pos="2856" userDrawn="1">
          <p15:clr>
            <a:srgbClr val="A4A3A4"/>
          </p15:clr>
        </p15:guide>
        <p15:guide id="10" pos="240" userDrawn="1">
          <p15:clr>
            <a:srgbClr val="A4A3A4"/>
          </p15:clr>
        </p15:guide>
        <p15:guide id="11" pos="55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FF"/>
    <a:srgbClr val="CCFFCC"/>
    <a:srgbClr val="0039A6"/>
    <a:srgbClr val="57000D"/>
    <a:srgbClr val="394A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22" autoAdjust="0"/>
    <p:restoredTop sz="95071" autoAdjust="0"/>
  </p:normalViewPr>
  <p:slideViewPr>
    <p:cSldViewPr snapToGrid="0" showGuides="1">
      <p:cViewPr varScale="1">
        <p:scale>
          <a:sx n="111" d="100"/>
          <a:sy n="111" d="100"/>
        </p:scale>
        <p:origin x="1950" y="96"/>
      </p:cViewPr>
      <p:guideLst>
        <p:guide orient="horz" pos="3000"/>
        <p:guide orient="horz" pos="4152"/>
        <p:guide orient="horz" pos="552"/>
        <p:guide orient="horz" pos="2952"/>
        <p:guide orient="horz" pos="4272"/>
        <p:guide orient="horz" pos="4104"/>
        <p:guide orient="horz" pos="2904"/>
        <p:guide pos="2856"/>
        <p:guide pos="240"/>
        <p:guide pos="55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79595"/>
            <a:ext cx="5547360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9F009B-AA83-4291-81BE-194F11CE19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1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251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8185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4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5444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5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0791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6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7251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7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2498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8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3367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9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9205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>
          <a:xfrm>
            <a:off x="388938" y="4746625"/>
            <a:ext cx="8358187" cy="387798"/>
          </a:xfrm>
        </p:spPr>
        <p:txBody>
          <a:bodyPr/>
          <a:lstStyle>
            <a:lvl1pPr algn="l">
              <a:defRPr sz="2800">
                <a:solidFill>
                  <a:srgbClr val="0039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88939" y="5212881"/>
            <a:ext cx="5036502" cy="221599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 sz="1600" b="0" baseline="0">
                <a:solidFill>
                  <a:srgbClr val="253746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26" name="Rectangle 1825"/>
          <p:cNvSpPr/>
          <p:nvPr userDrawn="1"/>
        </p:nvSpPr>
        <p:spPr>
          <a:xfrm>
            <a:off x="0" y="4594225"/>
            <a:ext cx="9144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643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464690"/>
            <a:ext cx="8362950" cy="387798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938" y="1503362"/>
            <a:ext cx="8365956" cy="49355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 marL="342900" indent="-171450"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 marL="685800" indent="-171450"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88938" y="898525"/>
            <a:ext cx="8361447" cy="235449"/>
          </a:xfrm>
        </p:spPr>
        <p:txBody>
          <a:bodyPr/>
          <a:lstStyle>
            <a:lvl1pPr marL="0" indent="0">
              <a:lnSpc>
                <a:spcPct val="85000"/>
              </a:lnSpc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3"/>
            <a:ext cx="91463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04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,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34247" y="930209"/>
            <a:ext cx="8222583" cy="332399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>
                    <a:lumMod val="65000"/>
                  </a:schemeClr>
                </a:solidFill>
              </a:defRPr>
            </a:lvl1pPr>
            <a:lvl2pPr marL="171450" indent="0">
              <a:buNone/>
              <a:defRPr/>
            </a:lvl2pPr>
            <a:lvl3pPr marL="441325" indent="0">
              <a:buNone/>
              <a:defRPr/>
            </a:lvl3pPr>
            <a:lvl4pPr marL="628650" indent="0">
              <a:buNone/>
              <a:defRPr/>
            </a:lvl4pPr>
            <a:lvl5pPr marL="79375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83086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eing 12 column grid" hidden="1"/>
          <p:cNvGrpSpPr/>
          <p:nvPr/>
        </p:nvGrpSpPr>
        <p:grpSpPr>
          <a:xfrm>
            <a:off x="-3" y="456356"/>
            <a:ext cx="9144011" cy="5958732"/>
            <a:chOff x="-3" y="456356"/>
            <a:chExt cx="9144011" cy="5958732"/>
          </a:xfrm>
        </p:grpSpPr>
        <p:cxnSp>
          <p:nvCxnSpPr>
            <p:cNvPr id="9" name="Straight Connector 8"/>
            <p:cNvCxnSpPr/>
            <p:nvPr userDrawn="1"/>
          </p:nvCxnSpPr>
          <p:spPr>
            <a:xfrm>
              <a:off x="471778" y="995906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471778" y="1291367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>
              <a:off x="471778" y="2136995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471778" y="2432456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>
              <a:off x="471778" y="3288274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471778" y="3583735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471778" y="4424269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471778" y="4719730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471778" y="5567906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>
              <a:off x="471778" y="5863367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9" name="Rectangle 18"/>
            <p:cNvSpPr/>
            <p:nvPr userDrawn="1"/>
          </p:nvSpPr>
          <p:spPr>
            <a:xfrm>
              <a:off x="463550" y="456356"/>
              <a:ext cx="8223250" cy="5944444"/>
            </a:xfrm>
            <a:prstGeom prst="rect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" name="Straight Connector 19"/>
            <p:cNvCxnSpPr/>
            <p:nvPr userDrawn="1"/>
          </p:nvCxnSpPr>
          <p:spPr>
            <a:xfrm>
              <a:off x="471782" y="1143637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-3" y="2284726"/>
              <a:ext cx="9143998" cy="0"/>
            </a:xfrm>
            <a:prstGeom prst="line">
              <a:avLst/>
            </a:prstGeom>
            <a:noFill/>
            <a:ln w="190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380" y="3429000"/>
              <a:ext cx="9143628" cy="7005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-3" y="4572000"/>
              <a:ext cx="9143998" cy="0"/>
            </a:xfrm>
            <a:prstGeom prst="line">
              <a:avLst/>
            </a:prstGeom>
            <a:noFill/>
            <a:ln w="190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>
              <a:off x="471782" y="5715637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25" name="Group 24"/>
            <p:cNvGrpSpPr/>
            <p:nvPr userDrawn="1"/>
          </p:nvGrpSpPr>
          <p:grpSpPr>
            <a:xfrm>
              <a:off x="1001862" y="457200"/>
              <a:ext cx="7135564" cy="5957888"/>
              <a:chOff x="1001862" y="0"/>
              <a:chExt cx="7135564" cy="6858000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>
                <a:off x="4570813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7" name="Straight Connector 20"/>
              <p:cNvCxnSpPr/>
              <p:nvPr/>
            </p:nvCxnSpPr>
            <p:spPr>
              <a:xfrm>
                <a:off x="100186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8" name="Straight Connector 15"/>
              <p:cNvCxnSpPr/>
              <p:nvPr/>
            </p:nvCxnSpPr>
            <p:spPr>
              <a:xfrm>
                <a:off x="115406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169968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185298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239306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5338713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551789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4" name="Straight Connector 33"/>
              <p:cNvCxnSpPr/>
              <p:nvPr userDrawn="1"/>
            </p:nvCxnSpPr>
            <p:spPr>
              <a:xfrm>
                <a:off x="3095851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5" name="Straight Connector 34"/>
              <p:cNvCxnSpPr/>
              <p:nvPr userDrawn="1"/>
            </p:nvCxnSpPr>
            <p:spPr>
              <a:xfrm>
                <a:off x="324998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6" name="Straight Connector 35"/>
              <p:cNvCxnSpPr/>
              <p:nvPr userDrawn="1"/>
            </p:nvCxnSpPr>
            <p:spPr>
              <a:xfrm>
                <a:off x="379560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7" name="Straight Connector 36"/>
              <p:cNvCxnSpPr/>
              <p:nvPr userDrawn="1"/>
            </p:nvCxnSpPr>
            <p:spPr>
              <a:xfrm>
                <a:off x="3944076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8" name="Straight Connector 37"/>
              <p:cNvCxnSpPr/>
              <p:nvPr userDrawn="1"/>
            </p:nvCxnSpPr>
            <p:spPr>
              <a:xfrm>
                <a:off x="449368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9" name="Straight Connector 38"/>
              <p:cNvCxnSpPr/>
              <p:nvPr userDrawn="1"/>
            </p:nvCxnSpPr>
            <p:spPr>
              <a:xfrm>
                <a:off x="464144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0" name="Straight Connector 39"/>
              <p:cNvCxnSpPr/>
              <p:nvPr userDrawn="1"/>
            </p:nvCxnSpPr>
            <p:spPr>
              <a:xfrm>
                <a:off x="5191773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1" name="Straight Connector 40"/>
              <p:cNvCxnSpPr/>
              <p:nvPr userDrawn="1"/>
            </p:nvCxnSpPr>
            <p:spPr>
              <a:xfrm>
                <a:off x="8137426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2" name="Straight Connector 41"/>
              <p:cNvCxnSpPr/>
              <p:nvPr userDrawn="1"/>
            </p:nvCxnSpPr>
            <p:spPr>
              <a:xfrm>
                <a:off x="5885138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3" name="Straight Connector 42"/>
              <p:cNvCxnSpPr/>
              <p:nvPr userDrawn="1"/>
            </p:nvCxnSpPr>
            <p:spPr>
              <a:xfrm>
                <a:off x="604398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4" name="Straight Connector 43"/>
              <p:cNvCxnSpPr/>
              <p:nvPr userDrawn="1"/>
            </p:nvCxnSpPr>
            <p:spPr>
              <a:xfrm>
                <a:off x="658960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5" name="Straight Connector 44"/>
              <p:cNvCxnSpPr/>
              <p:nvPr userDrawn="1"/>
            </p:nvCxnSpPr>
            <p:spPr>
              <a:xfrm>
                <a:off x="6738076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6" name="Straight Connector 45"/>
              <p:cNvCxnSpPr/>
              <p:nvPr userDrawn="1"/>
            </p:nvCxnSpPr>
            <p:spPr>
              <a:xfrm>
                <a:off x="728768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7" name="Straight Connector 46"/>
              <p:cNvCxnSpPr/>
              <p:nvPr userDrawn="1"/>
            </p:nvCxnSpPr>
            <p:spPr>
              <a:xfrm>
                <a:off x="743544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8" name="Straight Connector 47"/>
              <p:cNvCxnSpPr/>
              <p:nvPr userDrawn="1"/>
            </p:nvCxnSpPr>
            <p:spPr>
              <a:xfrm>
                <a:off x="7985773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8938" y="464690"/>
            <a:ext cx="8362949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8914" y="1692275"/>
            <a:ext cx="8365955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84" r:id="rId2"/>
    <p:sldLayoutId id="2147483682" r:id="rId3"/>
    <p:sldLayoutId id="2147483692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>
          <a:solidFill>
            <a:srgbClr val="0039A6"/>
          </a:solidFill>
          <a:latin typeface="+mj-lt"/>
          <a:ea typeface="+mj-ea"/>
          <a:cs typeface="+mj-cs"/>
        </a:defRPr>
      </a:lvl1pPr>
      <a:lvl2pPr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171450" indent="-171450" algn="l" defTabSz="820738" rtl="0" eaLnBrk="1" fontAlgn="base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Wingdings" panose="05000000000000000000" pitchFamily="2" charset="2"/>
        <a:buChar char="§"/>
        <a:defRPr sz="1800" b="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71450" algn="l" defTabSz="820738" rtl="0" eaLnBrk="1" fontAlgn="base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−"/>
        <a:defRPr sz="1600">
          <a:solidFill>
            <a:schemeClr val="tx1"/>
          </a:solidFill>
          <a:latin typeface="+mn-lt"/>
        </a:defRPr>
      </a:lvl2pPr>
      <a:lvl3pPr marL="514350" indent="-173038" algn="l" defTabSz="820738" rtl="0" eaLnBrk="1" fontAlgn="base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</a:defRPr>
      </a:lvl3pPr>
      <a:lvl4pPr marL="685800" indent="-171450" algn="l" defTabSz="820738" rtl="0" eaLnBrk="1" fontAlgn="base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Courier New" panose="02070309020205020404" pitchFamily="49" charset="0"/>
        <a:buChar char="o"/>
        <a:defRPr sz="1200">
          <a:solidFill>
            <a:schemeClr val="tx1"/>
          </a:solidFill>
          <a:latin typeface="+mn-lt"/>
        </a:defRPr>
      </a:lvl4pPr>
      <a:lvl5pPr marL="857250" indent="-173038" algn="l" defTabSz="820738" rtl="0" eaLnBrk="1" fontAlgn="base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200">
          <a:solidFill>
            <a:schemeClr val="tx1"/>
          </a:solidFill>
          <a:latin typeface="+mn-lt"/>
        </a:defRPr>
      </a:lvl5pPr>
      <a:lvl6pPr marL="14144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6pPr>
      <a:lvl7pPr marL="18716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7pPr>
      <a:lvl8pPr marL="23288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8pPr>
      <a:lvl9pPr marL="27860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viation-ia.com/activities/global-aircraft-tracking-gat-working-grou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viation-ia.com/sites/default/files/media-files/GatAnnounceApr1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378" y="251396"/>
            <a:ext cx="8612392" cy="3157788"/>
          </a:xfrm>
        </p:spPr>
        <p:txBody>
          <a:bodyPr/>
          <a:lstStyle/>
          <a:p>
            <a:r>
              <a:rPr lang="en-US" sz="3200" dirty="0" smtClean="0"/>
              <a:t>ARINC Airline Electronic Engineering </a:t>
            </a:r>
            <a:r>
              <a:rPr lang="en-US" sz="3200" dirty="0"/>
              <a:t>Committee (AEEC)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3200" dirty="0" smtClean="0"/>
              <a:t>Systems </a:t>
            </a:r>
            <a:r>
              <a:rPr lang="en-US" sz="3200" dirty="0"/>
              <a:t>Architecture and Interfaces (SAI) </a:t>
            </a:r>
            <a:r>
              <a:rPr lang="en-US" sz="3200" dirty="0" smtClean="0"/>
              <a:t>Subcommittee</a:t>
            </a:r>
            <a:br>
              <a:rPr lang="en-US" sz="3200" dirty="0" smtClean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2400" dirty="0" smtClean="0"/>
              <a:t>Global Aircraft Tracking (GAT) Team Telecon</a:t>
            </a:r>
            <a:br>
              <a:rPr lang="en-US" sz="2400" dirty="0" smtClean="0"/>
            </a:br>
            <a:r>
              <a:rPr lang="en-US" sz="2400" b="1" dirty="0" smtClean="0"/>
              <a:t>February 13, 2019</a:t>
            </a:r>
            <a:br>
              <a:rPr lang="en-US" sz="2400" b="1" dirty="0" smtClean="0"/>
            </a:br>
            <a:r>
              <a:rPr lang="en-US" dirty="0" smtClean="0"/>
              <a:t>REV A (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Notes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53" name="SessionQuestionData" descr="&lt;?xml version=&quot;1.0&quot;?&gt;&lt;AllQuestions /&gt;" hidden="1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1254" name="SessionAnswerData" descr="&lt;?xml version=&quot;1.0&quot;?&gt;&lt;AllAnswers /&gt;" hidden="1"/>
          <p:cNvSpPr txBox="1"/>
          <p:nvPr/>
        </p:nvSpPr>
        <p:spPr>
          <a:xfrm>
            <a:off x="127000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1255" name="SessionResponseData" hidden="1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1256" name="SessionPresentationSettingsData" descr="&lt;?xml version=&quot;1.0&quot;?&gt;&lt;Settings&gt;&lt;answerBulletFormat&gt;Numeric&lt;/answerBulletFormat&gt;&lt;pointsToClock&gt;&lt;/pointsToClock&gt;&lt;answerNowAutoInsert&gt;No&lt;/answerNowAutoInsert&gt;&lt;answerNowStyle&gt;Explosion&lt;/answerNowStyle&gt;&lt;answerNowText&gt;Answer Now&lt;/answerNowText&gt;&lt;chartColors&gt;Use PowerPoint Color Scheme&lt;/chartColors&gt;&lt;chartType&gt;Horizontal&lt;/chartType&gt;&lt;correctAnswerIndicator&gt;Checkmark&lt;/correctAnswerIndicator&gt;&lt;countdownAutoInsert&gt;Yes&lt;/countdownAutoInsert&gt;&lt;countdownSeconds&gt;10&lt;/countdownSeconds&gt;&lt;countdownSound&gt;TicToc.wav&lt;/countdownSound&gt;&lt;countdownStyle&gt;Stopwatch&lt;/countdownStyle&gt;&lt;gridAutoInsert&gt;No&lt;/gridAutoInsert&gt;&lt;gridFillStyle&gt;Answered&lt;/gridFillStyle&gt;&lt;gridFillColor&gt;255,255,0&lt;/gridFillColor&gt;&lt;ChartModel&gt;3D&lt;/ChartModel&gt;&lt;SimulatedVoteCount&gt;50&lt;/SimulatedVoteCount&gt;&lt;gridColor&gt;176,216,255&lt;/gridColor&gt;&lt;gridAlternateColor&gt;62,158,255&lt;/gridAlternateColor&gt;&lt;gridIncorrectColor&gt;&lt;/gridIncorrectColor&gt;&lt;gridOpacity&gt;100%&lt;/gridOpacity&gt;&lt;gridTextStyle&gt;Keypad #&lt;/gridTextStyle&gt;&lt;inputSource&gt;Response Devices&lt;/inputSource&gt;&lt;userpreferredinputSource&gt;&lt;/userpreferredinputSource&gt;&lt;multipleResponseDivisor&gt;# of Responses&lt;/multipleResponseDivisor&gt;&lt;participantsLeaderBoard&gt;5&lt;/participantsLeaderBoard&gt;&lt;percentageDecimalPlaces&gt;0&lt;/percentageDecimalPlaces&gt;&lt;responseCounterAutoInsert&gt;Yes&lt;/responseCounterAutoInsert&gt;&lt;responseCounterStyle&gt;Circle&lt;/responseCounterStyle&gt;&lt;responseCounterTextColor&gt;0,0,0&lt;/responseCounterTextColor&gt;&lt;responseCounterFillColor&gt;79,129,189&lt;/responseCounterFillColor&gt;&lt;responseCounterBorderColor&gt;56,93,138&lt;/responseCounterBorderColor&gt;&lt;responseCounterDisplayValue&gt;# of Votes Received&lt;/responseCounterDisplayValue&gt;&lt;insertObjectUsingColor&gt;Blue&lt;/insertObjectUsingColor&gt;&lt;showResults&gt;Yes&lt;/showResults&gt;&lt;teamColors&gt;User Defined&lt;/teamColors&gt;&lt;teamIdentificationType&gt;None&lt;/teamIdentificationType&gt;&lt;teamScoringType&gt;Voting pads only&lt;/teamScoringType&gt;&lt;teamScoringDecimalPlaces&gt;1&lt;/teamScoringDecimalPlaces&gt;&lt;teamIdentificationItem&gt;&lt;/teamIdentificationItem&gt;&lt;teamsLeaderBoard&gt;5&lt;/teamsLeaderBoard&gt;&lt;teamName1&gt;&lt;/teamName1&gt;&lt;teamName2&gt;&lt;/teamName2&gt;&lt;teamName3&gt;&lt;/teamName3&gt;&lt;teamName4&gt;&lt;/teamName4&gt;&lt;teamName5&gt;&lt;/teamName5&gt;&lt;teamName6&gt;&lt;/teamName6&gt;&lt;teamName7&gt;&lt;/teamName7&gt;&lt;teamName8&gt;&lt;/teamName8&gt;&lt;teamName9&gt;&lt;/teamName9&gt;&lt;teamName10&gt;&lt;/teamName10&gt;&lt;showControlBar&gt;Slides with EZ-VOTE Pro Objects&lt;/showControlBar&gt;&lt;defaultCorrectPointValue&gt;100&lt;/defaultCorrectPointValue&gt;&lt;defaultIncorrectPointValue&gt;0&lt;/defaultIncorrectPointValue&gt;&lt;chartColor1&gt;187,224,227&lt;/chartColor1&gt;&lt;chartColor2&gt;51,51,153&lt;/chartColor2&gt;&lt;chartColor3&gt;0,153,153&lt;/chartColor3&gt;&lt;chartColor4&gt;153,204,0&lt;/chartColor4&gt;&lt;chartColor5&gt;128,128,128&lt;/chartColor5&gt;&lt;chartColor6&gt;0,0,0&lt;/chartColor6&gt;&lt;chartColor7&gt;0,102,204&lt;/chartColor7&gt;&lt;chartColor8&gt;204,204,255&lt;/chartColor8&gt;&lt;chartColor9&gt;255,0,0&lt;/chartColor9&gt;&lt;chartColor10&gt;255,255,0&lt;/chartColor10&gt;&lt;teamColor1&gt;187,224,227&lt;/teamColor1&gt;&lt;teamColor2&gt;51,51,153&lt;/teamColor2&gt;&lt;teamColor3&gt;0,153,153&lt;/teamColor3&gt;&lt;teamColor4&gt;153,204,0&lt;/teamColor4&gt;&lt;teamColor5&gt;128,128,128&lt;/teamColor5&gt;&lt;teamColor6&gt;0,0,0&lt;/teamColor6&gt;&lt;teamColor7&gt;0,102,204&lt;/teamColor7&gt;&lt;teamColor8&gt;204,204,255&lt;/teamColor8&gt;&lt;teamColor9&gt;255,0,0&lt;/teamColor9&gt;&lt;teamColor10&gt;255,255,0&lt;/teamColor10&gt;&lt;displayAnswerImagesDuringVote&gt;Yes&lt;/displayAnswerImagesDuringVote&gt;&lt;displayAnswerImagesWithResponses&gt;Yes&lt;/displayAnswerImagesWithResponses&gt;&lt;displayAnswerTextDuringVote&gt;Yes&lt;/displayAnswerTextDuringVote&gt;&lt;displayAnswerTextWithResponses&gt;Yes&lt;/displayAnswerTextWithResponses&gt;&lt;questionSlideID&gt;&lt;/questionSlideID&gt;&lt;controlBarState&gt;Expanded&lt;/controlBarState&gt;&lt;isGridColorKnownColor&gt;No&lt;/isGridColorKnownColor&gt;&lt;gridColorName&gt;255,255,0&lt;/gridColorName&gt;&lt;AutoRec&gt;&lt;/AutoRec&gt;&lt;AutoRecTimeIntrvl&gt;&lt;/AutoRecTimeIntrvl&gt;&lt;chartVotesView&gt;Percentage&lt;/chartVotesView&gt;&lt;chartLabelsColor&gt;0,0,0&lt;/chartLabelsColor&gt;&lt;isChartLabelColorKnownColor&gt;&lt;/isChartLabelColorKnownColor&gt;&lt;chartLabelColorName&gt;&lt;/chartLabelColorName&gt;&lt;chartXAxisLabelType&gt;Full Text&lt;/chartXAxisLabelType&gt;&lt;controlBarPosition&gt;Top Left&lt;/controlBarPosition&gt;&lt;/Settings&gt;" hidden="1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5150843" y="3715926"/>
            <a:ext cx="3612157" cy="134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None/>
              <a:defRPr sz="1600" b="0" baseline="0">
                <a:solidFill>
                  <a:srgbClr val="253746"/>
                </a:solidFill>
                <a:latin typeface="+mn-lt"/>
                <a:ea typeface="+mn-ea"/>
                <a:cs typeface="+mn-cs"/>
              </a:defRPr>
            </a:lvl1pPr>
            <a:lvl2pPr marL="342900" indent="-171450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−"/>
              <a:defRPr sz="1600">
                <a:solidFill>
                  <a:schemeClr val="tx1"/>
                </a:solidFill>
                <a:latin typeface="+mn-lt"/>
              </a:defRPr>
            </a:lvl2pPr>
            <a:lvl3pPr marL="514350" indent="-173038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685800" indent="-171450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 sz="1200">
                <a:solidFill>
                  <a:schemeClr val="tx1"/>
                </a:solidFill>
                <a:latin typeface="+mn-lt"/>
              </a:defRPr>
            </a:lvl4pPr>
            <a:lvl5pPr marL="857250" indent="-173038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</a:defRPr>
            </a:lvl5pPr>
            <a:lvl6pPr marL="14144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18716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23288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27860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Peter  H. </a:t>
            </a:r>
            <a:r>
              <a:rPr lang="en-US" kern="0" dirty="0" err="1" smtClean="0"/>
              <a:t>Grau</a:t>
            </a:r>
            <a:endParaRPr lang="en-US" kern="0" dirty="0" smtClean="0"/>
          </a:p>
          <a:p>
            <a:r>
              <a:rPr lang="en-US" kern="0" dirty="0" smtClean="0"/>
              <a:t>Principal Engineer,</a:t>
            </a:r>
          </a:p>
          <a:p>
            <a:r>
              <a:rPr lang="en-US" kern="0" dirty="0" smtClean="0"/>
              <a:t>ARINC Industry Activities</a:t>
            </a:r>
          </a:p>
          <a:p>
            <a:r>
              <a:rPr lang="en-US" kern="0" dirty="0" smtClean="0"/>
              <a:t>&lt;</a:t>
            </a:r>
            <a:r>
              <a:rPr lang="en-US" kern="0" dirty="0"/>
              <a:t>Peter.Grau@sae-itc.org&gt;</a:t>
            </a:r>
            <a:endParaRPr lang="en-US" kern="0" dirty="0" smtClean="0"/>
          </a:p>
        </p:txBody>
      </p:sp>
      <p:sp>
        <p:nvSpPr>
          <p:cNvPr id="9" name="Text Placeholder 2"/>
          <p:cNvSpPr txBox="1">
            <a:spLocks/>
          </p:cNvSpPr>
          <p:nvPr/>
        </p:nvSpPr>
        <p:spPr bwMode="auto">
          <a:xfrm>
            <a:off x="272377" y="3715926"/>
            <a:ext cx="4108759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None/>
              <a:defRPr sz="1600" b="0" baseline="0">
                <a:solidFill>
                  <a:srgbClr val="253746"/>
                </a:solidFill>
                <a:latin typeface="+mn-lt"/>
                <a:ea typeface="+mn-ea"/>
                <a:cs typeface="+mn-cs"/>
              </a:defRPr>
            </a:lvl1pPr>
            <a:lvl2pPr marL="342900" indent="-171450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−"/>
              <a:defRPr sz="1600">
                <a:solidFill>
                  <a:schemeClr val="tx1"/>
                </a:solidFill>
                <a:latin typeface="+mn-lt"/>
              </a:defRPr>
            </a:lvl2pPr>
            <a:lvl3pPr marL="514350" indent="-173038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685800" indent="-171450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 sz="1200">
                <a:solidFill>
                  <a:schemeClr val="tx1"/>
                </a:solidFill>
                <a:latin typeface="+mn-lt"/>
              </a:defRPr>
            </a:lvl4pPr>
            <a:lvl5pPr marL="857250" indent="-173038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</a:defRPr>
            </a:lvl5pPr>
            <a:lvl6pPr marL="14144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18716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23288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27860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Chuck Adler</a:t>
            </a:r>
          </a:p>
          <a:p>
            <a:r>
              <a:rPr lang="en-US" kern="0" dirty="0" smtClean="0"/>
              <a:t>Project Engineer</a:t>
            </a:r>
          </a:p>
          <a:p>
            <a:r>
              <a:rPr lang="en-US" kern="0" dirty="0" smtClean="0"/>
              <a:t>Boeing Commercial Airplanes, Avionics</a:t>
            </a:r>
          </a:p>
          <a:p>
            <a:r>
              <a:rPr lang="en-US" kern="0" dirty="0" smtClean="0"/>
              <a:t>(charles.o.adler@boeing.com)</a:t>
            </a:r>
          </a:p>
          <a:p>
            <a:r>
              <a:rPr lang="en-US" kern="0" dirty="0" smtClean="0"/>
              <a:t>Cell: +1 206-578-2533</a:t>
            </a:r>
          </a:p>
        </p:txBody>
      </p:sp>
      <p:sp>
        <p:nvSpPr>
          <p:cNvPr id="3" name="Rectangle 2"/>
          <p:cNvSpPr/>
          <p:nvPr/>
        </p:nvSpPr>
        <p:spPr>
          <a:xfrm>
            <a:off x="647699" y="5955268"/>
            <a:ext cx="8315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://www.aviation-ia.com/activities/global-aircraft-tracking-gat-working-group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81000" y="76200"/>
            <a:ext cx="7894638" cy="38779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Agenda</a:t>
            </a:r>
            <a:endParaRPr lang="en-US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87025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1.) Schedule, Recap, South Africa Draft Agenda (15 min)</a:t>
            </a:r>
          </a:p>
          <a:p>
            <a:r>
              <a:rPr lang="en-US" dirty="0"/>
              <a:t>	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2/20 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telecon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schedule: antenna interface discussions, RCC take-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aways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		        discussions, draft report discussions.</a:t>
            </a:r>
          </a:p>
          <a:p>
            <a:r>
              <a:rPr lang="en-US" dirty="0" smtClean="0"/>
              <a:t>2.) Draft A680 Report Updates (40 min)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/>
              <a:t>4.) Round-the-Room (5 min)</a:t>
            </a:r>
            <a:endParaRPr lang="en-US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5220" tIns="26737776" rIns="4761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02.) References (ICAO GADSS CONOPS etc.) </a:t>
            </a:r>
          </a:p>
        </p:txBody>
      </p:sp>
    </p:spTree>
    <p:extLst>
      <p:ext uri="{BB962C8B-B14F-4D97-AF65-F5344CB8AC3E}">
        <p14:creationId xmlns:p14="http://schemas.microsoft.com/office/powerpoint/2010/main" val="16284074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hevron 164"/>
          <p:cNvSpPr/>
          <p:nvPr/>
        </p:nvSpPr>
        <p:spPr>
          <a:xfrm>
            <a:off x="3387002" y="2612473"/>
            <a:ext cx="5383774" cy="53571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2019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87" y="121589"/>
            <a:ext cx="8915313" cy="387798"/>
          </a:xfrm>
        </p:spPr>
        <p:txBody>
          <a:bodyPr/>
          <a:lstStyle/>
          <a:p>
            <a:r>
              <a:rPr lang="en-US" dirty="0" smtClean="0"/>
              <a:t>Upcoming Meeting Schedules 2019 Look-Ahead</a:t>
            </a:r>
            <a:endParaRPr lang="en-US" dirty="0"/>
          </a:p>
        </p:txBody>
      </p:sp>
      <p:sp>
        <p:nvSpPr>
          <p:cNvPr id="4" name="Chevron 3"/>
          <p:cNvSpPr/>
          <p:nvPr/>
        </p:nvSpPr>
        <p:spPr>
          <a:xfrm>
            <a:off x="559837" y="2616677"/>
            <a:ext cx="3095799" cy="53571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2018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3365343" y="3191576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439883" y="3191576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081703" y="3191576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723523" y="3191576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007153" y="3191576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78764" y="3194800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SEPT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420584" y="3194800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OCT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062404" y="3194800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NOV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730859" y="3186187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DEC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346044" y="3194800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JAN</a:t>
            </a:r>
          </a:p>
        </p:txBody>
      </p:sp>
      <p:sp>
        <p:nvSpPr>
          <p:cNvPr id="95" name="Isosceles Triangle 94"/>
          <p:cNvSpPr/>
          <p:nvPr/>
        </p:nvSpPr>
        <p:spPr>
          <a:xfrm flipV="1">
            <a:off x="2821719" y="2319716"/>
            <a:ext cx="309705" cy="315114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2098556" y="2066348"/>
            <a:ext cx="1282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Dec 4, 5, 6 (</a:t>
            </a:r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+7</a:t>
            </a:r>
            <a:r>
              <a:rPr lang="en-US" sz="1200" b="1" dirty="0" smtClean="0"/>
              <a:t>)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2104141" y="1464729"/>
            <a:ext cx="1335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Iridium</a:t>
            </a:r>
          </a:p>
          <a:p>
            <a:pPr algn="ctr"/>
            <a:r>
              <a:rPr lang="en-US" sz="1200" dirty="0" smtClean="0"/>
              <a:t>WA DC Area (</a:t>
            </a:r>
            <a:r>
              <a:rPr lang="en-US" sz="1200" dirty="0"/>
              <a:t>Leesburg, VA</a:t>
            </a:r>
            <a:r>
              <a:rPr lang="en-US" sz="1200" dirty="0" smtClean="0"/>
              <a:t>), </a:t>
            </a:r>
          </a:p>
        </p:txBody>
      </p:sp>
      <p:sp>
        <p:nvSpPr>
          <p:cNvPr id="98" name="Isosceles Triangle 97"/>
          <p:cNvSpPr/>
          <p:nvPr/>
        </p:nvSpPr>
        <p:spPr>
          <a:xfrm flipV="1">
            <a:off x="1580300" y="2315010"/>
            <a:ext cx="309705" cy="315114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873181" y="1505424"/>
            <a:ext cx="1263025" cy="830997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Inmarsat</a:t>
            </a:r>
          </a:p>
          <a:p>
            <a:pPr algn="ctr"/>
            <a:r>
              <a:rPr lang="en-US" sz="1200" dirty="0" smtClean="0"/>
              <a:t>Hawaii </a:t>
            </a:r>
          </a:p>
          <a:p>
            <a:pPr algn="ctr"/>
            <a:r>
              <a:rPr lang="en-US" sz="1200" dirty="0" smtClean="0"/>
              <a:t>(Honolulu area)</a:t>
            </a:r>
          </a:p>
          <a:p>
            <a:pPr algn="ctr"/>
            <a:r>
              <a:rPr lang="en-US" sz="1200" b="1" dirty="0" smtClean="0"/>
              <a:t>Oct 24-26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912292" y="3759128"/>
            <a:ext cx="1461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r>
              <a:rPr lang="en-US" dirty="0"/>
              <a:t>AEEC Mid-Term SESSION (10/14)</a:t>
            </a:r>
          </a:p>
        </p:txBody>
      </p:sp>
      <p:sp>
        <p:nvSpPr>
          <p:cNvPr id="8" name="12-Point Star 7"/>
          <p:cNvSpPr/>
          <p:nvPr/>
        </p:nvSpPr>
        <p:spPr>
          <a:xfrm>
            <a:off x="932381" y="2924294"/>
            <a:ext cx="190955" cy="189503"/>
          </a:xfrm>
          <a:prstGeom prst="star12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77911" y="2915967"/>
            <a:ext cx="140126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9/10 EASA LAD Enablers</a:t>
            </a:r>
            <a:endParaRPr lang="en-US" sz="800" dirty="0"/>
          </a:p>
        </p:txBody>
      </p:sp>
      <p:sp>
        <p:nvSpPr>
          <p:cNvPr id="6" name="Rectangle 5"/>
          <p:cNvSpPr/>
          <p:nvPr/>
        </p:nvSpPr>
        <p:spPr>
          <a:xfrm>
            <a:off x="996481" y="2612671"/>
            <a:ext cx="9376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800" dirty="0" smtClean="0"/>
              <a:t>IQPC Conf</a:t>
            </a:r>
            <a:endParaRPr lang="en-US" sz="800" dirty="0"/>
          </a:p>
        </p:txBody>
      </p:sp>
      <p:sp>
        <p:nvSpPr>
          <p:cNvPr id="141" name="12-Point Star 140"/>
          <p:cNvSpPr/>
          <p:nvPr/>
        </p:nvSpPr>
        <p:spPr>
          <a:xfrm>
            <a:off x="976356" y="2594808"/>
            <a:ext cx="210461" cy="210642"/>
          </a:xfrm>
          <a:prstGeom prst="star12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Isosceles Triangle 146"/>
          <p:cNvSpPr/>
          <p:nvPr/>
        </p:nvSpPr>
        <p:spPr>
          <a:xfrm>
            <a:off x="1551725" y="3419477"/>
            <a:ext cx="309705" cy="315114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TextBox 134"/>
          <p:cNvSpPr txBox="1"/>
          <p:nvPr/>
        </p:nvSpPr>
        <p:spPr>
          <a:xfrm>
            <a:off x="2008141" y="3430701"/>
            <a:ext cx="2734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TRFD (ARINC 681) </a:t>
            </a:r>
            <a:r>
              <a:rPr lang="en-US" sz="1200" dirty="0" err="1" smtClean="0"/>
              <a:t>Strawhorse</a:t>
            </a:r>
            <a:r>
              <a:rPr lang="en-US" sz="1200" dirty="0" smtClean="0"/>
              <a:t> #1 </a:t>
            </a:r>
          </a:p>
          <a:p>
            <a:pPr algn="ctr"/>
            <a:r>
              <a:rPr lang="en-US" sz="1200" dirty="0" smtClean="0"/>
              <a:t>February  (following FL meeting)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5183285" y="3566779"/>
            <a:ext cx="370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TRFD ARINC 681 </a:t>
            </a:r>
            <a:r>
              <a:rPr lang="en-US" sz="1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report now an integrated requirements, architecture and proposed standards report</a:t>
            </a:r>
          </a:p>
        </p:txBody>
      </p:sp>
      <p:sp>
        <p:nvSpPr>
          <p:cNvPr id="161" name="12-Point Star 160"/>
          <p:cNvSpPr/>
          <p:nvPr/>
        </p:nvSpPr>
        <p:spPr>
          <a:xfrm>
            <a:off x="2433166" y="2688469"/>
            <a:ext cx="229025" cy="181667"/>
          </a:xfrm>
          <a:prstGeom prst="star12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2579278" y="2676638"/>
            <a:ext cx="7655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11/14 EASA LAD Operators</a:t>
            </a:r>
            <a:endParaRPr lang="en-US" sz="800" dirty="0"/>
          </a:p>
        </p:txBody>
      </p:sp>
      <p:cxnSp>
        <p:nvCxnSpPr>
          <p:cNvPr id="172" name="Straight Connector 171"/>
          <p:cNvCxnSpPr/>
          <p:nvPr/>
        </p:nvCxnSpPr>
        <p:spPr>
          <a:xfrm>
            <a:off x="6594796" y="3172903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4669336" y="3172903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5311156" y="3172903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5952976" y="3172903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4008217" y="3176127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FEB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4650037" y="3176127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MAR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5291857" y="3176127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APRIL</a:t>
            </a:r>
          </a:p>
        </p:txBody>
      </p:sp>
      <p:cxnSp>
        <p:nvCxnSpPr>
          <p:cNvPr id="190" name="Straight Connector 189"/>
          <p:cNvCxnSpPr/>
          <p:nvPr/>
        </p:nvCxnSpPr>
        <p:spPr>
          <a:xfrm>
            <a:off x="8518931" y="3154452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>
            <a:off x="7235291" y="3154452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7877111" y="3154452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6574172" y="3157676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JUNE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7215992" y="3157676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JULY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7857812" y="3157676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AUG</a:t>
            </a:r>
          </a:p>
        </p:txBody>
      </p:sp>
      <p:cxnSp>
        <p:nvCxnSpPr>
          <p:cNvPr id="200" name="Straight Connector 199"/>
          <p:cNvCxnSpPr/>
          <p:nvPr/>
        </p:nvCxnSpPr>
        <p:spPr>
          <a:xfrm>
            <a:off x="781956" y="3185094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Isosceles Triangle 200"/>
          <p:cNvSpPr/>
          <p:nvPr/>
        </p:nvSpPr>
        <p:spPr>
          <a:xfrm flipV="1">
            <a:off x="4113582" y="2270268"/>
            <a:ext cx="309705" cy="315114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TextBox 201"/>
          <p:cNvSpPr txBox="1"/>
          <p:nvPr/>
        </p:nvSpPr>
        <p:spPr>
          <a:xfrm>
            <a:off x="3976361" y="2006977"/>
            <a:ext cx="1519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Feb 4-6 (SAI 7-8)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3463574" y="1464032"/>
            <a:ext cx="1560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Gables Engineering</a:t>
            </a:r>
          </a:p>
          <a:p>
            <a:pPr algn="ctr"/>
            <a:r>
              <a:rPr lang="en-US" sz="1200" dirty="0" smtClean="0"/>
              <a:t>Coral Gables Florida</a:t>
            </a:r>
          </a:p>
        </p:txBody>
      </p:sp>
      <p:sp>
        <p:nvSpPr>
          <p:cNvPr id="204" name="Isosceles Triangle 203"/>
          <p:cNvSpPr/>
          <p:nvPr/>
        </p:nvSpPr>
        <p:spPr>
          <a:xfrm flipV="1">
            <a:off x="5319778" y="2302742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TextBox 204"/>
          <p:cNvSpPr txBox="1"/>
          <p:nvPr/>
        </p:nvSpPr>
        <p:spPr>
          <a:xfrm>
            <a:off x="4588033" y="2364478"/>
            <a:ext cx="916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April 2-4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4888287" y="1630617"/>
            <a:ext cx="1335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SatAuth</a:t>
            </a:r>
            <a:endParaRPr lang="en-US" sz="1200" dirty="0" smtClean="0"/>
          </a:p>
          <a:p>
            <a:pPr algn="ctr"/>
            <a:r>
              <a:rPr lang="en-US" sz="1200" dirty="0" smtClean="0"/>
              <a:t>Johannesburg SA</a:t>
            </a:r>
          </a:p>
        </p:txBody>
      </p:sp>
      <p:sp>
        <p:nvSpPr>
          <p:cNvPr id="207" name="Isosceles Triangle 206"/>
          <p:cNvSpPr/>
          <p:nvPr/>
        </p:nvSpPr>
        <p:spPr>
          <a:xfrm flipV="1">
            <a:off x="5781277" y="2305966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TextBox 207"/>
          <p:cNvSpPr txBox="1"/>
          <p:nvPr/>
        </p:nvSpPr>
        <p:spPr>
          <a:xfrm>
            <a:off x="5906004" y="2196992"/>
            <a:ext cx="992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April 29-May 2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5835773" y="1673385"/>
            <a:ext cx="1108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AEEC General Session</a:t>
            </a:r>
          </a:p>
        </p:txBody>
      </p:sp>
      <p:sp>
        <p:nvSpPr>
          <p:cNvPr id="210" name="Up Arrow 209"/>
          <p:cNvSpPr/>
          <p:nvPr/>
        </p:nvSpPr>
        <p:spPr>
          <a:xfrm>
            <a:off x="4481736" y="3461808"/>
            <a:ext cx="345440" cy="393722"/>
          </a:xfrm>
          <a:prstGeom prst="upArrow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Isosceles Triangle 210"/>
          <p:cNvSpPr/>
          <p:nvPr/>
        </p:nvSpPr>
        <p:spPr>
          <a:xfrm flipV="1">
            <a:off x="6809708" y="2290668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TextBox 211"/>
          <p:cNvSpPr txBox="1"/>
          <p:nvPr/>
        </p:nvSpPr>
        <p:spPr>
          <a:xfrm>
            <a:off x="7033305" y="2174263"/>
            <a:ext cx="1028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June 17-19 (SAI 20-21)</a:t>
            </a:r>
          </a:p>
        </p:txBody>
      </p:sp>
      <p:sp>
        <p:nvSpPr>
          <p:cNvPr id="213" name="TextBox 212"/>
          <p:cNvSpPr txBox="1"/>
          <p:nvPr/>
        </p:nvSpPr>
        <p:spPr>
          <a:xfrm>
            <a:off x="6516604" y="1848470"/>
            <a:ext cx="1108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Airbus Toulouse</a:t>
            </a:r>
          </a:p>
        </p:txBody>
      </p:sp>
      <p:sp>
        <p:nvSpPr>
          <p:cNvPr id="214" name="Isosceles Triangle 213"/>
          <p:cNvSpPr/>
          <p:nvPr/>
        </p:nvSpPr>
        <p:spPr>
          <a:xfrm flipV="1">
            <a:off x="8062674" y="2261881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TextBox 214"/>
          <p:cNvSpPr txBox="1"/>
          <p:nvPr/>
        </p:nvSpPr>
        <p:spPr>
          <a:xfrm>
            <a:off x="7631908" y="2602738"/>
            <a:ext cx="10285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Aug (</a:t>
            </a:r>
            <a:r>
              <a:rPr lang="en-US" sz="1200" b="1" dirty="0" err="1" smtClean="0"/>
              <a:t>tbd</a:t>
            </a:r>
            <a:r>
              <a:rPr lang="en-US" sz="1200" b="1" dirty="0" smtClean="0"/>
              <a:t>)</a:t>
            </a:r>
          </a:p>
        </p:txBody>
      </p:sp>
      <p:sp>
        <p:nvSpPr>
          <p:cNvPr id="216" name="TextBox 215"/>
          <p:cNvSpPr txBox="1"/>
          <p:nvPr/>
        </p:nvSpPr>
        <p:spPr>
          <a:xfrm>
            <a:off x="7191576" y="1209156"/>
            <a:ext cx="19083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Boeing</a:t>
            </a:r>
          </a:p>
          <a:p>
            <a:pPr algn="ctr"/>
            <a:r>
              <a:rPr lang="en-US" sz="1200" dirty="0" smtClean="0"/>
              <a:t>Seattle</a:t>
            </a:r>
          </a:p>
          <a:p>
            <a:pPr algn="ctr"/>
            <a:r>
              <a:rPr lang="en-US" sz="1200" b="1" dirty="0" smtClean="0"/>
              <a:t>1</a:t>
            </a:r>
            <a:r>
              <a:rPr lang="en-US" sz="1200" b="1" baseline="30000" dirty="0" smtClean="0"/>
              <a:t>st</a:t>
            </a:r>
            <a:r>
              <a:rPr lang="en-US" sz="1200" b="1" dirty="0" smtClean="0"/>
              <a:t> ½ of Aug</a:t>
            </a:r>
          </a:p>
          <a:p>
            <a:pPr algn="ctr"/>
            <a:r>
              <a:rPr lang="en-US" sz="1200" dirty="0" smtClean="0"/>
              <a:t>(</a:t>
            </a:r>
            <a:r>
              <a:rPr lang="en-US" sz="1200" dirty="0" smtClean="0">
                <a:solidFill>
                  <a:srgbClr val="E5007E"/>
                </a:solidFill>
              </a:rPr>
              <a:t>are there conflicting dates in Aug?)</a:t>
            </a:r>
          </a:p>
        </p:txBody>
      </p:sp>
      <p:sp>
        <p:nvSpPr>
          <p:cNvPr id="218" name="Rectangle 217"/>
          <p:cNvSpPr/>
          <p:nvPr/>
        </p:nvSpPr>
        <p:spPr>
          <a:xfrm>
            <a:off x="5538315" y="2939246"/>
            <a:ext cx="298184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4/2-4/4</a:t>
            </a:r>
            <a:r>
              <a:rPr lang="en-US" sz="800" dirty="0"/>
              <a:t> IATA Safety and Flight Ops </a:t>
            </a:r>
            <a:r>
              <a:rPr lang="en-US" sz="800" dirty="0" smtClean="0"/>
              <a:t>Conf (TBD - Blake)</a:t>
            </a:r>
            <a:endParaRPr lang="en-US" sz="800" dirty="0"/>
          </a:p>
        </p:txBody>
      </p:sp>
      <p:sp>
        <p:nvSpPr>
          <p:cNvPr id="221" name="TextBox 220"/>
          <p:cNvSpPr txBox="1"/>
          <p:nvPr/>
        </p:nvSpPr>
        <p:spPr>
          <a:xfrm>
            <a:off x="59994" y="6069719"/>
            <a:ext cx="78171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April 2019 South Africa Meeting Announcement: </a:t>
            </a:r>
            <a:endParaRPr lang="en-US" sz="1400" dirty="0"/>
          </a:p>
        </p:txBody>
      </p:sp>
      <p:sp>
        <p:nvSpPr>
          <p:cNvPr id="222" name="Rectangle 221"/>
          <p:cNvSpPr/>
          <p:nvPr/>
        </p:nvSpPr>
        <p:spPr>
          <a:xfrm>
            <a:off x="21396" y="6360152"/>
            <a:ext cx="84254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3"/>
              </a:rPr>
              <a:t>https://www.aviation-ia.com/sites/default/files/media-files/GatAnnounceApr19.pdf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465826" y="914400"/>
            <a:ext cx="161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40695" y="4248241"/>
            <a:ext cx="8970948" cy="1631216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2019 Plan notes:</a:t>
            </a:r>
          </a:p>
          <a:p>
            <a:r>
              <a:rPr lang="en-US" sz="1000" dirty="0" smtClean="0"/>
              <a:t>1.) We will continue weekly team </a:t>
            </a:r>
            <a:r>
              <a:rPr lang="en-US" sz="1000" dirty="0" err="1" smtClean="0"/>
              <a:t>telecons</a:t>
            </a:r>
            <a:r>
              <a:rPr lang="en-US" sz="1000" dirty="0" smtClean="0"/>
              <a:t> (ADT focused) through April time frame to cover report 680 completion</a:t>
            </a:r>
            <a:endParaRPr lang="en-US" sz="10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sz="1000" dirty="0"/>
              <a:t>2</a:t>
            </a:r>
            <a:r>
              <a:rPr lang="en-US" sz="1000" dirty="0" smtClean="0"/>
              <a:t>.) After April time frame we will shift to a more moderate schedule following that of the TRFD group – 1 meeting every 3 weeks or, coordinated with the TRFD meeting so as not to interfere with each other.</a:t>
            </a:r>
          </a:p>
          <a:p>
            <a:r>
              <a:rPr lang="en-US" sz="1000" dirty="0"/>
              <a:t>3</a:t>
            </a:r>
            <a:r>
              <a:rPr lang="en-US" sz="1000" dirty="0" smtClean="0"/>
              <a:t>.) April General Session (Prague): </a:t>
            </a:r>
            <a:r>
              <a:rPr lang="en-US" sz="1000" dirty="0"/>
              <a:t>A680 document for approval at the General Session, </a:t>
            </a:r>
            <a:r>
              <a:rPr lang="en-US" sz="1000" dirty="0" smtClean="0"/>
              <a:t>GADSS </a:t>
            </a:r>
            <a:r>
              <a:rPr lang="en-US" sz="1000" dirty="0"/>
              <a:t>symposium</a:t>
            </a:r>
          </a:p>
          <a:p>
            <a:r>
              <a:rPr lang="en-US" sz="1000" dirty="0"/>
              <a:t>4</a:t>
            </a:r>
            <a:r>
              <a:rPr lang="en-US" sz="1000" dirty="0" smtClean="0"/>
              <a:t>.) We anticipate one more 2019 meeting, probably US east coast,  in the Oct/Nov time frame. We may try to coordinate a cross domain (e.g. AEEC, MCC, RCC) type discussion as part of this session.</a:t>
            </a:r>
          </a:p>
          <a:p>
            <a:r>
              <a:rPr lang="en-US" sz="1000" dirty="0" smtClean="0"/>
              <a:t>5.) </a:t>
            </a:r>
            <a:r>
              <a:rPr lang="en-US" sz="1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ICAO DTR Operators workshop (Montreal) schedule update 4/9-4/11- see above and </a:t>
            </a:r>
            <a:r>
              <a:rPr lang="en-US" sz="10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sharepoint</a:t>
            </a:r>
            <a:r>
              <a:rPr lang="en-US" sz="1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(</a:t>
            </a:r>
            <a:r>
              <a:rPr lang="en-US" sz="1000" dirty="0"/>
              <a:t>AEEC -&gt; GAT -&gt; 680 Input -&gt; 17.) Meeting </a:t>
            </a:r>
            <a:r>
              <a:rPr lang="en-US" sz="1000" dirty="0" smtClean="0"/>
              <a:t>Archives</a:t>
            </a:r>
            <a:r>
              <a:rPr lang="en-US" sz="1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)</a:t>
            </a:r>
          </a:p>
          <a:p>
            <a:r>
              <a:rPr lang="en-US" sz="1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6.) ICAO DTR Functional workshop (Montreal) schedule targeted for 6/3 </a:t>
            </a:r>
            <a:r>
              <a:rPr lang="en-US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see above and </a:t>
            </a:r>
            <a:r>
              <a:rPr lang="en-US" sz="1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sharepoint</a:t>
            </a:r>
            <a:r>
              <a:rPr lang="en-US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(</a:t>
            </a:r>
            <a:r>
              <a:rPr lang="en-US" sz="1000" dirty="0"/>
              <a:t>AEEC -&gt; GAT -&gt; 680 Input -&gt; 17.) Meeting Archives</a:t>
            </a:r>
            <a:r>
              <a:rPr lang="en-US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)</a:t>
            </a:r>
            <a:endParaRPr lang="en-US" sz="10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sz="1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6.) </a:t>
            </a:r>
            <a:r>
              <a:rPr lang="en-US" sz="10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Dukane</a:t>
            </a:r>
            <a:r>
              <a:rPr lang="en-US" sz="1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0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Seacom</a:t>
            </a:r>
            <a:r>
              <a:rPr lang="en-US" sz="1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has volunteered to host our December meeting in Sarasota Florida.</a:t>
            </a:r>
          </a:p>
        </p:txBody>
      </p:sp>
      <p:sp>
        <p:nvSpPr>
          <p:cNvPr id="10" name="Left-Right Arrow 9"/>
          <p:cNvSpPr/>
          <p:nvPr/>
        </p:nvSpPr>
        <p:spPr>
          <a:xfrm>
            <a:off x="3649073" y="1034420"/>
            <a:ext cx="2297340" cy="18115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3593152" y="600418"/>
            <a:ext cx="2350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1/9 – 4/24 Weekly </a:t>
            </a:r>
            <a:r>
              <a:rPr lang="en-US" sz="1200" dirty="0" err="1" smtClean="0"/>
              <a:t>telecons</a:t>
            </a:r>
            <a:r>
              <a:rPr lang="en-US" sz="1200" dirty="0" smtClean="0"/>
              <a:t> (subject to adjustment)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5965711" y="1041031"/>
            <a:ext cx="2718011" cy="174544"/>
          </a:xfrm>
          <a:prstGeom prst="rightArrow">
            <a:avLst/>
          </a:prstGeom>
          <a:pattFill prst="lgCheck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5781277" y="486340"/>
            <a:ext cx="2924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 every 3 week ADT </a:t>
            </a:r>
            <a:r>
              <a:rPr lang="en-US" sz="1200" dirty="0" err="1" smtClean="0"/>
              <a:t>telecons</a:t>
            </a:r>
            <a:r>
              <a:rPr lang="en-US" sz="1200" dirty="0" smtClean="0"/>
              <a:t> coordinated with 1 every 3 week TRFD </a:t>
            </a:r>
            <a:r>
              <a:rPr lang="en-US" sz="1200" dirty="0" err="1" smtClean="0"/>
              <a:t>telecons</a:t>
            </a:r>
            <a:endParaRPr lang="en-US" sz="1200" dirty="0" smtClean="0"/>
          </a:p>
        </p:txBody>
      </p:sp>
      <p:sp>
        <p:nvSpPr>
          <p:cNvPr id="76" name="TextBox 75"/>
          <p:cNvSpPr txBox="1"/>
          <p:nvPr/>
        </p:nvSpPr>
        <p:spPr>
          <a:xfrm>
            <a:off x="3722338" y="1174593"/>
            <a:ext cx="23502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Web-ex invite sent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485602" y="2585382"/>
            <a:ext cx="300563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2/12-15  </a:t>
            </a:r>
            <a:r>
              <a:rPr lang="en-US" sz="800" dirty="0" err="1" smtClean="0"/>
              <a:t>Eurocae</a:t>
            </a:r>
            <a:r>
              <a:rPr lang="en-US" sz="800" dirty="0" smtClean="0"/>
              <a:t> WG 98 RLS (TBD - Tom)</a:t>
            </a:r>
            <a:endParaRPr lang="en-US" sz="800" dirty="0"/>
          </a:p>
        </p:txBody>
      </p:sp>
      <p:sp>
        <p:nvSpPr>
          <p:cNvPr id="86" name="Rectangle 85"/>
          <p:cNvSpPr/>
          <p:nvPr/>
        </p:nvSpPr>
        <p:spPr>
          <a:xfrm>
            <a:off x="5813037" y="2629096"/>
            <a:ext cx="200186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4/9-4/11</a:t>
            </a:r>
            <a:r>
              <a:rPr lang="en-US" sz="800" dirty="0" smtClean="0"/>
              <a:t> ICAO DTR operator workshop</a:t>
            </a:r>
            <a:endParaRPr lang="en-US" sz="800" dirty="0"/>
          </a:p>
        </p:txBody>
      </p:sp>
      <p:sp>
        <p:nvSpPr>
          <p:cNvPr id="85" name="12-Point Star 84"/>
          <p:cNvSpPr/>
          <p:nvPr/>
        </p:nvSpPr>
        <p:spPr>
          <a:xfrm>
            <a:off x="6742689" y="2785197"/>
            <a:ext cx="174549" cy="173790"/>
          </a:xfrm>
          <a:prstGeom prst="star12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5979610" y="3157261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MAY</a:t>
            </a:r>
            <a:endParaRPr lang="en-US" sz="1200" dirty="0" smtClean="0"/>
          </a:p>
        </p:txBody>
      </p:sp>
      <p:sp>
        <p:nvSpPr>
          <p:cNvPr id="88" name="Rectangle 87"/>
          <p:cNvSpPr/>
          <p:nvPr/>
        </p:nvSpPr>
        <p:spPr>
          <a:xfrm>
            <a:off x="6893632" y="2780147"/>
            <a:ext cx="200186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6/3 - ?</a:t>
            </a:r>
            <a:r>
              <a:rPr lang="en-US" sz="800" dirty="0" smtClean="0"/>
              <a:t> </a:t>
            </a:r>
            <a:r>
              <a:rPr lang="en-US" sz="800" dirty="0" smtClean="0"/>
              <a:t>ICAO DTR </a:t>
            </a:r>
            <a:r>
              <a:rPr lang="en-US" sz="800" dirty="0" smtClean="0"/>
              <a:t>functional</a:t>
            </a:r>
            <a:r>
              <a:rPr lang="en-US" sz="800" dirty="0" smtClean="0"/>
              <a:t> </a:t>
            </a:r>
            <a:r>
              <a:rPr lang="en-US" sz="800" dirty="0" smtClean="0"/>
              <a:t>workshop</a:t>
            </a:r>
            <a:endParaRPr lang="en-US" sz="800" dirty="0"/>
          </a:p>
        </p:txBody>
      </p:sp>
      <p:sp>
        <p:nvSpPr>
          <p:cNvPr id="89" name="12-Point Star 88"/>
          <p:cNvSpPr/>
          <p:nvPr/>
        </p:nvSpPr>
        <p:spPr>
          <a:xfrm>
            <a:off x="5678394" y="2626701"/>
            <a:ext cx="174549" cy="173790"/>
          </a:xfrm>
          <a:prstGeom prst="star12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12-Point Star 89"/>
          <p:cNvSpPr/>
          <p:nvPr/>
        </p:nvSpPr>
        <p:spPr>
          <a:xfrm>
            <a:off x="5398329" y="2924294"/>
            <a:ext cx="174549" cy="173790"/>
          </a:xfrm>
          <a:prstGeom prst="star12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12-Point Star 90"/>
          <p:cNvSpPr/>
          <p:nvPr/>
        </p:nvSpPr>
        <p:spPr>
          <a:xfrm>
            <a:off x="4265113" y="2791462"/>
            <a:ext cx="174549" cy="173790"/>
          </a:xfrm>
          <a:prstGeom prst="star12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4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hevron 164"/>
          <p:cNvSpPr/>
          <p:nvPr/>
        </p:nvSpPr>
        <p:spPr>
          <a:xfrm>
            <a:off x="2462904" y="2076298"/>
            <a:ext cx="6204858" cy="53571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2019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87" y="121589"/>
            <a:ext cx="8915313" cy="387798"/>
          </a:xfrm>
        </p:spPr>
        <p:txBody>
          <a:bodyPr/>
          <a:lstStyle/>
          <a:p>
            <a:r>
              <a:rPr lang="en-US" dirty="0" smtClean="0"/>
              <a:t>Report A680 Release Schedule</a:t>
            </a:r>
            <a:endParaRPr lang="en-US" dirty="0"/>
          </a:p>
        </p:txBody>
      </p:sp>
      <p:sp>
        <p:nvSpPr>
          <p:cNvPr id="4" name="Chevron 3"/>
          <p:cNvSpPr/>
          <p:nvPr/>
        </p:nvSpPr>
        <p:spPr>
          <a:xfrm>
            <a:off x="970006" y="2080502"/>
            <a:ext cx="1802296" cy="53571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2018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661976" y="3444723"/>
            <a:ext cx="1431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Final Draft</a:t>
            </a:r>
          </a:p>
          <a:p>
            <a:pPr algn="ctr"/>
            <a:r>
              <a:rPr lang="en-US" sz="1200" b="1" dirty="0" smtClean="0"/>
              <a:t>ARINC </a:t>
            </a:r>
            <a:r>
              <a:rPr lang="en-US" sz="1200" b="1" dirty="0"/>
              <a:t>680</a:t>
            </a:r>
          </a:p>
          <a:p>
            <a:pPr algn="ctr"/>
            <a:r>
              <a:rPr lang="en-US" sz="1200" dirty="0" smtClean="0"/>
              <a:t>Submitted to ARINC</a:t>
            </a:r>
          </a:p>
          <a:p>
            <a:pPr algn="ctr"/>
            <a:r>
              <a:rPr lang="en-US" sz="1200" dirty="0" smtClean="0"/>
              <a:t>Feb 28 2019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3262329" y="2733767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620509" y="2733767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3904139" y="2733767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959390" y="2644658"/>
            <a:ext cx="680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Dec</a:t>
            </a:r>
          </a:p>
          <a:p>
            <a:pPr algn="ctr"/>
            <a:r>
              <a:rPr lang="en-US" sz="1200" dirty="0" smtClean="0"/>
              <a:t>2H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601210" y="2644658"/>
            <a:ext cx="680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JAN</a:t>
            </a:r>
          </a:p>
          <a:p>
            <a:pPr algn="ctr"/>
            <a:r>
              <a:rPr lang="en-US" sz="1200" dirty="0" smtClean="0"/>
              <a:t>1H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243030" y="2644658"/>
            <a:ext cx="680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JAN</a:t>
            </a:r>
          </a:p>
          <a:p>
            <a:pPr algn="ctr"/>
            <a:r>
              <a:rPr lang="en-US" sz="1200" dirty="0" smtClean="0"/>
              <a:t>2H</a:t>
            </a:r>
          </a:p>
        </p:txBody>
      </p:sp>
      <p:cxnSp>
        <p:nvCxnSpPr>
          <p:cNvPr id="172" name="Straight Connector 171"/>
          <p:cNvCxnSpPr/>
          <p:nvPr/>
        </p:nvCxnSpPr>
        <p:spPr>
          <a:xfrm>
            <a:off x="6491782" y="2733767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4566322" y="2733767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5208142" y="2733767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5849962" y="2733767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3905203" y="2644658"/>
            <a:ext cx="680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FEB</a:t>
            </a:r>
          </a:p>
          <a:p>
            <a:pPr algn="ctr"/>
            <a:r>
              <a:rPr lang="en-US" sz="1200" dirty="0" smtClean="0"/>
              <a:t>1H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4574458" y="2672647"/>
            <a:ext cx="680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FEB</a:t>
            </a:r>
          </a:p>
          <a:p>
            <a:pPr algn="ctr"/>
            <a:r>
              <a:rPr lang="en-US" sz="1200" dirty="0" smtClean="0"/>
              <a:t>2H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6468769" y="2644658"/>
            <a:ext cx="680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APRIL</a:t>
            </a:r>
          </a:p>
          <a:p>
            <a:pPr algn="ctr"/>
            <a:r>
              <a:rPr lang="en-US" sz="1200" dirty="0" smtClean="0"/>
              <a:t>1H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5830663" y="2644658"/>
            <a:ext cx="680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MAR</a:t>
            </a:r>
          </a:p>
          <a:p>
            <a:pPr algn="ctr"/>
            <a:r>
              <a:rPr lang="en-US" sz="1200" dirty="0" smtClean="0"/>
              <a:t>2H</a:t>
            </a:r>
          </a:p>
        </p:txBody>
      </p:sp>
      <p:cxnSp>
        <p:nvCxnSpPr>
          <p:cNvPr id="190" name="Straight Connector 189"/>
          <p:cNvCxnSpPr/>
          <p:nvPr/>
        </p:nvCxnSpPr>
        <p:spPr>
          <a:xfrm>
            <a:off x="8415917" y="2733767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>
            <a:off x="6490457" y="2733767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>
            <a:off x="7132277" y="2733767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7774097" y="2733767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TextBox 198"/>
          <p:cNvSpPr txBox="1"/>
          <p:nvPr/>
        </p:nvSpPr>
        <p:spPr>
          <a:xfrm>
            <a:off x="7772772" y="2644658"/>
            <a:ext cx="680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May 1H</a:t>
            </a:r>
          </a:p>
        </p:txBody>
      </p:sp>
      <p:sp>
        <p:nvSpPr>
          <p:cNvPr id="201" name="Isosceles Triangle 200"/>
          <p:cNvSpPr/>
          <p:nvPr/>
        </p:nvSpPr>
        <p:spPr>
          <a:xfrm flipV="1">
            <a:off x="4001873" y="1742467"/>
            <a:ext cx="309705" cy="315114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TextBox 201"/>
          <p:cNvSpPr txBox="1"/>
          <p:nvPr/>
        </p:nvSpPr>
        <p:spPr>
          <a:xfrm>
            <a:off x="3873391" y="1462900"/>
            <a:ext cx="1519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Feb 4-6 (SAI 7-8)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3991232" y="882309"/>
            <a:ext cx="1005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Gables Engineering</a:t>
            </a:r>
          </a:p>
          <a:p>
            <a:pPr algn="ctr"/>
            <a:r>
              <a:rPr lang="en-US" sz="1200" dirty="0" smtClean="0"/>
              <a:t>Florida F2F</a:t>
            </a:r>
          </a:p>
        </p:txBody>
      </p:sp>
      <p:sp>
        <p:nvSpPr>
          <p:cNvPr id="207" name="Isosceles Triangle 206"/>
          <p:cNvSpPr/>
          <p:nvPr/>
        </p:nvSpPr>
        <p:spPr>
          <a:xfrm flipV="1">
            <a:off x="7617919" y="1729787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TextBox 207"/>
          <p:cNvSpPr txBox="1"/>
          <p:nvPr/>
        </p:nvSpPr>
        <p:spPr>
          <a:xfrm>
            <a:off x="7276356" y="1263918"/>
            <a:ext cx="992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April 29-May 2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6917232" y="941836"/>
            <a:ext cx="1573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AEEC General Session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128563" y="2644658"/>
            <a:ext cx="680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APRIL</a:t>
            </a:r>
          </a:p>
          <a:p>
            <a:pPr algn="ctr"/>
            <a:r>
              <a:rPr lang="en-US" sz="1200" dirty="0" smtClean="0"/>
              <a:t>2H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245415" y="2644658"/>
            <a:ext cx="680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MAR</a:t>
            </a:r>
          </a:p>
          <a:p>
            <a:pPr algn="ctr"/>
            <a:r>
              <a:rPr lang="en-US" sz="1200" dirty="0" smtClean="0"/>
              <a:t>1H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1396091" y="2733767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2058274" y="2733767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1397155" y="2644658"/>
            <a:ext cx="680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DEC</a:t>
            </a:r>
          </a:p>
          <a:p>
            <a:pPr algn="ctr"/>
            <a:r>
              <a:rPr lang="en-US" sz="1200" dirty="0" smtClean="0"/>
              <a:t>1H</a:t>
            </a:r>
          </a:p>
        </p:txBody>
      </p:sp>
      <p:sp>
        <p:nvSpPr>
          <p:cNvPr id="83" name="Isosceles Triangle 82"/>
          <p:cNvSpPr/>
          <p:nvPr/>
        </p:nvSpPr>
        <p:spPr>
          <a:xfrm flipV="1">
            <a:off x="1396091" y="1744472"/>
            <a:ext cx="309705" cy="315114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672928" y="1491104"/>
            <a:ext cx="1282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Dec 4, 5, 6 (</a:t>
            </a:r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+7</a:t>
            </a:r>
            <a:r>
              <a:rPr lang="en-US" sz="1200" b="1" dirty="0" smtClean="0"/>
              <a:t>)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72928" y="1077597"/>
            <a:ext cx="1335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Iridium WA DC</a:t>
            </a:r>
            <a:endParaRPr lang="en-US" sz="1200" dirty="0"/>
          </a:p>
          <a:p>
            <a:pPr algn="ctr"/>
            <a:r>
              <a:rPr lang="en-US" sz="1200" dirty="0" smtClean="0"/>
              <a:t>F2F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875525" y="3505988"/>
            <a:ext cx="10005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/>
              <a:t>Draft 3</a:t>
            </a:r>
            <a:endParaRPr lang="en-US" sz="1000" b="1" dirty="0"/>
          </a:p>
          <a:p>
            <a:pPr algn="ctr"/>
            <a:r>
              <a:rPr lang="en-US" sz="1000" dirty="0" smtClean="0"/>
              <a:t>AEEC DL release 1/17</a:t>
            </a:r>
          </a:p>
        </p:txBody>
      </p:sp>
      <p:sp>
        <p:nvSpPr>
          <p:cNvPr id="93" name="Up Arrow 92"/>
          <p:cNvSpPr/>
          <p:nvPr/>
        </p:nvSpPr>
        <p:spPr>
          <a:xfrm>
            <a:off x="4369958" y="3078990"/>
            <a:ext cx="345440" cy="393722"/>
          </a:xfrm>
          <a:prstGeom prst="upArrow">
            <a:avLst/>
          </a:prstGeom>
          <a:noFill/>
          <a:ln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3904139" y="3516583"/>
            <a:ext cx="1042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Draft 3+</a:t>
            </a:r>
            <a:endParaRPr lang="en-US" sz="1200" b="1" dirty="0"/>
          </a:p>
          <a:p>
            <a:pPr algn="ctr"/>
            <a:r>
              <a:rPr lang="en-US" sz="1200" dirty="0" smtClean="0"/>
              <a:t>Available </a:t>
            </a:r>
            <a:r>
              <a:rPr lang="en-US" sz="1200" strike="sngStrike" dirty="0" smtClean="0"/>
              <a:t>for</a:t>
            </a:r>
            <a:r>
              <a:rPr lang="en-US" sz="1200" dirty="0" smtClean="0"/>
              <a:t> after SAI Feb </a:t>
            </a:r>
            <a:r>
              <a:rPr lang="en-US" sz="1200" dirty="0" err="1" smtClean="0"/>
              <a:t>mtg</a:t>
            </a:r>
            <a:endParaRPr lang="en-US" sz="1200" dirty="0" smtClean="0"/>
          </a:p>
        </p:txBody>
      </p:sp>
      <p:sp>
        <p:nvSpPr>
          <p:cNvPr id="101" name="Up Arrow 100"/>
          <p:cNvSpPr/>
          <p:nvPr/>
        </p:nvSpPr>
        <p:spPr>
          <a:xfrm>
            <a:off x="5047687" y="3079194"/>
            <a:ext cx="345440" cy="393722"/>
          </a:xfrm>
          <a:prstGeom prst="upArrow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Up Arrow 101"/>
          <p:cNvSpPr/>
          <p:nvPr/>
        </p:nvSpPr>
        <p:spPr>
          <a:xfrm>
            <a:off x="5712266" y="3051001"/>
            <a:ext cx="345440" cy="393722"/>
          </a:xfrm>
          <a:prstGeom prst="upArrow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5970040" y="3814055"/>
            <a:ext cx="1431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Final Draft</a:t>
            </a:r>
          </a:p>
          <a:p>
            <a:pPr algn="ctr"/>
            <a:r>
              <a:rPr lang="en-US" sz="1200" b="1" dirty="0" smtClean="0"/>
              <a:t>ARINC </a:t>
            </a:r>
            <a:r>
              <a:rPr lang="en-US" sz="1200" b="1" dirty="0"/>
              <a:t>680</a:t>
            </a:r>
          </a:p>
          <a:p>
            <a:pPr algn="ctr"/>
            <a:r>
              <a:rPr lang="en-US" sz="1200" dirty="0" smtClean="0"/>
              <a:t>Circulated</a:t>
            </a:r>
          </a:p>
          <a:p>
            <a:pPr algn="ctr"/>
            <a:r>
              <a:rPr lang="en-US" sz="1200" dirty="0" smtClean="0"/>
              <a:t>Target 3/15</a:t>
            </a:r>
          </a:p>
        </p:txBody>
      </p:sp>
      <p:cxnSp>
        <p:nvCxnSpPr>
          <p:cNvPr id="5" name="Straight Connector 4"/>
          <p:cNvCxnSpPr>
            <a:endCxn id="104" idx="0"/>
          </p:cNvCxnSpPr>
          <p:nvPr/>
        </p:nvCxnSpPr>
        <p:spPr>
          <a:xfrm>
            <a:off x="5914670" y="3466033"/>
            <a:ext cx="771322" cy="3480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Up Arrow 112"/>
          <p:cNvSpPr/>
          <p:nvPr/>
        </p:nvSpPr>
        <p:spPr>
          <a:xfrm>
            <a:off x="3342993" y="3115465"/>
            <a:ext cx="345440" cy="393722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329019" y="904906"/>
            <a:ext cx="0" cy="41731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Isosceles Triangle 53"/>
          <p:cNvSpPr/>
          <p:nvPr/>
        </p:nvSpPr>
        <p:spPr>
          <a:xfrm flipV="1">
            <a:off x="6376408" y="1749722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5644663" y="1811458"/>
            <a:ext cx="916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April 2-4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944917" y="1077597"/>
            <a:ext cx="1335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SatAuth</a:t>
            </a:r>
            <a:endParaRPr lang="en-US" sz="1200" dirty="0" smtClean="0"/>
          </a:p>
          <a:p>
            <a:pPr algn="ctr"/>
            <a:r>
              <a:rPr lang="en-US" sz="1200" dirty="0" smtClean="0"/>
              <a:t>Johannesburg SA</a:t>
            </a:r>
          </a:p>
        </p:txBody>
      </p:sp>
    </p:spTree>
    <p:extLst>
      <p:ext uri="{BB962C8B-B14F-4D97-AF65-F5344CB8AC3E}">
        <p14:creationId xmlns:p14="http://schemas.microsoft.com/office/powerpoint/2010/main" val="1958175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87" y="0"/>
            <a:ext cx="8915313" cy="387798"/>
          </a:xfrm>
        </p:spPr>
        <p:txBody>
          <a:bodyPr/>
          <a:lstStyle/>
          <a:p>
            <a:r>
              <a:rPr lang="en-US" dirty="0" smtClean="0"/>
              <a:t>South Africa Agenda (</a:t>
            </a:r>
            <a:r>
              <a:rPr lang="en-US" u="sng" dirty="0" smtClean="0"/>
              <a:t>Rough</a:t>
            </a:r>
            <a:r>
              <a:rPr lang="en-US" dirty="0" smtClean="0"/>
              <a:t> draft 00)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740" y="6029959"/>
            <a:ext cx="916749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9BDF"/>
                </a:solidFill>
              </a:rPr>
              <a:t>Web-ex sessions for main/TLDR and ADT planned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80094"/>
            <a:ext cx="9144000" cy="525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0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87" y="121589"/>
            <a:ext cx="8915313" cy="387798"/>
          </a:xfrm>
        </p:spPr>
        <p:txBody>
          <a:bodyPr/>
          <a:lstStyle/>
          <a:p>
            <a:r>
              <a:rPr lang="en-US" dirty="0" smtClean="0"/>
              <a:t>General Material from Coral Gables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5494"/>
            <a:ext cx="9144000" cy="509028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7813" y="6274137"/>
            <a:ext cx="48864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AEEC -&gt; GAT -&gt; 680 Input -&gt; 17</a:t>
            </a:r>
            <a:r>
              <a:rPr lang="en-US" sz="1600" dirty="0"/>
              <a:t>.) Meeting Archives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583139" y="4565176"/>
            <a:ext cx="2709081" cy="2183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583140" y="4346812"/>
            <a:ext cx="2709080" cy="2183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583140" y="4128448"/>
            <a:ext cx="2709080" cy="2183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1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777"/>
            <a:ext cx="9144000" cy="50902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87" y="87470"/>
            <a:ext cx="8915313" cy="387798"/>
          </a:xfrm>
        </p:spPr>
        <p:txBody>
          <a:bodyPr/>
          <a:lstStyle/>
          <a:p>
            <a:r>
              <a:rPr lang="en-US" dirty="0" smtClean="0"/>
              <a:t>Report A680 revisions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63447" y="6075389"/>
            <a:ext cx="80457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AEEC -&gt; GAT680 Input -&gt; 04</a:t>
            </a:r>
            <a:r>
              <a:rPr lang="en-US" sz="1600" dirty="0"/>
              <a:t>.) ADT Requirements and Architectures </a:t>
            </a:r>
            <a:r>
              <a:rPr lang="en-US" sz="1600" dirty="0" smtClean="0"/>
              <a:t>Report -&gt; Draft </a:t>
            </a:r>
            <a:r>
              <a:rPr lang="en-US" sz="1600" dirty="0"/>
              <a:t>04</a:t>
            </a:r>
          </a:p>
        </p:txBody>
      </p:sp>
      <p:sp>
        <p:nvSpPr>
          <p:cNvPr id="8" name="Rectangle 7"/>
          <p:cNvSpPr/>
          <p:nvPr/>
        </p:nvSpPr>
        <p:spPr>
          <a:xfrm>
            <a:off x="1644553" y="4843714"/>
            <a:ext cx="2709081" cy="2183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699145" y="3762549"/>
            <a:ext cx="3166282" cy="6126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699144" y="4391095"/>
            <a:ext cx="3452885" cy="21254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24835" y="5086403"/>
            <a:ext cx="2688609" cy="30777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A. Greg’s mark-ups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2292825" y="3430447"/>
            <a:ext cx="5452279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B. Cumulative mark-ups from face-to-face discussions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4865427" y="4627962"/>
            <a:ext cx="2688609" cy="30777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 = A</a:t>
            </a:r>
            <a:r>
              <a:rPr lang="en-US" sz="1400" dirty="0"/>
              <a:t> </a:t>
            </a:r>
            <a:r>
              <a:rPr lang="en-US" sz="1400" dirty="0" smtClean="0"/>
              <a:t>+ B Current version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9574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81000" y="76200"/>
            <a:ext cx="7894638" cy="38779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Report updates needed</a:t>
            </a:r>
            <a:endParaRPr lang="en-US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87025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1.) 10054 section sync</a:t>
            </a:r>
          </a:p>
          <a:p>
            <a:r>
              <a:rPr lang="en-US" dirty="0"/>
              <a:t>2.) </a:t>
            </a:r>
            <a:r>
              <a:rPr lang="en-US" dirty="0" smtClean="0"/>
              <a:t>Appendix B clean up</a:t>
            </a:r>
          </a:p>
          <a:p>
            <a:r>
              <a:rPr lang="en-US" dirty="0" smtClean="0"/>
              <a:t>3.) intro clean up and scrub</a:t>
            </a:r>
          </a:p>
          <a:p>
            <a:r>
              <a:rPr lang="en-US" dirty="0" smtClean="0"/>
              <a:t>4.) battery section</a:t>
            </a:r>
          </a:p>
          <a:p>
            <a:r>
              <a:rPr lang="en-US" dirty="0" smtClean="0"/>
              <a:t>5.) add updates from notes to aircraft integration section</a:t>
            </a:r>
          </a:p>
          <a:p>
            <a:r>
              <a:rPr lang="en-US" dirty="0" smtClean="0"/>
              <a:t>6.) remove red text from interfaces sections</a:t>
            </a:r>
          </a:p>
          <a:p>
            <a:r>
              <a:rPr lang="en-US" dirty="0" smtClean="0"/>
              <a:t>7.) add context to architecture sections (Iridium tracker discussion?)</a:t>
            </a:r>
          </a:p>
          <a:p>
            <a:r>
              <a:rPr lang="en-US" dirty="0" smtClean="0"/>
              <a:t>8.) other industry perspectives? – summary of RCC/MCC perspectives?</a:t>
            </a:r>
          </a:p>
          <a:p>
            <a:r>
              <a:rPr lang="en-US" dirty="0" smtClean="0"/>
              <a:t>9.) general scrub and clean-up</a:t>
            </a:r>
          </a:p>
          <a:p>
            <a:r>
              <a:rPr lang="en-US" dirty="0" smtClean="0"/>
              <a:t>10.) antenna interface section – TBD.</a:t>
            </a:r>
            <a:endParaRPr lang="en-US" dirty="0"/>
          </a:p>
          <a:p>
            <a:r>
              <a:rPr lang="en-US" dirty="0" smtClean="0"/>
              <a:t>11.) DTR section update</a:t>
            </a:r>
          </a:p>
          <a:p>
            <a:r>
              <a:rPr lang="en-US" dirty="0" smtClean="0"/>
              <a:t>12.) review of meeting notes for inputs identified over the last month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5220" tIns="26737776" rIns="4761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02.) References (ICAO GADSS CONOPS etc.) </a:t>
            </a:r>
          </a:p>
        </p:txBody>
      </p:sp>
    </p:spTree>
    <p:extLst>
      <p:ext uri="{BB962C8B-B14F-4D97-AF65-F5344CB8AC3E}">
        <p14:creationId xmlns:p14="http://schemas.microsoft.com/office/powerpoint/2010/main" val="3099270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24681" y="3385457"/>
            <a:ext cx="7894638" cy="38779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Around the Room?</a:t>
            </a:r>
            <a:endParaRPr lang="en-US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5220" tIns="26737776" rIns="4761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02.) References (ICAO GADSS CONOPS etc.) </a:t>
            </a:r>
          </a:p>
        </p:txBody>
      </p:sp>
    </p:spTree>
    <p:extLst>
      <p:ext uri="{BB962C8B-B14F-4D97-AF65-F5344CB8AC3E}">
        <p14:creationId xmlns:p14="http://schemas.microsoft.com/office/powerpoint/2010/main" val="25666045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TT-777X_TEMPLATE">
  <a:themeElements>
    <a:clrScheme name="Boeing Color Palette">
      <a:dk1>
        <a:srgbClr val="000000"/>
      </a:dk1>
      <a:lt1>
        <a:srgbClr val="FFFFFF"/>
      </a:lt1>
      <a:dk2>
        <a:srgbClr val="0039A6"/>
      </a:dk2>
      <a:lt2>
        <a:srgbClr val="A5ACB0"/>
      </a:lt2>
      <a:accent1>
        <a:srgbClr val="0039A6"/>
      </a:accent1>
      <a:accent2>
        <a:srgbClr val="E70033"/>
      </a:accent2>
      <a:accent3>
        <a:srgbClr val="0096DB"/>
      </a:accent3>
      <a:accent4>
        <a:srgbClr val="77B800"/>
      </a:accent4>
      <a:accent5>
        <a:srgbClr val="580F8B"/>
      </a:accent5>
      <a:accent6>
        <a:srgbClr val="FFA200"/>
      </a:accent6>
      <a:hlink>
        <a:srgbClr val="0039A6"/>
      </a:hlink>
      <a:folHlink>
        <a:srgbClr val="A5ACB0"/>
      </a:folHlink>
    </a:clrScheme>
    <a:fontScheme name="4_GradientBar_IdentityBar_QUESTI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eing Color Palette">
        <a:dk1>
          <a:srgbClr val="000000"/>
        </a:dk1>
        <a:lt1>
          <a:srgbClr val="FFFFFF"/>
        </a:lt1>
        <a:dk2>
          <a:srgbClr val="0033A1"/>
        </a:dk2>
        <a:lt2>
          <a:srgbClr val="A5ACB0"/>
        </a:lt2>
        <a:accent1>
          <a:srgbClr val="0033A1"/>
        </a:accent1>
        <a:accent2>
          <a:srgbClr val="E70033"/>
        </a:accent2>
        <a:accent3>
          <a:srgbClr val="0096DB"/>
        </a:accent3>
        <a:accent4>
          <a:srgbClr val="77B800"/>
        </a:accent4>
        <a:accent5>
          <a:srgbClr val="580F8B"/>
        </a:accent5>
        <a:accent6>
          <a:srgbClr val="FFA200"/>
        </a:accent6>
        <a:hlink>
          <a:srgbClr val="0039A6"/>
        </a:hlink>
        <a:folHlink>
          <a:srgbClr val="A5ACB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PANTONE 7546">
      <a:srgbClr val="253746"/>
    </a:custClr>
    <a:custClr name="PANTONE 431">
      <a:srgbClr val="5B6770"/>
    </a:custClr>
    <a:custClr name="PANTONE 429">
      <a:srgbClr val="A3AAAE"/>
    </a:custClr>
    <a:custClr name="PANTONE CG1">
      <a:srgbClr val="DAD9D7"/>
    </a:custClr>
    <a:custClr name="Process Magenta">
      <a:srgbClr val="E5007E"/>
    </a:custClr>
    <a:custClr name="PANTONE 4975">
      <a:srgbClr val="402020"/>
    </a:custClr>
    <a:custClr name="PANTONE 201">
      <a:srgbClr val="A32136"/>
    </a:custClr>
    <a:custClr name="PANTONE 185">
      <a:srgbClr val="EA002A"/>
    </a:custClr>
    <a:custClr name="PANTONE 1665">
      <a:srgbClr val="E14504"/>
    </a:custClr>
    <a:custClr name="PANTONE 137">
      <a:srgbClr val="FFA400"/>
    </a:custClr>
    <a:custClr name="PANTONE 108">
      <a:srgbClr val="FFDB00"/>
    </a:custClr>
    <a:custClr name="PANTONE 1215">
      <a:srgbClr val="FDD773"/>
    </a:custClr>
    <a:custClr name="PANTONE 7499">
      <a:srgbClr val="F2E5B3"/>
    </a:custClr>
    <a:custClr name="PANTONE 553">
      <a:srgbClr val="294635"/>
    </a:custClr>
    <a:custClr name="PANTONE 376">
      <a:srgbClr val="81BC00"/>
    </a:custClr>
    <a:custClr name="PANTONE 373">
      <a:srgbClr val="CCE981"/>
    </a:custClr>
    <a:custClr name="PANTONE 328">
      <a:srgbClr val="007167"/>
    </a:custClr>
    <a:custClr name="PANTONE 309">
      <a:srgbClr val="003B4A"/>
    </a:custClr>
    <a:custClr name="PANTONE 3135">
      <a:srgbClr val="008BAC"/>
    </a:custClr>
    <a:custClr name="PANTONE 7457">
      <a:srgbClr val="BADCE6"/>
    </a:custClr>
    <a:custClr name="PANTONE 289">
      <a:srgbClr val="0A2240"/>
    </a:custClr>
    <a:custClr name="PANTONE 2925">
      <a:srgbClr val="009BDF"/>
    </a:custClr>
    <a:custClr name="PANTONE 283">
      <a:srgbClr val="92C0EA"/>
    </a:custClr>
    <a:custClr name="PANTONE 2597">
      <a:srgbClr val="5C0F8C"/>
    </a:custClr>
  </a:custClr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PANTONE 7546">
      <a:srgbClr val="394A59"/>
    </a:custClr>
    <a:custClr name="PANTONE 431">
      <a:srgbClr val="5F6A72"/>
    </a:custClr>
    <a:custClr name="PANTONE 429">
      <a:srgbClr val="A5ACB0"/>
    </a:custClr>
    <a:custClr name="PANTONE CG1">
      <a:srgbClr val="E2E1DD"/>
    </a:custClr>
    <a:custClr name="PANTONE 7421">
      <a:srgbClr val="61162D"/>
    </a:custClr>
    <a:custClr name="PANTONE 221">
      <a:srgbClr val="96004B"/>
    </a:custClr>
    <a:custClr name="PANTONE 4975">
      <a:srgbClr val="462324"/>
    </a:custClr>
    <a:custClr name="PANTONE 201">
      <a:srgbClr val="9E1B32"/>
    </a:custClr>
    <a:custClr name="PANTONE 185">
      <a:srgbClr val="E70033"/>
    </a:custClr>
    <a:custClr name="PANTONE 1665">
      <a:srgbClr val="E24912"/>
    </a:custClr>
    <a:custClr name="PANTONE 137">
      <a:srgbClr val="FFA200"/>
    </a:custClr>
    <a:custClr name="PANTONE 1215">
      <a:srgbClr val="FBDE81"/>
    </a:custClr>
    <a:custClr name="PANTONE 7499">
      <a:srgbClr val="EEE8C5"/>
    </a:custClr>
    <a:custClr name="PANTONE 553">
      <a:srgbClr val="214232"/>
    </a:custClr>
    <a:custClr name="PANTONE 376">
      <a:srgbClr val="77B800"/>
    </a:custClr>
    <a:custClr name="PANTONE 373">
      <a:srgbClr val="CFEA8B"/>
    </a:custClr>
    <a:custClr name="PANTONE 328">
      <a:srgbClr val="007165"/>
    </a:custClr>
    <a:custClr name="PANTONE 309">
      <a:srgbClr val="003D4D"/>
    </a:custClr>
    <a:custClr name="PANTONE 3135">
      <a:srgbClr val="0091B5"/>
    </a:custClr>
    <a:custClr name="PANTONE 9041">
      <a:srgbClr val="E2EBE4"/>
    </a:custClr>
    <a:custClr name="PANTONE 289">
      <a:srgbClr val="002144"/>
    </a:custClr>
    <a:custClr name="PANTONE 2925">
      <a:srgbClr val="0096DB"/>
    </a:custClr>
    <a:custClr name="PANTONE 283">
      <a:srgbClr val="97C5EB"/>
    </a:custClr>
    <a:custClr name="PANTONE 2597">
      <a:srgbClr val="580F8B"/>
    </a:custClr>
  </a:custClrLst>
</a:theme>
</file>

<file path=ppt/theme/themeOverride1.xml><?xml version="1.0" encoding="utf-8"?>
<a:themeOverride xmlns:a="http://schemas.openxmlformats.org/drawingml/2006/main">
  <a:clrScheme name="Boeing Color Palette">
    <a:dk1>
      <a:srgbClr val="000000"/>
    </a:dk1>
    <a:lt1>
      <a:srgbClr val="FFFFFF"/>
    </a:lt1>
    <a:dk2>
      <a:srgbClr val="0039A6"/>
    </a:dk2>
    <a:lt2>
      <a:srgbClr val="A5ACB0"/>
    </a:lt2>
    <a:accent1>
      <a:srgbClr val="0039A6"/>
    </a:accent1>
    <a:accent2>
      <a:srgbClr val="E70033"/>
    </a:accent2>
    <a:accent3>
      <a:srgbClr val="0096DB"/>
    </a:accent3>
    <a:accent4>
      <a:srgbClr val="77B800"/>
    </a:accent4>
    <a:accent5>
      <a:srgbClr val="580F8B"/>
    </a:accent5>
    <a:accent6>
      <a:srgbClr val="FFA200"/>
    </a:accent6>
    <a:hlink>
      <a:srgbClr val="0039A6"/>
    </a:hlink>
    <a:folHlink>
      <a:srgbClr val="A5ACB0"/>
    </a:folHlink>
  </a:clrScheme>
</a:themeOverride>
</file>

<file path=ppt/theme/themeOverride2.xml><?xml version="1.0" encoding="utf-8"?>
<a:themeOverride xmlns:a="http://schemas.openxmlformats.org/drawingml/2006/main">
  <a:clrScheme name="Boeing Color Palette">
    <a:dk1>
      <a:srgbClr val="000000"/>
    </a:dk1>
    <a:lt1>
      <a:srgbClr val="FFFFFF"/>
    </a:lt1>
    <a:dk2>
      <a:srgbClr val="0039A6"/>
    </a:dk2>
    <a:lt2>
      <a:srgbClr val="A5ACB0"/>
    </a:lt2>
    <a:accent1>
      <a:srgbClr val="0039A6"/>
    </a:accent1>
    <a:accent2>
      <a:srgbClr val="E70033"/>
    </a:accent2>
    <a:accent3>
      <a:srgbClr val="0096DB"/>
    </a:accent3>
    <a:accent4>
      <a:srgbClr val="77B800"/>
    </a:accent4>
    <a:accent5>
      <a:srgbClr val="580F8B"/>
    </a:accent5>
    <a:accent6>
      <a:srgbClr val="FFA200"/>
    </a:accent6>
    <a:hlink>
      <a:srgbClr val="0039A6"/>
    </a:hlink>
    <a:folHlink>
      <a:srgbClr val="A5ACB0"/>
    </a:folHlink>
  </a:clrScheme>
</a:themeOverride>
</file>

<file path=ppt/theme/themeOverride3.xml><?xml version="1.0" encoding="utf-8"?>
<a:themeOverride xmlns:a="http://schemas.openxmlformats.org/drawingml/2006/main">
  <a:clrScheme name="Boeing Color Palette">
    <a:dk1>
      <a:srgbClr val="000000"/>
    </a:dk1>
    <a:lt1>
      <a:srgbClr val="FFFFFF"/>
    </a:lt1>
    <a:dk2>
      <a:srgbClr val="0039A6"/>
    </a:dk2>
    <a:lt2>
      <a:srgbClr val="A5ACB0"/>
    </a:lt2>
    <a:accent1>
      <a:srgbClr val="0039A6"/>
    </a:accent1>
    <a:accent2>
      <a:srgbClr val="E70033"/>
    </a:accent2>
    <a:accent3>
      <a:srgbClr val="0096DB"/>
    </a:accent3>
    <a:accent4>
      <a:srgbClr val="77B800"/>
    </a:accent4>
    <a:accent5>
      <a:srgbClr val="580F8B"/>
    </a:accent5>
    <a:accent6>
      <a:srgbClr val="FFA200"/>
    </a:accent6>
    <a:hlink>
      <a:srgbClr val="0039A6"/>
    </a:hlink>
    <a:folHlink>
      <a:srgbClr val="A5ACB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21166</TotalTime>
  <Words>756</Words>
  <Application>Microsoft Office PowerPoint</Application>
  <PresentationFormat>On-screen Show (4:3)</PresentationFormat>
  <Paragraphs>158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Courier New</vt:lpstr>
      <vt:lpstr>Wingdings</vt:lpstr>
      <vt:lpstr>WTT-777X_TEMPLATE</vt:lpstr>
      <vt:lpstr>ARINC Airline Electronic Engineering Committee (AEEC)   Systems Architecture and Interfaces (SAI) Subcommittee  Global Aircraft Tracking (GAT) Team Telecon February 13, 2019 REV A (Notes)</vt:lpstr>
      <vt:lpstr>Agenda</vt:lpstr>
      <vt:lpstr>Upcoming Meeting Schedules 2019 Look-Ahead</vt:lpstr>
      <vt:lpstr>Report A680 Release Schedule</vt:lpstr>
      <vt:lpstr>South Africa Agenda (Rough draft 00)</vt:lpstr>
      <vt:lpstr>General Material from Coral Gables</vt:lpstr>
      <vt:lpstr>Report A680 revisions</vt:lpstr>
      <vt:lpstr>Report updates needed</vt:lpstr>
      <vt:lpstr>Around the Room?</vt:lpstr>
    </vt:vector>
  </TitlesOfParts>
  <Company>The Boeing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Adler, C. O.</dc:creator>
  <cp:lastModifiedBy>Adler, Charles O</cp:lastModifiedBy>
  <cp:revision>545</cp:revision>
  <cp:lastPrinted>2016-08-29T21:43:19Z</cp:lastPrinted>
  <dcterms:created xsi:type="dcterms:W3CDTF">2015-04-17T16:14:54Z</dcterms:created>
  <dcterms:modified xsi:type="dcterms:W3CDTF">2019-02-13T23:56:39Z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ID">
    <vt:lpwstr>31287f2315a34987bc80002724167eac</vt:lpwstr>
  </property>
  <property fmtid="{D5CDD505-2E9C-101B-9397-08002B2CF9AE}" pid="3" name="PresentationVersion">
    <vt:lpwstr>2.0</vt:lpwstr>
  </property>
  <property fmtid="{D5CDD505-2E9C-101B-9397-08002B2CF9AE}" pid="4" name="SlidesCount">
    <vt:lpwstr>4</vt:lpwstr>
  </property>
</Properties>
</file>