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Override2.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heme/themeOverride3.xml" ContentType="application/vnd.openxmlformats-officedocument.themeOverride+xml"/>
  <Override PartName="/ppt/notesSlides/notesSlide9.xml" ContentType="application/vnd.openxmlformats-officedocument.presentationml.notesSlide+xml"/>
  <Override PartName="/ppt/theme/themeOverride4.xml" ContentType="application/vnd.openxmlformats-officedocument.themeOverr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14"/>
  </p:notesMasterIdLst>
  <p:sldIdLst>
    <p:sldId id="261" r:id="rId2"/>
    <p:sldId id="434" r:id="rId3"/>
    <p:sldId id="435" r:id="rId4"/>
    <p:sldId id="467" r:id="rId5"/>
    <p:sldId id="436" r:id="rId6"/>
    <p:sldId id="466" r:id="rId7"/>
    <p:sldId id="468" r:id="rId8"/>
    <p:sldId id="465" r:id="rId9"/>
    <p:sldId id="462" r:id="rId10"/>
    <p:sldId id="463" r:id="rId11"/>
    <p:sldId id="461" r:id="rId12"/>
    <p:sldId id="464" r:id="rId13"/>
  </p:sldIdLst>
  <p:sldSz cx="9144000" cy="6858000" type="screen4x3"/>
  <p:notesSz cx="6934200" cy="9220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2" orient="horz" pos="3000" userDrawn="1">
          <p15:clr>
            <a:srgbClr val="A4A3A4"/>
          </p15:clr>
        </p15:guide>
        <p15:guide id="3" orient="horz" pos="4152" userDrawn="1">
          <p15:clr>
            <a:srgbClr val="A4A3A4"/>
          </p15:clr>
        </p15:guide>
        <p15:guide id="4" orient="horz" pos="552" userDrawn="1">
          <p15:clr>
            <a:srgbClr val="A4A3A4"/>
          </p15:clr>
        </p15:guide>
        <p15:guide id="5" orient="horz" pos="2952" userDrawn="1">
          <p15:clr>
            <a:srgbClr val="A4A3A4"/>
          </p15:clr>
        </p15:guide>
        <p15:guide id="6" orient="horz" pos="4272" userDrawn="1">
          <p15:clr>
            <a:srgbClr val="A4A3A4"/>
          </p15:clr>
        </p15:guide>
        <p15:guide id="7" orient="horz" pos="4104" userDrawn="1">
          <p15:clr>
            <a:srgbClr val="A4A3A4"/>
          </p15:clr>
        </p15:guide>
        <p15:guide id="8" orient="horz" pos="2904" userDrawn="1">
          <p15:clr>
            <a:srgbClr val="A4A3A4"/>
          </p15:clr>
        </p15:guide>
        <p15:guide id="9" pos="2856" userDrawn="1">
          <p15:clr>
            <a:srgbClr val="A4A3A4"/>
          </p15:clr>
        </p15:guide>
        <p15:guide id="10" pos="240" userDrawn="1">
          <p15:clr>
            <a:srgbClr val="A4A3A4"/>
          </p15:clr>
        </p15:guide>
        <p15:guide id="11" pos="55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FF"/>
    <a:srgbClr val="CCFFCC"/>
    <a:srgbClr val="0039A6"/>
    <a:srgbClr val="57000D"/>
    <a:srgbClr val="394A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22" autoAdjust="0"/>
    <p:restoredTop sz="95071" autoAdjust="0"/>
  </p:normalViewPr>
  <p:slideViewPr>
    <p:cSldViewPr snapToGrid="0" showGuides="1">
      <p:cViewPr varScale="1">
        <p:scale>
          <a:sx n="96" d="100"/>
          <a:sy n="96" d="100"/>
        </p:scale>
        <p:origin x="96" y="2808"/>
      </p:cViewPr>
      <p:guideLst>
        <p:guide orient="horz" pos="3000"/>
        <p:guide orient="horz" pos="4152"/>
        <p:guide orient="horz" pos="552"/>
        <p:guide orient="horz" pos="2952"/>
        <p:guide orient="horz" pos="4272"/>
        <p:guide orient="horz" pos="4104"/>
        <p:guide orient="horz" pos="2904"/>
        <p:guide pos="2856"/>
        <p:guide pos="240"/>
        <p:guide pos="552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04820" cy="461010"/>
          </a:xfrm>
          <a:prstGeom prst="rect">
            <a:avLst/>
          </a:prstGeom>
          <a:noFill/>
          <a:ln w="9525">
            <a:noFill/>
            <a:miter lim="800000"/>
            <a:headEnd/>
            <a:tailEnd/>
          </a:ln>
          <a:effectLst/>
        </p:spPr>
        <p:txBody>
          <a:bodyPr vert="horz" wrap="square" lIns="92309" tIns="46154" rIns="92309" bIns="46154" numCol="1" anchor="t" anchorCtr="0" compatLnSpc="1">
            <a:prstTxWarp prst="textNoShape">
              <a:avLst/>
            </a:prstTxWarp>
          </a:bodyPr>
          <a:lstStyle>
            <a:lvl1pPr>
              <a:defRPr sz="1200"/>
            </a:lvl1pPr>
          </a:lstStyle>
          <a:p>
            <a:endParaRPr lang="en-US"/>
          </a:p>
        </p:txBody>
      </p:sp>
      <p:sp>
        <p:nvSpPr>
          <p:cNvPr id="9219" name="Rectangle 3"/>
          <p:cNvSpPr>
            <a:spLocks noGrp="1" noChangeArrowheads="1"/>
          </p:cNvSpPr>
          <p:nvPr>
            <p:ph type="dt" idx="1"/>
          </p:nvPr>
        </p:nvSpPr>
        <p:spPr bwMode="auto">
          <a:xfrm>
            <a:off x="3927775" y="0"/>
            <a:ext cx="3004820" cy="461010"/>
          </a:xfrm>
          <a:prstGeom prst="rect">
            <a:avLst/>
          </a:prstGeom>
          <a:noFill/>
          <a:ln w="9525">
            <a:noFill/>
            <a:miter lim="800000"/>
            <a:headEnd/>
            <a:tailEnd/>
          </a:ln>
          <a:effectLst/>
        </p:spPr>
        <p:txBody>
          <a:bodyPr vert="horz" wrap="square" lIns="92309" tIns="46154" rIns="92309" bIns="46154" numCol="1" anchor="t" anchorCtr="0" compatLnSpc="1">
            <a:prstTxWarp prst="textNoShape">
              <a:avLst/>
            </a:prstTxWarp>
          </a:bodyPr>
          <a:lstStyle>
            <a:lvl1pPr algn="r">
              <a:defRPr sz="1200"/>
            </a:lvl1pPr>
          </a:lstStyle>
          <a:p>
            <a:endParaRPr lang="en-US"/>
          </a:p>
        </p:txBody>
      </p:sp>
      <p:sp>
        <p:nvSpPr>
          <p:cNvPr id="9220" name="Rectangle 4"/>
          <p:cNvSpPr>
            <a:spLocks noGrp="1" noRot="1" noChangeAspect="1" noChangeArrowheads="1" noTextEdit="1"/>
          </p:cNvSpPr>
          <p:nvPr>
            <p:ph type="sldImg" idx="2"/>
          </p:nvPr>
        </p:nvSpPr>
        <p:spPr bwMode="auto">
          <a:xfrm>
            <a:off x="1162050" y="692150"/>
            <a:ext cx="4610100" cy="3457575"/>
          </a:xfrm>
          <a:prstGeom prst="rect">
            <a:avLst/>
          </a:prstGeom>
          <a:noFill/>
          <a:ln w="9525">
            <a:solidFill>
              <a:srgbClr val="000000"/>
            </a:solidFill>
            <a:miter lim="800000"/>
            <a:headEnd/>
            <a:tailEnd/>
          </a:ln>
          <a:effectLst/>
        </p:spPr>
      </p:sp>
      <p:sp>
        <p:nvSpPr>
          <p:cNvPr id="9221" name="Rectangle 5"/>
          <p:cNvSpPr>
            <a:spLocks noGrp="1" noChangeArrowheads="1"/>
          </p:cNvSpPr>
          <p:nvPr>
            <p:ph type="body" sz="quarter" idx="3"/>
          </p:nvPr>
        </p:nvSpPr>
        <p:spPr bwMode="auto">
          <a:xfrm>
            <a:off x="693420" y="4379595"/>
            <a:ext cx="5547360" cy="4149090"/>
          </a:xfrm>
          <a:prstGeom prst="rect">
            <a:avLst/>
          </a:prstGeom>
          <a:noFill/>
          <a:ln w="9525">
            <a:noFill/>
            <a:miter lim="800000"/>
            <a:headEnd/>
            <a:tailEnd/>
          </a:ln>
          <a:effectLst/>
        </p:spPr>
        <p:txBody>
          <a:bodyPr vert="horz" wrap="square" lIns="92309" tIns="46154" rIns="92309" bIns="46154"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222" name="Rectangle 6"/>
          <p:cNvSpPr>
            <a:spLocks noGrp="1" noChangeArrowheads="1"/>
          </p:cNvSpPr>
          <p:nvPr>
            <p:ph type="ftr" sz="quarter" idx="4"/>
          </p:nvPr>
        </p:nvSpPr>
        <p:spPr bwMode="auto">
          <a:xfrm>
            <a:off x="0" y="8757590"/>
            <a:ext cx="3004820" cy="461010"/>
          </a:xfrm>
          <a:prstGeom prst="rect">
            <a:avLst/>
          </a:prstGeom>
          <a:noFill/>
          <a:ln w="9525">
            <a:noFill/>
            <a:miter lim="800000"/>
            <a:headEnd/>
            <a:tailEnd/>
          </a:ln>
          <a:effectLst/>
        </p:spPr>
        <p:txBody>
          <a:bodyPr vert="horz" wrap="square" lIns="92309" tIns="46154" rIns="92309" bIns="46154" numCol="1" anchor="b" anchorCtr="0" compatLnSpc="1">
            <a:prstTxWarp prst="textNoShape">
              <a:avLst/>
            </a:prstTxWarp>
          </a:bodyPr>
          <a:lstStyle>
            <a:lvl1pPr>
              <a:defRPr sz="1200"/>
            </a:lvl1pPr>
          </a:lstStyle>
          <a:p>
            <a:endParaRPr lang="en-US"/>
          </a:p>
        </p:txBody>
      </p:sp>
      <p:sp>
        <p:nvSpPr>
          <p:cNvPr id="9223" name="Rectangle 7"/>
          <p:cNvSpPr>
            <a:spLocks noGrp="1" noChangeArrowheads="1"/>
          </p:cNvSpPr>
          <p:nvPr>
            <p:ph type="sldNum" sz="quarter" idx="5"/>
          </p:nvPr>
        </p:nvSpPr>
        <p:spPr bwMode="auto">
          <a:xfrm>
            <a:off x="3927775" y="8757590"/>
            <a:ext cx="3004820" cy="461010"/>
          </a:xfrm>
          <a:prstGeom prst="rect">
            <a:avLst/>
          </a:prstGeom>
          <a:noFill/>
          <a:ln w="9525">
            <a:noFill/>
            <a:miter lim="800000"/>
            <a:headEnd/>
            <a:tailEnd/>
          </a:ln>
          <a:effectLst/>
        </p:spPr>
        <p:txBody>
          <a:bodyPr vert="horz" wrap="square" lIns="92309" tIns="46154" rIns="92309" bIns="46154" numCol="1" anchor="b" anchorCtr="0" compatLnSpc="1">
            <a:prstTxWarp prst="textNoShape">
              <a:avLst/>
            </a:prstTxWarp>
          </a:bodyPr>
          <a:lstStyle>
            <a:lvl1pPr algn="r">
              <a:defRPr sz="1200"/>
            </a:lvl1pPr>
          </a:lstStyle>
          <a:p>
            <a:fld id="{739F009B-AA83-4291-81BE-194F11CE1901}" type="slidenum">
              <a:rPr lang="en-US"/>
              <a:pPr/>
              <a:t>‹#›</a:t>
            </a:fld>
            <a:endParaRPr lang="en-US"/>
          </a:p>
        </p:txBody>
      </p:sp>
    </p:spTree>
    <p:extLst>
      <p:ext uri="{BB962C8B-B14F-4D97-AF65-F5344CB8AC3E}">
        <p14:creationId xmlns:p14="http://schemas.microsoft.com/office/powerpoint/2010/main" val="206993108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p:txBody>
          <a:bodyPr/>
          <a:lstStyle/>
          <a:p>
            <a:pPr defTabSz="927145">
              <a:defRPr/>
            </a:pPr>
            <a:fld id="{A9AFC416-B6F9-4E35-B27F-7A1A6AA3F734}" type="slidenum">
              <a:rPr lang="en-US" smtClean="0">
                <a:solidFill>
                  <a:srgbClr val="000000"/>
                </a:solidFill>
              </a:rPr>
              <a:pPr defTabSz="927145">
                <a:defRPr/>
              </a:pPr>
              <a:t>2</a:t>
            </a:fld>
            <a:endParaRPr lang="en-US" dirty="0" smtClean="0">
              <a:solidFill>
                <a:srgbClr val="000000"/>
              </a:solidFill>
            </a:endParaRPr>
          </a:p>
        </p:txBody>
      </p:sp>
      <p:sp>
        <p:nvSpPr>
          <p:cNvPr id="64515" name="Rectangle 2"/>
          <p:cNvSpPr>
            <a:spLocks noGrp="1" noRot="1" noChangeAspect="1" noChangeArrowheads="1" noTextEdit="1"/>
          </p:cNvSpPr>
          <p:nvPr>
            <p:ph type="sldImg"/>
          </p:nvPr>
        </p:nvSpPr>
        <p:spPr>
          <a:xfrm>
            <a:off x="1185863" y="695325"/>
            <a:ext cx="4654550" cy="3492500"/>
          </a:xfrm>
          <a:ln/>
        </p:spPr>
      </p:sp>
      <p:sp>
        <p:nvSpPr>
          <p:cNvPr id="82948" name="Rectangle 3"/>
          <p:cNvSpPr>
            <a:spLocks noGrp="1" noChangeArrowheads="1"/>
          </p:cNvSpPr>
          <p:nvPr>
            <p:ph type="body" idx="1"/>
          </p:nvPr>
        </p:nvSpPr>
        <p:spPr>
          <a:xfrm>
            <a:off x="703938" y="4421742"/>
            <a:ext cx="5615228" cy="4192189"/>
          </a:xfrm>
          <a:ln/>
        </p:spPr>
        <p:txBody>
          <a:bodyPr/>
          <a:lstStyle/>
          <a:p>
            <a:pPr>
              <a:defRPr/>
            </a:pPr>
            <a:endParaRPr lang="en-US" sz="1100" dirty="0" smtClean="0">
              <a:latin typeface="Arial" pitchFamily="34" charset="0"/>
              <a:ea typeface="ＭＳ Ｐゴシック" pitchFamily="34" charset="-128"/>
            </a:endParaRPr>
          </a:p>
        </p:txBody>
      </p:sp>
    </p:spTree>
    <p:extLst>
      <p:ext uri="{BB962C8B-B14F-4D97-AF65-F5344CB8AC3E}">
        <p14:creationId xmlns:p14="http://schemas.microsoft.com/office/powerpoint/2010/main" val="7725195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p:txBody>
          <a:bodyPr/>
          <a:lstStyle/>
          <a:p>
            <a:pPr defTabSz="927145">
              <a:defRPr/>
            </a:pPr>
            <a:fld id="{A9AFC416-B6F9-4E35-B27F-7A1A6AA3F734}" type="slidenum">
              <a:rPr lang="en-US" smtClean="0">
                <a:solidFill>
                  <a:srgbClr val="000000"/>
                </a:solidFill>
              </a:rPr>
              <a:pPr defTabSz="927145">
                <a:defRPr/>
              </a:pPr>
              <a:t>12</a:t>
            </a:fld>
            <a:endParaRPr lang="en-US" dirty="0" smtClean="0">
              <a:solidFill>
                <a:srgbClr val="000000"/>
              </a:solidFill>
            </a:endParaRPr>
          </a:p>
        </p:txBody>
      </p:sp>
      <p:sp>
        <p:nvSpPr>
          <p:cNvPr id="64515" name="Rectangle 2"/>
          <p:cNvSpPr>
            <a:spLocks noGrp="1" noRot="1" noChangeAspect="1" noChangeArrowheads="1" noTextEdit="1"/>
          </p:cNvSpPr>
          <p:nvPr>
            <p:ph type="sldImg"/>
          </p:nvPr>
        </p:nvSpPr>
        <p:spPr>
          <a:xfrm>
            <a:off x="1185863" y="695325"/>
            <a:ext cx="4654550" cy="3492500"/>
          </a:xfrm>
          <a:ln/>
        </p:spPr>
      </p:sp>
      <p:sp>
        <p:nvSpPr>
          <p:cNvPr id="82948" name="Rectangle 3"/>
          <p:cNvSpPr>
            <a:spLocks noGrp="1" noChangeArrowheads="1"/>
          </p:cNvSpPr>
          <p:nvPr>
            <p:ph type="body" idx="1"/>
          </p:nvPr>
        </p:nvSpPr>
        <p:spPr>
          <a:xfrm>
            <a:off x="703938" y="4421742"/>
            <a:ext cx="5615228" cy="4192189"/>
          </a:xfrm>
          <a:ln/>
        </p:spPr>
        <p:txBody>
          <a:bodyPr/>
          <a:lstStyle/>
          <a:p>
            <a:pPr>
              <a:defRPr/>
            </a:pPr>
            <a:endParaRPr lang="en-US" sz="1100" dirty="0" smtClean="0">
              <a:latin typeface="Arial" pitchFamily="34" charset="0"/>
              <a:ea typeface="ＭＳ Ｐゴシック" pitchFamily="34" charset="-128"/>
            </a:endParaRPr>
          </a:p>
        </p:txBody>
      </p:sp>
    </p:spTree>
    <p:extLst>
      <p:ext uri="{BB962C8B-B14F-4D97-AF65-F5344CB8AC3E}">
        <p14:creationId xmlns:p14="http://schemas.microsoft.com/office/powerpoint/2010/main" val="18692057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p:txBody>
          <a:bodyPr/>
          <a:lstStyle/>
          <a:p>
            <a:pPr defTabSz="927145">
              <a:defRPr/>
            </a:pPr>
            <a:fld id="{A9AFC416-B6F9-4E35-B27F-7A1A6AA3F734}" type="slidenum">
              <a:rPr lang="en-US" smtClean="0">
                <a:solidFill>
                  <a:srgbClr val="000000"/>
                </a:solidFill>
              </a:rPr>
              <a:pPr defTabSz="927145">
                <a:defRPr/>
              </a:pPr>
              <a:t>3</a:t>
            </a:fld>
            <a:endParaRPr lang="en-US" dirty="0" smtClean="0">
              <a:solidFill>
                <a:srgbClr val="000000"/>
              </a:solidFill>
            </a:endParaRPr>
          </a:p>
        </p:txBody>
      </p:sp>
      <p:sp>
        <p:nvSpPr>
          <p:cNvPr id="64515" name="Rectangle 2"/>
          <p:cNvSpPr>
            <a:spLocks noGrp="1" noRot="1" noChangeAspect="1" noChangeArrowheads="1" noTextEdit="1"/>
          </p:cNvSpPr>
          <p:nvPr>
            <p:ph type="sldImg"/>
          </p:nvPr>
        </p:nvSpPr>
        <p:spPr>
          <a:xfrm>
            <a:off x="1185863" y="695325"/>
            <a:ext cx="4654550" cy="3492500"/>
          </a:xfrm>
          <a:ln/>
        </p:spPr>
      </p:sp>
      <p:sp>
        <p:nvSpPr>
          <p:cNvPr id="82948" name="Rectangle 3"/>
          <p:cNvSpPr>
            <a:spLocks noGrp="1" noChangeArrowheads="1"/>
          </p:cNvSpPr>
          <p:nvPr>
            <p:ph type="body" idx="1"/>
          </p:nvPr>
        </p:nvSpPr>
        <p:spPr>
          <a:xfrm>
            <a:off x="703938" y="4421742"/>
            <a:ext cx="5615228" cy="4192189"/>
          </a:xfrm>
          <a:ln/>
        </p:spPr>
        <p:txBody>
          <a:bodyPr/>
          <a:lstStyle/>
          <a:p>
            <a:pPr>
              <a:defRPr/>
            </a:pPr>
            <a:endParaRPr lang="en-US" sz="1100" dirty="0" smtClean="0">
              <a:latin typeface="Arial" pitchFamily="34" charset="0"/>
              <a:ea typeface="ＭＳ Ｐゴシック" pitchFamily="34" charset="-128"/>
            </a:endParaRPr>
          </a:p>
        </p:txBody>
      </p:sp>
    </p:spTree>
    <p:extLst>
      <p:ext uri="{BB962C8B-B14F-4D97-AF65-F5344CB8AC3E}">
        <p14:creationId xmlns:p14="http://schemas.microsoft.com/office/powerpoint/2010/main" val="2508185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p:txBody>
          <a:bodyPr/>
          <a:lstStyle/>
          <a:p>
            <a:pPr defTabSz="927145">
              <a:defRPr/>
            </a:pPr>
            <a:fld id="{A9AFC416-B6F9-4E35-B27F-7A1A6AA3F734}" type="slidenum">
              <a:rPr lang="en-US" smtClean="0">
                <a:solidFill>
                  <a:srgbClr val="000000"/>
                </a:solidFill>
              </a:rPr>
              <a:pPr defTabSz="927145">
                <a:defRPr/>
              </a:pPr>
              <a:t>4</a:t>
            </a:fld>
            <a:endParaRPr lang="en-US" dirty="0" smtClean="0">
              <a:solidFill>
                <a:srgbClr val="000000"/>
              </a:solidFill>
            </a:endParaRPr>
          </a:p>
        </p:txBody>
      </p:sp>
      <p:sp>
        <p:nvSpPr>
          <p:cNvPr id="64515" name="Rectangle 2"/>
          <p:cNvSpPr>
            <a:spLocks noGrp="1" noRot="1" noChangeAspect="1" noChangeArrowheads="1" noTextEdit="1"/>
          </p:cNvSpPr>
          <p:nvPr>
            <p:ph type="sldImg"/>
          </p:nvPr>
        </p:nvSpPr>
        <p:spPr>
          <a:xfrm>
            <a:off x="1185863" y="695325"/>
            <a:ext cx="4654550" cy="3492500"/>
          </a:xfrm>
          <a:ln/>
        </p:spPr>
      </p:sp>
      <p:sp>
        <p:nvSpPr>
          <p:cNvPr id="82948" name="Rectangle 3"/>
          <p:cNvSpPr>
            <a:spLocks noGrp="1" noChangeArrowheads="1"/>
          </p:cNvSpPr>
          <p:nvPr>
            <p:ph type="body" idx="1"/>
          </p:nvPr>
        </p:nvSpPr>
        <p:spPr>
          <a:xfrm>
            <a:off x="703938" y="4421742"/>
            <a:ext cx="5615228" cy="4192189"/>
          </a:xfrm>
          <a:ln/>
        </p:spPr>
        <p:txBody>
          <a:bodyPr/>
          <a:lstStyle/>
          <a:p>
            <a:pPr>
              <a:defRPr/>
            </a:pPr>
            <a:endParaRPr lang="en-US" sz="1100" dirty="0" smtClean="0">
              <a:latin typeface="Arial" pitchFamily="34" charset="0"/>
              <a:ea typeface="ＭＳ Ｐゴシック" pitchFamily="34" charset="-128"/>
            </a:endParaRPr>
          </a:p>
        </p:txBody>
      </p:sp>
    </p:spTree>
    <p:extLst>
      <p:ext uri="{BB962C8B-B14F-4D97-AF65-F5344CB8AC3E}">
        <p14:creationId xmlns:p14="http://schemas.microsoft.com/office/powerpoint/2010/main" val="4653799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p:txBody>
          <a:bodyPr/>
          <a:lstStyle/>
          <a:p>
            <a:pPr defTabSz="927145">
              <a:defRPr/>
            </a:pPr>
            <a:fld id="{A9AFC416-B6F9-4E35-B27F-7A1A6AA3F734}" type="slidenum">
              <a:rPr lang="en-US" smtClean="0">
                <a:solidFill>
                  <a:srgbClr val="000000"/>
                </a:solidFill>
              </a:rPr>
              <a:pPr defTabSz="927145">
                <a:defRPr/>
              </a:pPr>
              <a:t>5</a:t>
            </a:fld>
            <a:endParaRPr lang="en-US" dirty="0" smtClean="0">
              <a:solidFill>
                <a:srgbClr val="000000"/>
              </a:solidFill>
            </a:endParaRPr>
          </a:p>
        </p:txBody>
      </p:sp>
      <p:sp>
        <p:nvSpPr>
          <p:cNvPr id="64515" name="Rectangle 2"/>
          <p:cNvSpPr>
            <a:spLocks noGrp="1" noRot="1" noChangeAspect="1" noChangeArrowheads="1" noTextEdit="1"/>
          </p:cNvSpPr>
          <p:nvPr>
            <p:ph type="sldImg"/>
          </p:nvPr>
        </p:nvSpPr>
        <p:spPr>
          <a:xfrm>
            <a:off x="1185863" y="695325"/>
            <a:ext cx="4654550" cy="3492500"/>
          </a:xfrm>
          <a:ln/>
        </p:spPr>
      </p:sp>
      <p:sp>
        <p:nvSpPr>
          <p:cNvPr id="82948" name="Rectangle 3"/>
          <p:cNvSpPr>
            <a:spLocks noGrp="1" noChangeArrowheads="1"/>
          </p:cNvSpPr>
          <p:nvPr>
            <p:ph type="body" idx="1"/>
          </p:nvPr>
        </p:nvSpPr>
        <p:spPr>
          <a:xfrm>
            <a:off x="703938" y="4421742"/>
            <a:ext cx="5615228" cy="4192189"/>
          </a:xfrm>
          <a:ln/>
        </p:spPr>
        <p:txBody>
          <a:bodyPr/>
          <a:lstStyle/>
          <a:p>
            <a:pPr>
              <a:defRPr/>
            </a:pPr>
            <a:endParaRPr lang="en-US" sz="1100" dirty="0" smtClean="0">
              <a:latin typeface="Arial" pitchFamily="34" charset="0"/>
              <a:ea typeface="ＭＳ Ｐゴシック" pitchFamily="34" charset="-128"/>
            </a:endParaRPr>
          </a:p>
        </p:txBody>
      </p:sp>
    </p:spTree>
    <p:extLst>
      <p:ext uri="{BB962C8B-B14F-4D97-AF65-F5344CB8AC3E}">
        <p14:creationId xmlns:p14="http://schemas.microsoft.com/office/powerpoint/2010/main" val="4907913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p:txBody>
          <a:bodyPr/>
          <a:lstStyle/>
          <a:p>
            <a:pPr defTabSz="927145">
              <a:defRPr/>
            </a:pPr>
            <a:fld id="{A9AFC416-B6F9-4E35-B27F-7A1A6AA3F734}" type="slidenum">
              <a:rPr lang="en-US" smtClean="0">
                <a:solidFill>
                  <a:srgbClr val="000000"/>
                </a:solidFill>
              </a:rPr>
              <a:pPr defTabSz="927145">
                <a:defRPr/>
              </a:pPr>
              <a:t>6</a:t>
            </a:fld>
            <a:endParaRPr lang="en-US" dirty="0" smtClean="0">
              <a:solidFill>
                <a:srgbClr val="000000"/>
              </a:solidFill>
            </a:endParaRPr>
          </a:p>
        </p:txBody>
      </p:sp>
      <p:sp>
        <p:nvSpPr>
          <p:cNvPr id="64515" name="Rectangle 2"/>
          <p:cNvSpPr>
            <a:spLocks noGrp="1" noRot="1" noChangeAspect="1" noChangeArrowheads="1" noTextEdit="1"/>
          </p:cNvSpPr>
          <p:nvPr>
            <p:ph type="sldImg"/>
          </p:nvPr>
        </p:nvSpPr>
        <p:spPr>
          <a:xfrm>
            <a:off x="1185863" y="695325"/>
            <a:ext cx="4654550" cy="3492500"/>
          </a:xfrm>
          <a:ln/>
        </p:spPr>
      </p:sp>
      <p:sp>
        <p:nvSpPr>
          <p:cNvPr id="82948" name="Rectangle 3"/>
          <p:cNvSpPr>
            <a:spLocks noGrp="1" noChangeArrowheads="1"/>
          </p:cNvSpPr>
          <p:nvPr>
            <p:ph type="body" idx="1"/>
          </p:nvPr>
        </p:nvSpPr>
        <p:spPr>
          <a:xfrm>
            <a:off x="703938" y="4421742"/>
            <a:ext cx="5615228" cy="4192189"/>
          </a:xfrm>
          <a:ln/>
        </p:spPr>
        <p:txBody>
          <a:bodyPr/>
          <a:lstStyle/>
          <a:p>
            <a:pPr>
              <a:defRPr/>
            </a:pPr>
            <a:endParaRPr lang="en-US" sz="1100" dirty="0" smtClean="0">
              <a:latin typeface="Arial" pitchFamily="34" charset="0"/>
              <a:ea typeface="ＭＳ Ｐゴシック" pitchFamily="34" charset="-128"/>
            </a:endParaRPr>
          </a:p>
        </p:txBody>
      </p:sp>
    </p:spTree>
    <p:extLst>
      <p:ext uri="{BB962C8B-B14F-4D97-AF65-F5344CB8AC3E}">
        <p14:creationId xmlns:p14="http://schemas.microsoft.com/office/powerpoint/2010/main" val="8428614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p:txBody>
          <a:bodyPr/>
          <a:lstStyle/>
          <a:p>
            <a:pPr defTabSz="927145">
              <a:defRPr/>
            </a:pPr>
            <a:fld id="{A9AFC416-B6F9-4E35-B27F-7A1A6AA3F734}" type="slidenum">
              <a:rPr lang="en-US" smtClean="0">
                <a:solidFill>
                  <a:srgbClr val="000000"/>
                </a:solidFill>
              </a:rPr>
              <a:pPr defTabSz="927145">
                <a:defRPr/>
              </a:pPr>
              <a:t>8</a:t>
            </a:fld>
            <a:endParaRPr lang="en-US" dirty="0" smtClean="0">
              <a:solidFill>
                <a:srgbClr val="000000"/>
              </a:solidFill>
            </a:endParaRPr>
          </a:p>
        </p:txBody>
      </p:sp>
      <p:sp>
        <p:nvSpPr>
          <p:cNvPr id="64515" name="Rectangle 2"/>
          <p:cNvSpPr>
            <a:spLocks noGrp="1" noRot="1" noChangeAspect="1" noChangeArrowheads="1" noTextEdit="1"/>
          </p:cNvSpPr>
          <p:nvPr>
            <p:ph type="sldImg"/>
          </p:nvPr>
        </p:nvSpPr>
        <p:spPr>
          <a:xfrm>
            <a:off x="1185863" y="695325"/>
            <a:ext cx="4654550" cy="3492500"/>
          </a:xfrm>
          <a:ln/>
        </p:spPr>
      </p:sp>
      <p:sp>
        <p:nvSpPr>
          <p:cNvPr id="82948" name="Rectangle 3"/>
          <p:cNvSpPr>
            <a:spLocks noGrp="1" noChangeArrowheads="1"/>
          </p:cNvSpPr>
          <p:nvPr>
            <p:ph type="body" idx="1"/>
          </p:nvPr>
        </p:nvSpPr>
        <p:spPr>
          <a:xfrm>
            <a:off x="703938" y="4421742"/>
            <a:ext cx="5615228" cy="4192189"/>
          </a:xfrm>
          <a:ln/>
        </p:spPr>
        <p:txBody>
          <a:bodyPr/>
          <a:lstStyle/>
          <a:p>
            <a:pPr>
              <a:defRPr/>
            </a:pPr>
            <a:endParaRPr lang="en-US" sz="1100" dirty="0" smtClean="0">
              <a:latin typeface="Arial" pitchFamily="34" charset="0"/>
              <a:ea typeface="ＭＳ Ｐゴシック" pitchFamily="34" charset="-128"/>
            </a:endParaRPr>
          </a:p>
        </p:txBody>
      </p:sp>
    </p:spTree>
    <p:extLst>
      <p:ext uri="{BB962C8B-B14F-4D97-AF65-F5344CB8AC3E}">
        <p14:creationId xmlns:p14="http://schemas.microsoft.com/office/powerpoint/2010/main" val="24223692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p:txBody>
          <a:bodyPr/>
          <a:lstStyle/>
          <a:p>
            <a:pPr defTabSz="927145">
              <a:defRPr/>
            </a:pPr>
            <a:fld id="{A9AFC416-B6F9-4E35-B27F-7A1A6AA3F734}" type="slidenum">
              <a:rPr lang="en-US" smtClean="0">
                <a:solidFill>
                  <a:srgbClr val="000000"/>
                </a:solidFill>
              </a:rPr>
              <a:pPr defTabSz="927145">
                <a:defRPr/>
              </a:pPr>
              <a:t>9</a:t>
            </a:fld>
            <a:endParaRPr lang="en-US" dirty="0" smtClean="0">
              <a:solidFill>
                <a:srgbClr val="000000"/>
              </a:solidFill>
            </a:endParaRPr>
          </a:p>
        </p:txBody>
      </p:sp>
      <p:sp>
        <p:nvSpPr>
          <p:cNvPr id="64515" name="Rectangle 2"/>
          <p:cNvSpPr>
            <a:spLocks noGrp="1" noRot="1" noChangeAspect="1" noChangeArrowheads="1" noTextEdit="1"/>
          </p:cNvSpPr>
          <p:nvPr>
            <p:ph type="sldImg"/>
          </p:nvPr>
        </p:nvSpPr>
        <p:spPr>
          <a:xfrm>
            <a:off x="1185863" y="695325"/>
            <a:ext cx="4654550" cy="3492500"/>
          </a:xfrm>
          <a:ln/>
        </p:spPr>
      </p:sp>
      <p:sp>
        <p:nvSpPr>
          <p:cNvPr id="82948" name="Rectangle 3"/>
          <p:cNvSpPr>
            <a:spLocks noGrp="1" noChangeArrowheads="1"/>
          </p:cNvSpPr>
          <p:nvPr>
            <p:ph type="body" idx="1"/>
          </p:nvPr>
        </p:nvSpPr>
        <p:spPr>
          <a:xfrm>
            <a:off x="703938" y="4421742"/>
            <a:ext cx="5615228" cy="4192189"/>
          </a:xfrm>
          <a:ln/>
        </p:spPr>
        <p:txBody>
          <a:bodyPr/>
          <a:lstStyle/>
          <a:p>
            <a:pPr>
              <a:defRPr/>
            </a:pPr>
            <a:endParaRPr lang="en-US" sz="1100" dirty="0" smtClean="0">
              <a:latin typeface="Arial" pitchFamily="34" charset="0"/>
              <a:ea typeface="ＭＳ Ｐゴシック" pitchFamily="34" charset="-128"/>
            </a:endParaRPr>
          </a:p>
        </p:txBody>
      </p:sp>
    </p:spTree>
    <p:extLst>
      <p:ext uri="{BB962C8B-B14F-4D97-AF65-F5344CB8AC3E}">
        <p14:creationId xmlns:p14="http://schemas.microsoft.com/office/powerpoint/2010/main" val="15854443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p:txBody>
          <a:bodyPr/>
          <a:lstStyle/>
          <a:p>
            <a:pPr defTabSz="927145">
              <a:defRPr/>
            </a:pPr>
            <a:fld id="{A9AFC416-B6F9-4E35-B27F-7A1A6AA3F734}" type="slidenum">
              <a:rPr lang="en-US" smtClean="0">
                <a:solidFill>
                  <a:srgbClr val="000000"/>
                </a:solidFill>
              </a:rPr>
              <a:pPr defTabSz="927145">
                <a:defRPr/>
              </a:pPr>
              <a:t>10</a:t>
            </a:fld>
            <a:endParaRPr lang="en-US" dirty="0" smtClean="0">
              <a:solidFill>
                <a:srgbClr val="000000"/>
              </a:solidFill>
            </a:endParaRPr>
          </a:p>
        </p:txBody>
      </p:sp>
      <p:sp>
        <p:nvSpPr>
          <p:cNvPr id="64515" name="Rectangle 2"/>
          <p:cNvSpPr>
            <a:spLocks noGrp="1" noRot="1" noChangeAspect="1" noChangeArrowheads="1" noTextEdit="1"/>
          </p:cNvSpPr>
          <p:nvPr>
            <p:ph type="sldImg"/>
          </p:nvPr>
        </p:nvSpPr>
        <p:spPr>
          <a:xfrm>
            <a:off x="1185863" y="695325"/>
            <a:ext cx="4654550" cy="3492500"/>
          </a:xfrm>
          <a:ln/>
        </p:spPr>
      </p:sp>
      <p:sp>
        <p:nvSpPr>
          <p:cNvPr id="82948" name="Rectangle 3"/>
          <p:cNvSpPr>
            <a:spLocks noGrp="1" noChangeArrowheads="1"/>
          </p:cNvSpPr>
          <p:nvPr>
            <p:ph type="body" idx="1"/>
          </p:nvPr>
        </p:nvSpPr>
        <p:spPr>
          <a:xfrm>
            <a:off x="703938" y="4421742"/>
            <a:ext cx="5615228" cy="4192189"/>
          </a:xfrm>
          <a:ln/>
        </p:spPr>
        <p:txBody>
          <a:bodyPr/>
          <a:lstStyle/>
          <a:p>
            <a:pPr>
              <a:defRPr/>
            </a:pPr>
            <a:endParaRPr lang="en-US" sz="1100" dirty="0" smtClean="0">
              <a:latin typeface="Arial" pitchFamily="34" charset="0"/>
              <a:ea typeface="ＭＳ Ｐゴシック" pitchFamily="34" charset="-128"/>
            </a:endParaRPr>
          </a:p>
        </p:txBody>
      </p:sp>
    </p:spTree>
    <p:extLst>
      <p:ext uri="{BB962C8B-B14F-4D97-AF65-F5344CB8AC3E}">
        <p14:creationId xmlns:p14="http://schemas.microsoft.com/office/powerpoint/2010/main" val="21524988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p:txBody>
          <a:bodyPr/>
          <a:lstStyle/>
          <a:p>
            <a:pPr defTabSz="927145">
              <a:defRPr/>
            </a:pPr>
            <a:fld id="{A9AFC416-B6F9-4E35-B27F-7A1A6AA3F734}" type="slidenum">
              <a:rPr lang="en-US" smtClean="0">
                <a:solidFill>
                  <a:srgbClr val="000000"/>
                </a:solidFill>
              </a:rPr>
              <a:pPr defTabSz="927145">
                <a:defRPr/>
              </a:pPr>
              <a:t>11</a:t>
            </a:fld>
            <a:endParaRPr lang="en-US" dirty="0" smtClean="0">
              <a:solidFill>
                <a:srgbClr val="000000"/>
              </a:solidFill>
            </a:endParaRPr>
          </a:p>
        </p:txBody>
      </p:sp>
      <p:sp>
        <p:nvSpPr>
          <p:cNvPr id="64515" name="Rectangle 2"/>
          <p:cNvSpPr>
            <a:spLocks noGrp="1" noRot="1" noChangeAspect="1" noChangeArrowheads="1" noTextEdit="1"/>
          </p:cNvSpPr>
          <p:nvPr>
            <p:ph type="sldImg"/>
          </p:nvPr>
        </p:nvSpPr>
        <p:spPr>
          <a:xfrm>
            <a:off x="1185863" y="695325"/>
            <a:ext cx="4654550" cy="3492500"/>
          </a:xfrm>
          <a:ln/>
        </p:spPr>
      </p:sp>
      <p:sp>
        <p:nvSpPr>
          <p:cNvPr id="82948" name="Rectangle 3"/>
          <p:cNvSpPr>
            <a:spLocks noGrp="1" noChangeArrowheads="1"/>
          </p:cNvSpPr>
          <p:nvPr>
            <p:ph type="body" idx="1"/>
          </p:nvPr>
        </p:nvSpPr>
        <p:spPr>
          <a:xfrm>
            <a:off x="703938" y="4421742"/>
            <a:ext cx="5615228" cy="4192189"/>
          </a:xfrm>
          <a:ln/>
        </p:spPr>
        <p:txBody>
          <a:bodyPr/>
          <a:lstStyle/>
          <a:p>
            <a:pPr>
              <a:defRPr/>
            </a:pPr>
            <a:endParaRPr lang="en-US" sz="1100" dirty="0" smtClean="0">
              <a:latin typeface="Arial" pitchFamily="34" charset="0"/>
              <a:ea typeface="ＭＳ Ｐゴシック" pitchFamily="34" charset="-128"/>
            </a:endParaRPr>
          </a:p>
        </p:txBody>
      </p:sp>
    </p:spTree>
    <p:extLst>
      <p:ext uri="{BB962C8B-B14F-4D97-AF65-F5344CB8AC3E}">
        <p14:creationId xmlns:p14="http://schemas.microsoft.com/office/powerpoint/2010/main" val="35333679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ster 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8" name="Title 27"/>
          <p:cNvSpPr>
            <a:spLocks noGrp="1"/>
          </p:cNvSpPr>
          <p:nvPr>
            <p:ph type="title"/>
          </p:nvPr>
        </p:nvSpPr>
        <p:spPr>
          <a:xfrm>
            <a:off x="388938" y="4746625"/>
            <a:ext cx="8358187" cy="387798"/>
          </a:xfrm>
        </p:spPr>
        <p:txBody>
          <a:bodyPr/>
          <a:lstStyle>
            <a:lvl1pPr algn="l">
              <a:defRPr sz="2800">
                <a:solidFill>
                  <a:srgbClr val="0039A6"/>
                </a:solidFill>
              </a:defRPr>
            </a:lvl1pPr>
          </a:lstStyle>
          <a:p>
            <a:r>
              <a:rPr lang="en-US" dirty="0" smtClean="0"/>
              <a:t>Click to edit Master title style</a:t>
            </a:r>
            <a:endParaRPr lang="en-US" dirty="0"/>
          </a:p>
        </p:txBody>
      </p:sp>
      <p:sp>
        <p:nvSpPr>
          <p:cNvPr id="12" name="Text Placeholder 5"/>
          <p:cNvSpPr>
            <a:spLocks noGrp="1"/>
          </p:cNvSpPr>
          <p:nvPr>
            <p:ph type="body" sz="quarter" idx="11"/>
          </p:nvPr>
        </p:nvSpPr>
        <p:spPr>
          <a:xfrm>
            <a:off x="388939" y="5212881"/>
            <a:ext cx="5036502" cy="221599"/>
          </a:xfrm>
        </p:spPr>
        <p:txBody>
          <a:bodyPr/>
          <a:lstStyle>
            <a:lvl1pPr marL="0" indent="0" algn="l">
              <a:lnSpc>
                <a:spcPct val="90000"/>
              </a:lnSpc>
              <a:spcBef>
                <a:spcPts val="0"/>
              </a:spcBef>
              <a:spcAft>
                <a:spcPts val="1200"/>
              </a:spcAft>
              <a:buNone/>
              <a:defRPr sz="1600" b="0" baseline="0">
                <a:solidFill>
                  <a:srgbClr val="253746"/>
                </a:solidFill>
              </a:defRPr>
            </a:lvl1pPr>
            <a:lvl2pPr algn="l">
              <a:defRPr/>
            </a:lvl2pPr>
            <a:lvl3pPr algn="l">
              <a:defRPr/>
            </a:lvl3pPr>
            <a:lvl4pPr algn="l">
              <a:defRPr/>
            </a:lvl4pPr>
          </a:lstStyle>
          <a:p>
            <a:pPr lvl="0"/>
            <a:r>
              <a:rPr lang="en-US" dirty="0" smtClean="0"/>
              <a:t>Click to edit Master text styles</a:t>
            </a:r>
          </a:p>
        </p:txBody>
      </p:sp>
      <p:sp>
        <p:nvSpPr>
          <p:cNvPr id="1826" name="Rectangle 1825"/>
          <p:cNvSpPr/>
          <p:nvPr userDrawn="1"/>
        </p:nvSpPr>
        <p:spPr>
          <a:xfrm>
            <a:off x="0" y="4594225"/>
            <a:ext cx="9144000"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30643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8938" y="464690"/>
            <a:ext cx="8362950" cy="387798"/>
          </a:xfrm>
        </p:spPr>
        <p:txBody>
          <a:bodyPr/>
          <a:lstStyle>
            <a:lvl1pPr>
              <a:defRPr sz="28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88938" y="1503362"/>
            <a:ext cx="8365956" cy="4935537"/>
          </a:xfrm>
        </p:spPr>
        <p:txBody>
          <a:bodyPr/>
          <a:lstStyle>
            <a:lvl1pPr>
              <a:defRPr>
                <a:solidFill>
                  <a:schemeClr val="tx1"/>
                </a:solidFill>
              </a:defRPr>
            </a:lvl1pPr>
            <a:lvl2pPr marL="342900" indent="-171450">
              <a:buFont typeface="Arial" panose="020B0604020202020204" pitchFamily="34" charset="0"/>
              <a:buChar char="–"/>
              <a:defRPr>
                <a:solidFill>
                  <a:schemeClr val="tx1"/>
                </a:solidFill>
              </a:defRPr>
            </a:lvl2pPr>
            <a:lvl3pPr>
              <a:defRPr>
                <a:solidFill>
                  <a:schemeClr val="tx1"/>
                </a:solidFill>
              </a:defRPr>
            </a:lvl3pPr>
            <a:lvl4pPr marL="685800" indent="-171450">
              <a:buFont typeface="Arial" panose="020B0604020202020204" pitchFamily="34" charset="0"/>
              <a:buChar char="–"/>
              <a:defRPr>
                <a:solidFill>
                  <a:schemeClr val="tx1"/>
                </a:solidFill>
              </a:defRPr>
            </a:lvl4pPr>
            <a:lvl5pPr>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ext Placeholder 7"/>
          <p:cNvSpPr>
            <a:spLocks noGrp="1"/>
          </p:cNvSpPr>
          <p:nvPr>
            <p:ph type="body" sz="quarter" idx="12"/>
          </p:nvPr>
        </p:nvSpPr>
        <p:spPr>
          <a:xfrm>
            <a:off x="388938" y="898525"/>
            <a:ext cx="8361447" cy="235449"/>
          </a:xfrm>
        </p:spPr>
        <p:txBody>
          <a:bodyPr/>
          <a:lstStyle>
            <a:lvl1pPr marL="0" indent="0">
              <a:lnSpc>
                <a:spcPct val="85000"/>
              </a:lnSpc>
              <a:spcAft>
                <a:spcPts val="0"/>
              </a:spcAft>
              <a:buFontTx/>
              <a:buNone/>
              <a:defRPr sz="1800">
                <a:solidFill>
                  <a:schemeClr val="tx1"/>
                </a:solidFill>
              </a:defRPr>
            </a:lvl1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893"/>
            <a:ext cx="9146382" cy="6858000"/>
          </a:xfrm>
          <a:prstGeom prst="rect">
            <a:avLst/>
          </a:prstGeom>
        </p:spPr>
      </p:pic>
    </p:spTree>
    <p:extLst>
      <p:ext uri="{BB962C8B-B14F-4D97-AF65-F5344CB8AC3E}">
        <p14:creationId xmlns:p14="http://schemas.microsoft.com/office/powerpoint/2010/main" val="2688045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2_Title, sub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Text Placeholder 4"/>
          <p:cNvSpPr>
            <a:spLocks noGrp="1"/>
          </p:cNvSpPr>
          <p:nvPr>
            <p:ph type="body" sz="quarter" idx="10"/>
          </p:nvPr>
        </p:nvSpPr>
        <p:spPr>
          <a:xfrm>
            <a:off x="434247" y="930209"/>
            <a:ext cx="8222583" cy="332399"/>
          </a:xfrm>
        </p:spPr>
        <p:txBody>
          <a:bodyPr/>
          <a:lstStyle>
            <a:lvl1pPr marL="0" indent="0">
              <a:buNone/>
              <a:defRPr sz="2400" b="1">
                <a:solidFill>
                  <a:schemeClr val="bg1">
                    <a:lumMod val="65000"/>
                  </a:schemeClr>
                </a:solidFill>
              </a:defRPr>
            </a:lvl1pPr>
            <a:lvl2pPr marL="171450" indent="0">
              <a:buNone/>
              <a:defRPr/>
            </a:lvl2pPr>
            <a:lvl3pPr marL="441325" indent="0">
              <a:buNone/>
              <a:defRPr/>
            </a:lvl3pPr>
            <a:lvl4pPr marL="628650" indent="0">
              <a:buNone/>
              <a:defRPr/>
            </a:lvl4pPr>
            <a:lvl5pPr marL="793750" indent="0">
              <a:buNone/>
              <a:defRPr/>
            </a:lvl5pPr>
          </a:lstStyle>
          <a:p>
            <a:pPr lvl="0"/>
            <a:r>
              <a:rPr lang="en-US" dirty="0" smtClean="0"/>
              <a:t>Click to edit Master text styles</a:t>
            </a:r>
          </a:p>
        </p:txBody>
      </p:sp>
    </p:spTree>
    <p:extLst>
      <p:ext uri="{BB962C8B-B14F-4D97-AF65-F5344CB8AC3E}">
        <p14:creationId xmlns:p14="http://schemas.microsoft.com/office/powerpoint/2010/main" val="2588308653"/>
      </p:ext>
    </p:extLst>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AE68D329-BDA0-4712-956C-1B2CE9FB79E7}" type="datetimeFigureOut">
              <a:rPr lang="en-US" smtClean="0">
                <a:solidFill>
                  <a:prstClr val="black">
                    <a:tint val="75000"/>
                  </a:prstClr>
                </a:solidFill>
              </a:rPr>
              <a:pPr/>
              <a:t>2/20/2019</a:t>
            </a:fld>
            <a:endParaRPr lang="en-US">
              <a:solidFill>
                <a:prstClr val="black">
                  <a:tint val="75000"/>
                </a:prstClr>
              </a:solidFill>
            </a:endParaRP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689BB37-7019-4AEB-A1F7-98FDA712432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518025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8" name="Boeing 12 column grid" hidden="1"/>
          <p:cNvGrpSpPr/>
          <p:nvPr/>
        </p:nvGrpSpPr>
        <p:grpSpPr>
          <a:xfrm>
            <a:off x="-3" y="456356"/>
            <a:ext cx="9144011" cy="5958732"/>
            <a:chOff x="-3" y="456356"/>
            <a:chExt cx="9144011" cy="5958732"/>
          </a:xfrm>
        </p:grpSpPr>
        <p:cxnSp>
          <p:nvCxnSpPr>
            <p:cNvPr id="9" name="Straight Connector 8"/>
            <p:cNvCxnSpPr/>
            <p:nvPr userDrawn="1"/>
          </p:nvCxnSpPr>
          <p:spPr>
            <a:xfrm>
              <a:off x="471778" y="995906"/>
              <a:ext cx="8211312" cy="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10" name="Straight Connector 9"/>
            <p:cNvCxnSpPr/>
            <p:nvPr userDrawn="1"/>
          </p:nvCxnSpPr>
          <p:spPr>
            <a:xfrm>
              <a:off x="471778" y="1291367"/>
              <a:ext cx="8211312" cy="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userDrawn="1"/>
          </p:nvCxnSpPr>
          <p:spPr>
            <a:xfrm>
              <a:off x="471778" y="2136995"/>
              <a:ext cx="8211312" cy="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12" name="Straight Connector 11"/>
            <p:cNvCxnSpPr/>
            <p:nvPr userDrawn="1"/>
          </p:nvCxnSpPr>
          <p:spPr>
            <a:xfrm>
              <a:off x="471778" y="2432456"/>
              <a:ext cx="8211312" cy="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13" name="Straight Connector 12"/>
            <p:cNvCxnSpPr/>
            <p:nvPr userDrawn="1"/>
          </p:nvCxnSpPr>
          <p:spPr>
            <a:xfrm>
              <a:off x="471778" y="3288274"/>
              <a:ext cx="8211312" cy="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14" name="Straight Connector 13"/>
            <p:cNvCxnSpPr/>
            <p:nvPr userDrawn="1"/>
          </p:nvCxnSpPr>
          <p:spPr>
            <a:xfrm>
              <a:off x="471778" y="3583735"/>
              <a:ext cx="8211312" cy="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15" name="Straight Connector 14"/>
            <p:cNvCxnSpPr/>
            <p:nvPr userDrawn="1"/>
          </p:nvCxnSpPr>
          <p:spPr>
            <a:xfrm>
              <a:off x="471778" y="4424269"/>
              <a:ext cx="8211312" cy="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16" name="Straight Connector 15"/>
            <p:cNvCxnSpPr/>
            <p:nvPr userDrawn="1"/>
          </p:nvCxnSpPr>
          <p:spPr>
            <a:xfrm>
              <a:off x="471778" y="4719730"/>
              <a:ext cx="8211312" cy="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17" name="Straight Connector 16"/>
            <p:cNvCxnSpPr/>
            <p:nvPr userDrawn="1"/>
          </p:nvCxnSpPr>
          <p:spPr>
            <a:xfrm>
              <a:off x="471778" y="5567906"/>
              <a:ext cx="8211312" cy="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18" name="Straight Connector 17"/>
            <p:cNvCxnSpPr/>
            <p:nvPr userDrawn="1"/>
          </p:nvCxnSpPr>
          <p:spPr>
            <a:xfrm>
              <a:off x="471778" y="5863367"/>
              <a:ext cx="8211312" cy="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sp>
          <p:nvSpPr>
            <p:cNvPr id="19" name="Rectangle 18"/>
            <p:cNvSpPr/>
            <p:nvPr userDrawn="1"/>
          </p:nvSpPr>
          <p:spPr>
            <a:xfrm>
              <a:off x="463550" y="456356"/>
              <a:ext cx="8223250" cy="5944444"/>
            </a:xfrm>
            <a:prstGeom prst="rect">
              <a:avLst/>
            </a:prstGeom>
            <a:noFill/>
            <a:ln w="6350">
              <a:solidFill>
                <a:schemeClr val="accent1">
                  <a:lumMod val="20000"/>
                  <a:lumOff val="80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0" name="Straight Connector 19"/>
            <p:cNvCxnSpPr/>
            <p:nvPr userDrawn="1"/>
          </p:nvCxnSpPr>
          <p:spPr>
            <a:xfrm>
              <a:off x="471782" y="1143637"/>
              <a:ext cx="8211312" cy="0"/>
            </a:xfrm>
            <a:prstGeom prst="line">
              <a:avLst/>
            </a:prstGeom>
            <a:noFill/>
            <a:ln w="6350">
              <a:solidFill>
                <a:schemeClr val="accent1">
                  <a:lumMod val="20000"/>
                  <a:lumOff val="80000"/>
                </a:schemeClr>
              </a:solidFill>
              <a:prstDash val="lgDash"/>
            </a:ln>
          </p:spPr>
          <p:style>
            <a:lnRef idx="2">
              <a:schemeClr val="accent1">
                <a:shade val="50000"/>
              </a:schemeClr>
            </a:lnRef>
            <a:fillRef idx="1">
              <a:schemeClr val="accent1"/>
            </a:fillRef>
            <a:effectRef idx="0">
              <a:schemeClr val="accent1"/>
            </a:effectRef>
            <a:fontRef idx="minor">
              <a:schemeClr val="lt1"/>
            </a:fontRef>
          </p:style>
        </p:cxnSp>
        <p:cxnSp>
          <p:nvCxnSpPr>
            <p:cNvPr id="21" name="Straight Connector 20"/>
            <p:cNvCxnSpPr/>
            <p:nvPr userDrawn="1"/>
          </p:nvCxnSpPr>
          <p:spPr>
            <a:xfrm>
              <a:off x="-3" y="2284726"/>
              <a:ext cx="9143998" cy="0"/>
            </a:xfrm>
            <a:prstGeom prst="line">
              <a:avLst/>
            </a:prstGeom>
            <a:noFill/>
            <a:ln w="190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2" name="Straight Connector 21"/>
            <p:cNvCxnSpPr/>
            <p:nvPr userDrawn="1"/>
          </p:nvCxnSpPr>
          <p:spPr>
            <a:xfrm>
              <a:off x="380" y="3429000"/>
              <a:ext cx="9143628" cy="7005"/>
            </a:xfrm>
            <a:prstGeom prst="line">
              <a:avLst/>
            </a:prstGeom>
            <a:noFill/>
            <a:ln w="6350">
              <a:solidFill>
                <a:schemeClr val="accent1">
                  <a:lumMod val="20000"/>
                  <a:lumOff val="80000"/>
                </a:schemeClr>
              </a:solidFill>
              <a:prstDash val="lgDashDot"/>
            </a:ln>
          </p:spPr>
          <p:style>
            <a:lnRef idx="2">
              <a:schemeClr val="accent1">
                <a:shade val="50000"/>
              </a:schemeClr>
            </a:lnRef>
            <a:fillRef idx="1">
              <a:schemeClr val="accent1"/>
            </a:fillRef>
            <a:effectRef idx="0">
              <a:schemeClr val="accent1"/>
            </a:effectRef>
            <a:fontRef idx="minor">
              <a:schemeClr val="lt1"/>
            </a:fontRef>
          </p:style>
        </p:cxnSp>
        <p:cxnSp>
          <p:nvCxnSpPr>
            <p:cNvPr id="23" name="Straight Connector 22"/>
            <p:cNvCxnSpPr/>
            <p:nvPr userDrawn="1"/>
          </p:nvCxnSpPr>
          <p:spPr>
            <a:xfrm>
              <a:off x="-3" y="4572000"/>
              <a:ext cx="9143998" cy="0"/>
            </a:xfrm>
            <a:prstGeom prst="line">
              <a:avLst/>
            </a:prstGeom>
            <a:noFill/>
            <a:ln w="190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4" name="Straight Connector 23"/>
            <p:cNvCxnSpPr/>
            <p:nvPr userDrawn="1"/>
          </p:nvCxnSpPr>
          <p:spPr>
            <a:xfrm>
              <a:off x="471782" y="5715637"/>
              <a:ext cx="8211312" cy="0"/>
            </a:xfrm>
            <a:prstGeom prst="line">
              <a:avLst/>
            </a:prstGeom>
            <a:noFill/>
            <a:ln w="6350">
              <a:solidFill>
                <a:schemeClr val="accent1">
                  <a:lumMod val="20000"/>
                  <a:lumOff val="80000"/>
                </a:schemeClr>
              </a:solidFill>
              <a:prstDash val="lgDash"/>
            </a:ln>
          </p:spPr>
          <p:style>
            <a:lnRef idx="2">
              <a:schemeClr val="accent1">
                <a:shade val="50000"/>
              </a:schemeClr>
            </a:lnRef>
            <a:fillRef idx="1">
              <a:schemeClr val="accent1"/>
            </a:fillRef>
            <a:effectRef idx="0">
              <a:schemeClr val="accent1"/>
            </a:effectRef>
            <a:fontRef idx="minor">
              <a:schemeClr val="lt1"/>
            </a:fontRef>
          </p:style>
        </p:cxnSp>
        <p:grpSp>
          <p:nvGrpSpPr>
            <p:cNvPr id="25" name="Group 24"/>
            <p:cNvGrpSpPr/>
            <p:nvPr userDrawn="1"/>
          </p:nvGrpSpPr>
          <p:grpSpPr>
            <a:xfrm>
              <a:off x="1001862" y="457200"/>
              <a:ext cx="7135564" cy="5957888"/>
              <a:chOff x="1001862" y="0"/>
              <a:chExt cx="7135564" cy="6858000"/>
            </a:xfrm>
          </p:grpSpPr>
          <p:cxnSp>
            <p:nvCxnSpPr>
              <p:cNvPr id="26" name="Straight Connector 25"/>
              <p:cNvCxnSpPr/>
              <p:nvPr/>
            </p:nvCxnSpPr>
            <p:spPr>
              <a:xfrm>
                <a:off x="4570813" y="0"/>
                <a:ext cx="0" cy="6858000"/>
              </a:xfrm>
              <a:prstGeom prst="line">
                <a:avLst/>
              </a:prstGeom>
              <a:noFill/>
              <a:ln w="6350">
                <a:solidFill>
                  <a:schemeClr val="accent1">
                    <a:lumMod val="20000"/>
                    <a:lumOff val="80000"/>
                  </a:schemeClr>
                </a:solidFill>
                <a:prstDash val="lgDashDot"/>
              </a:ln>
            </p:spPr>
            <p:style>
              <a:lnRef idx="2">
                <a:schemeClr val="accent1">
                  <a:shade val="50000"/>
                </a:schemeClr>
              </a:lnRef>
              <a:fillRef idx="1">
                <a:schemeClr val="accent1"/>
              </a:fillRef>
              <a:effectRef idx="0">
                <a:schemeClr val="accent1"/>
              </a:effectRef>
              <a:fontRef idx="minor">
                <a:schemeClr val="lt1"/>
              </a:fontRef>
            </p:style>
          </p:cxnSp>
          <p:cxnSp>
            <p:nvCxnSpPr>
              <p:cNvPr id="27" name="Straight Connector 20"/>
              <p:cNvCxnSpPr/>
              <p:nvPr/>
            </p:nvCxnSpPr>
            <p:spPr>
              <a:xfrm>
                <a:off x="1001862" y="0"/>
                <a:ext cx="0" cy="685800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8" name="Straight Connector 15"/>
              <p:cNvCxnSpPr/>
              <p:nvPr/>
            </p:nvCxnSpPr>
            <p:spPr>
              <a:xfrm>
                <a:off x="1154060" y="0"/>
                <a:ext cx="0" cy="685800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29" name="Straight Connector 28"/>
              <p:cNvCxnSpPr/>
              <p:nvPr/>
            </p:nvCxnSpPr>
            <p:spPr>
              <a:xfrm>
                <a:off x="1699680" y="0"/>
                <a:ext cx="0" cy="685800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30" name="Straight Connector 29"/>
              <p:cNvCxnSpPr/>
              <p:nvPr/>
            </p:nvCxnSpPr>
            <p:spPr>
              <a:xfrm>
                <a:off x="1852982" y="0"/>
                <a:ext cx="0" cy="685800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31" name="Straight Connector 30"/>
              <p:cNvCxnSpPr/>
              <p:nvPr/>
            </p:nvCxnSpPr>
            <p:spPr>
              <a:xfrm>
                <a:off x="2393060" y="0"/>
                <a:ext cx="0" cy="685800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32" name="Straight Connector 31"/>
              <p:cNvCxnSpPr/>
              <p:nvPr/>
            </p:nvCxnSpPr>
            <p:spPr>
              <a:xfrm>
                <a:off x="5338713" y="0"/>
                <a:ext cx="0" cy="685800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33" name="Straight Connector 32"/>
              <p:cNvCxnSpPr/>
              <p:nvPr/>
            </p:nvCxnSpPr>
            <p:spPr>
              <a:xfrm>
                <a:off x="2551789" y="0"/>
                <a:ext cx="0" cy="685800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34" name="Straight Connector 33"/>
              <p:cNvCxnSpPr/>
              <p:nvPr userDrawn="1"/>
            </p:nvCxnSpPr>
            <p:spPr>
              <a:xfrm>
                <a:off x="3095851" y="0"/>
                <a:ext cx="0" cy="685800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35" name="Straight Connector 34"/>
              <p:cNvCxnSpPr/>
              <p:nvPr userDrawn="1"/>
            </p:nvCxnSpPr>
            <p:spPr>
              <a:xfrm>
                <a:off x="3249982" y="0"/>
                <a:ext cx="0" cy="685800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36" name="Straight Connector 35"/>
              <p:cNvCxnSpPr/>
              <p:nvPr userDrawn="1"/>
            </p:nvCxnSpPr>
            <p:spPr>
              <a:xfrm>
                <a:off x="3795602" y="0"/>
                <a:ext cx="0" cy="685800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37" name="Straight Connector 36"/>
              <p:cNvCxnSpPr/>
              <p:nvPr userDrawn="1"/>
            </p:nvCxnSpPr>
            <p:spPr>
              <a:xfrm>
                <a:off x="3944076" y="0"/>
                <a:ext cx="0" cy="685800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38" name="Straight Connector 37"/>
              <p:cNvCxnSpPr/>
              <p:nvPr userDrawn="1"/>
            </p:nvCxnSpPr>
            <p:spPr>
              <a:xfrm>
                <a:off x="4493680" y="0"/>
                <a:ext cx="0" cy="685800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39" name="Straight Connector 38"/>
              <p:cNvCxnSpPr/>
              <p:nvPr userDrawn="1"/>
            </p:nvCxnSpPr>
            <p:spPr>
              <a:xfrm>
                <a:off x="4641440" y="0"/>
                <a:ext cx="0" cy="685800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40" name="Straight Connector 39"/>
              <p:cNvCxnSpPr/>
              <p:nvPr userDrawn="1"/>
            </p:nvCxnSpPr>
            <p:spPr>
              <a:xfrm>
                <a:off x="5191773" y="0"/>
                <a:ext cx="0" cy="685800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41" name="Straight Connector 40"/>
              <p:cNvCxnSpPr/>
              <p:nvPr userDrawn="1"/>
            </p:nvCxnSpPr>
            <p:spPr>
              <a:xfrm>
                <a:off x="8137426" y="0"/>
                <a:ext cx="0" cy="685800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42" name="Straight Connector 41"/>
              <p:cNvCxnSpPr/>
              <p:nvPr userDrawn="1"/>
            </p:nvCxnSpPr>
            <p:spPr>
              <a:xfrm>
                <a:off x="5885138" y="0"/>
                <a:ext cx="0" cy="685800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43" name="Straight Connector 42"/>
              <p:cNvCxnSpPr/>
              <p:nvPr userDrawn="1"/>
            </p:nvCxnSpPr>
            <p:spPr>
              <a:xfrm>
                <a:off x="6043982" y="0"/>
                <a:ext cx="0" cy="685800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44" name="Straight Connector 43"/>
              <p:cNvCxnSpPr/>
              <p:nvPr userDrawn="1"/>
            </p:nvCxnSpPr>
            <p:spPr>
              <a:xfrm>
                <a:off x="6589602" y="0"/>
                <a:ext cx="0" cy="685800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45" name="Straight Connector 44"/>
              <p:cNvCxnSpPr/>
              <p:nvPr userDrawn="1"/>
            </p:nvCxnSpPr>
            <p:spPr>
              <a:xfrm>
                <a:off x="6738076" y="0"/>
                <a:ext cx="0" cy="685800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46" name="Straight Connector 45"/>
              <p:cNvCxnSpPr/>
              <p:nvPr userDrawn="1"/>
            </p:nvCxnSpPr>
            <p:spPr>
              <a:xfrm>
                <a:off x="7287680" y="0"/>
                <a:ext cx="0" cy="685800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47" name="Straight Connector 46"/>
              <p:cNvCxnSpPr/>
              <p:nvPr userDrawn="1"/>
            </p:nvCxnSpPr>
            <p:spPr>
              <a:xfrm>
                <a:off x="7435440" y="0"/>
                <a:ext cx="0" cy="685800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48" name="Straight Connector 47"/>
              <p:cNvCxnSpPr/>
              <p:nvPr userDrawn="1"/>
            </p:nvCxnSpPr>
            <p:spPr>
              <a:xfrm>
                <a:off x="7985773" y="0"/>
                <a:ext cx="0" cy="6858000"/>
              </a:xfrm>
              <a:prstGeom prst="line">
                <a:avLst/>
              </a:prstGeom>
              <a:noFill/>
              <a:ln w="6350">
                <a:solidFill>
                  <a:schemeClr val="accent1">
                    <a:lumMod val="20000"/>
                    <a:lumOff val="80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grpSp>
      </p:grpSp>
      <p:sp>
        <p:nvSpPr>
          <p:cNvPr id="11267" name="Rectangle 3"/>
          <p:cNvSpPr>
            <a:spLocks noGrp="1" noChangeArrowheads="1"/>
          </p:cNvSpPr>
          <p:nvPr>
            <p:ph type="title"/>
          </p:nvPr>
        </p:nvSpPr>
        <p:spPr bwMode="auto">
          <a:xfrm>
            <a:off x="388938" y="464690"/>
            <a:ext cx="8362949" cy="387798"/>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p>
            <a:pPr lvl="0"/>
            <a:r>
              <a:rPr lang="en-US" smtClean="0"/>
              <a:t>Click to edit Master title style</a:t>
            </a:r>
            <a:endParaRPr lang="en-US" dirty="0" smtClean="0"/>
          </a:p>
        </p:txBody>
      </p:sp>
      <p:sp>
        <p:nvSpPr>
          <p:cNvPr id="11268" name="Rectangle 4"/>
          <p:cNvSpPr>
            <a:spLocks noGrp="1" noChangeArrowheads="1"/>
          </p:cNvSpPr>
          <p:nvPr>
            <p:ph type="body" idx="1"/>
          </p:nvPr>
        </p:nvSpPr>
        <p:spPr bwMode="auto">
          <a:xfrm>
            <a:off x="388914" y="1692275"/>
            <a:ext cx="8365955" cy="130497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 bg1="lt1" tx1="dk1" bg2="lt2" tx2="dk2" accent1="accent1" accent2="accent2" accent3="accent3" accent4="accent4" accent5="accent5" accent6="accent6" hlink="hlink" folHlink="folHlink"/>
  <p:sldLayoutIdLst>
    <p:sldLayoutId id="2147483691" r:id="rId1"/>
    <p:sldLayoutId id="2147483684" r:id="rId2"/>
    <p:sldLayoutId id="2147483682" r:id="rId3"/>
    <p:sldLayoutId id="2147483692" r:id="rId4"/>
    <p:sldLayoutId id="2147483693" r:id="rId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p:txStyles>
    <p:titleStyle>
      <a:lvl1pPr algn="l" defTabSz="1020763" rtl="0" eaLnBrk="1" fontAlgn="base" hangingPunct="1">
        <a:lnSpc>
          <a:spcPct val="90000"/>
        </a:lnSpc>
        <a:spcBef>
          <a:spcPct val="0"/>
        </a:spcBef>
        <a:spcAft>
          <a:spcPct val="0"/>
        </a:spcAft>
        <a:defRPr sz="2800" b="0">
          <a:solidFill>
            <a:srgbClr val="0039A6"/>
          </a:solidFill>
          <a:latin typeface="+mj-lt"/>
          <a:ea typeface="+mj-ea"/>
          <a:cs typeface="+mj-cs"/>
        </a:defRPr>
      </a:lvl1pPr>
      <a:lvl2pPr algn="l" defTabSz="1020763" rtl="0" eaLnBrk="1" fontAlgn="base" hangingPunct="1">
        <a:lnSpc>
          <a:spcPct val="90000"/>
        </a:lnSpc>
        <a:spcBef>
          <a:spcPct val="0"/>
        </a:spcBef>
        <a:spcAft>
          <a:spcPct val="0"/>
        </a:spcAft>
        <a:defRPr sz="3200" b="1">
          <a:solidFill>
            <a:schemeClr val="tx2"/>
          </a:solidFill>
          <a:latin typeface="Arial" charset="0"/>
        </a:defRPr>
      </a:lvl2pPr>
      <a:lvl3pPr algn="l" defTabSz="1020763" rtl="0" eaLnBrk="1" fontAlgn="base" hangingPunct="1">
        <a:lnSpc>
          <a:spcPct val="90000"/>
        </a:lnSpc>
        <a:spcBef>
          <a:spcPct val="0"/>
        </a:spcBef>
        <a:spcAft>
          <a:spcPct val="0"/>
        </a:spcAft>
        <a:defRPr sz="3200" b="1">
          <a:solidFill>
            <a:schemeClr val="tx2"/>
          </a:solidFill>
          <a:latin typeface="Arial" charset="0"/>
        </a:defRPr>
      </a:lvl3pPr>
      <a:lvl4pPr algn="l" defTabSz="1020763" rtl="0" eaLnBrk="1" fontAlgn="base" hangingPunct="1">
        <a:lnSpc>
          <a:spcPct val="90000"/>
        </a:lnSpc>
        <a:spcBef>
          <a:spcPct val="0"/>
        </a:spcBef>
        <a:spcAft>
          <a:spcPct val="0"/>
        </a:spcAft>
        <a:defRPr sz="3200" b="1">
          <a:solidFill>
            <a:schemeClr val="tx2"/>
          </a:solidFill>
          <a:latin typeface="Arial" charset="0"/>
        </a:defRPr>
      </a:lvl4pPr>
      <a:lvl5pPr algn="l" defTabSz="1020763" rtl="0" eaLnBrk="1" fontAlgn="base" hangingPunct="1">
        <a:lnSpc>
          <a:spcPct val="90000"/>
        </a:lnSpc>
        <a:spcBef>
          <a:spcPct val="0"/>
        </a:spcBef>
        <a:spcAft>
          <a:spcPct val="0"/>
        </a:spcAft>
        <a:defRPr sz="3200" b="1">
          <a:solidFill>
            <a:schemeClr val="tx2"/>
          </a:solidFill>
          <a:latin typeface="Arial" charset="0"/>
        </a:defRPr>
      </a:lvl5pPr>
      <a:lvl6pPr marL="457200" algn="l" defTabSz="1020763" rtl="0" eaLnBrk="1" fontAlgn="base" hangingPunct="1">
        <a:lnSpc>
          <a:spcPct val="90000"/>
        </a:lnSpc>
        <a:spcBef>
          <a:spcPct val="0"/>
        </a:spcBef>
        <a:spcAft>
          <a:spcPct val="0"/>
        </a:spcAft>
        <a:defRPr sz="3200" b="1">
          <a:solidFill>
            <a:schemeClr val="tx2"/>
          </a:solidFill>
          <a:latin typeface="Arial" charset="0"/>
        </a:defRPr>
      </a:lvl6pPr>
      <a:lvl7pPr marL="914400" algn="l" defTabSz="1020763" rtl="0" eaLnBrk="1" fontAlgn="base" hangingPunct="1">
        <a:lnSpc>
          <a:spcPct val="90000"/>
        </a:lnSpc>
        <a:spcBef>
          <a:spcPct val="0"/>
        </a:spcBef>
        <a:spcAft>
          <a:spcPct val="0"/>
        </a:spcAft>
        <a:defRPr sz="3200" b="1">
          <a:solidFill>
            <a:schemeClr val="tx2"/>
          </a:solidFill>
          <a:latin typeface="Arial" charset="0"/>
        </a:defRPr>
      </a:lvl7pPr>
      <a:lvl8pPr marL="1371600" algn="l" defTabSz="1020763" rtl="0" eaLnBrk="1" fontAlgn="base" hangingPunct="1">
        <a:lnSpc>
          <a:spcPct val="90000"/>
        </a:lnSpc>
        <a:spcBef>
          <a:spcPct val="0"/>
        </a:spcBef>
        <a:spcAft>
          <a:spcPct val="0"/>
        </a:spcAft>
        <a:defRPr sz="3200" b="1">
          <a:solidFill>
            <a:schemeClr val="tx2"/>
          </a:solidFill>
          <a:latin typeface="Arial" charset="0"/>
        </a:defRPr>
      </a:lvl8pPr>
      <a:lvl9pPr marL="1828800" algn="l" defTabSz="1020763" rtl="0" eaLnBrk="1" fontAlgn="base" hangingPunct="1">
        <a:lnSpc>
          <a:spcPct val="90000"/>
        </a:lnSpc>
        <a:spcBef>
          <a:spcPct val="0"/>
        </a:spcBef>
        <a:spcAft>
          <a:spcPct val="0"/>
        </a:spcAft>
        <a:defRPr sz="3200" b="1">
          <a:solidFill>
            <a:schemeClr val="tx2"/>
          </a:solidFill>
          <a:latin typeface="Arial" charset="0"/>
        </a:defRPr>
      </a:lvl9pPr>
    </p:titleStyle>
    <p:bodyStyle>
      <a:lvl1pPr marL="171450" indent="-171450" algn="l" defTabSz="820738" rtl="0" eaLnBrk="1" fontAlgn="base" hangingPunct="1">
        <a:lnSpc>
          <a:spcPct val="90000"/>
        </a:lnSpc>
        <a:spcBef>
          <a:spcPts val="0"/>
        </a:spcBef>
        <a:spcAft>
          <a:spcPts val="600"/>
        </a:spcAft>
        <a:buClr>
          <a:schemeClr val="tx1"/>
        </a:buClr>
        <a:buFont typeface="Wingdings" panose="05000000000000000000" pitchFamily="2" charset="2"/>
        <a:buChar char="§"/>
        <a:defRPr sz="1800" b="0">
          <a:solidFill>
            <a:schemeClr val="tx1"/>
          </a:solidFill>
          <a:latin typeface="+mn-lt"/>
          <a:ea typeface="+mn-ea"/>
          <a:cs typeface="+mn-cs"/>
        </a:defRPr>
      </a:lvl1pPr>
      <a:lvl2pPr marL="342900" indent="-171450" algn="l" defTabSz="820738" rtl="0" eaLnBrk="1" fontAlgn="base" hangingPunct="1">
        <a:lnSpc>
          <a:spcPct val="90000"/>
        </a:lnSpc>
        <a:spcBef>
          <a:spcPts val="0"/>
        </a:spcBef>
        <a:spcAft>
          <a:spcPts val="600"/>
        </a:spcAft>
        <a:buClr>
          <a:schemeClr val="tx1"/>
        </a:buClr>
        <a:buFont typeface="Arial" panose="020B0604020202020204" pitchFamily="34" charset="0"/>
        <a:buChar char="−"/>
        <a:defRPr sz="1600">
          <a:solidFill>
            <a:schemeClr val="tx1"/>
          </a:solidFill>
          <a:latin typeface="+mn-lt"/>
        </a:defRPr>
      </a:lvl2pPr>
      <a:lvl3pPr marL="514350" indent="-173038" algn="l" defTabSz="820738" rtl="0" eaLnBrk="1" fontAlgn="base" hangingPunct="1">
        <a:lnSpc>
          <a:spcPct val="90000"/>
        </a:lnSpc>
        <a:spcBef>
          <a:spcPts val="0"/>
        </a:spcBef>
        <a:spcAft>
          <a:spcPts val="600"/>
        </a:spcAft>
        <a:buClr>
          <a:schemeClr val="tx1"/>
        </a:buClr>
        <a:buFont typeface="Arial" panose="020B0604020202020204" pitchFamily="34" charset="0"/>
        <a:buChar char="•"/>
        <a:defRPr sz="1400">
          <a:solidFill>
            <a:schemeClr val="tx1"/>
          </a:solidFill>
          <a:latin typeface="+mn-lt"/>
        </a:defRPr>
      </a:lvl3pPr>
      <a:lvl4pPr marL="685800" indent="-171450" algn="l" defTabSz="820738" rtl="0" eaLnBrk="1" fontAlgn="base" hangingPunct="1">
        <a:lnSpc>
          <a:spcPct val="90000"/>
        </a:lnSpc>
        <a:spcBef>
          <a:spcPts val="0"/>
        </a:spcBef>
        <a:spcAft>
          <a:spcPts val="600"/>
        </a:spcAft>
        <a:buClr>
          <a:schemeClr val="tx1"/>
        </a:buClr>
        <a:buFont typeface="Courier New" panose="02070309020205020404" pitchFamily="49" charset="0"/>
        <a:buChar char="o"/>
        <a:defRPr sz="1200">
          <a:solidFill>
            <a:schemeClr val="tx1"/>
          </a:solidFill>
          <a:latin typeface="+mn-lt"/>
        </a:defRPr>
      </a:lvl4pPr>
      <a:lvl5pPr marL="857250" indent="-173038" algn="l" defTabSz="820738" rtl="0" eaLnBrk="1" fontAlgn="base" hangingPunct="1">
        <a:lnSpc>
          <a:spcPct val="90000"/>
        </a:lnSpc>
        <a:spcBef>
          <a:spcPts val="0"/>
        </a:spcBef>
        <a:spcAft>
          <a:spcPts val="600"/>
        </a:spcAft>
        <a:buClr>
          <a:schemeClr val="tx1"/>
        </a:buClr>
        <a:buFont typeface="Arial" panose="020B0604020202020204" pitchFamily="34" charset="0"/>
        <a:buChar char="•"/>
        <a:defRPr sz="1200">
          <a:solidFill>
            <a:schemeClr val="tx1"/>
          </a:solidFill>
          <a:latin typeface="+mn-lt"/>
        </a:defRPr>
      </a:lvl5pPr>
      <a:lvl6pPr marL="1414463" indent="-163513" algn="l" defTabSz="820738" rtl="0" eaLnBrk="1" fontAlgn="base" hangingPunct="1">
        <a:lnSpc>
          <a:spcPct val="90000"/>
        </a:lnSpc>
        <a:spcBef>
          <a:spcPct val="30000"/>
        </a:spcBef>
        <a:spcAft>
          <a:spcPct val="0"/>
        </a:spcAft>
        <a:buClr>
          <a:schemeClr val="tx2"/>
        </a:buClr>
        <a:buFont typeface="Arial" charset="0"/>
        <a:buChar char="–"/>
        <a:defRPr sz="1600">
          <a:solidFill>
            <a:schemeClr val="tx1"/>
          </a:solidFill>
          <a:latin typeface="+mn-lt"/>
        </a:defRPr>
      </a:lvl6pPr>
      <a:lvl7pPr marL="1871663" indent="-163513" algn="l" defTabSz="820738" rtl="0" eaLnBrk="1" fontAlgn="base" hangingPunct="1">
        <a:lnSpc>
          <a:spcPct val="90000"/>
        </a:lnSpc>
        <a:spcBef>
          <a:spcPct val="30000"/>
        </a:spcBef>
        <a:spcAft>
          <a:spcPct val="0"/>
        </a:spcAft>
        <a:buClr>
          <a:schemeClr val="tx2"/>
        </a:buClr>
        <a:buFont typeface="Arial" charset="0"/>
        <a:buChar char="–"/>
        <a:defRPr sz="1600">
          <a:solidFill>
            <a:schemeClr val="tx1"/>
          </a:solidFill>
          <a:latin typeface="+mn-lt"/>
        </a:defRPr>
      </a:lvl7pPr>
      <a:lvl8pPr marL="2328863" indent="-163513" algn="l" defTabSz="820738" rtl="0" eaLnBrk="1" fontAlgn="base" hangingPunct="1">
        <a:lnSpc>
          <a:spcPct val="90000"/>
        </a:lnSpc>
        <a:spcBef>
          <a:spcPct val="30000"/>
        </a:spcBef>
        <a:spcAft>
          <a:spcPct val="0"/>
        </a:spcAft>
        <a:buClr>
          <a:schemeClr val="tx2"/>
        </a:buClr>
        <a:buFont typeface="Arial" charset="0"/>
        <a:buChar char="–"/>
        <a:defRPr sz="1600">
          <a:solidFill>
            <a:schemeClr val="tx1"/>
          </a:solidFill>
          <a:latin typeface="+mn-lt"/>
        </a:defRPr>
      </a:lvl8pPr>
      <a:lvl9pPr marL="2786063" indent="-163513" algn="l" defTabSz="820738" rtl="0" eaLnBrk="1" fontAlgn="base" hangingPunct="1">
        <a:lnSpc>
          <a:spcPct val="90000"/>
        </a:lnSpc>
        <a:spcBef>
          <a:spcPct val="30000"/>
        </a:spcBef>
        <a:spcAft>
          <a:spcPct val="0"/>
        </a:spcAft>
        <a:buClr>
          <a:schemeClr val="tx2"/>
        </a:buClr>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aviation-ia.com/activities/global-aircraft-tracking-gat-working-group"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4.xml"/><Relationship Id="rId1" Type="http://schemas.openxmlformats.org/officeDocument/2006/relationships/themeOverride" Target="../theme/themeOverride3.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xml"/><Relationship Id="rId1" Type="http://schemas.openxmlformats.org/officeDocument/2006/relationships/themeOverride" Target="../theme/themeOverride4.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4.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3" Type="http://schemas.openxmlformats.org/officeDocument/2006/relationships/hyperlink" Target="https://www.aviation-ia.com/sites/default/files/media-files/GatAnnounceApr19.pdf"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themeOverride" Target="../theme/themeOverride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378" y="251396"/>
            <a:ext cx="8612392" cy="3157788"/>
          </a:xfrm>
        </p:spPr>
        <p:txBody>
          <a:bodyPr/>
          <a:lstStyle/>
          <a:p>
            <a:r>
              <a:rPr lang="en-US" sz="3200" dirty="0" smtClean="0"/>
              <a:t>ARINC Airline Electronic Engineering </a:t>
            </a:r>
            <a:r>
              <a:rPr lang="en-US" sz="3200" dirty="0"/>
              <a:t>Committee (AEEC) </a:t>
            </a:r>
            <a:r>
              <a:rPr lang="en-US" sz="3200" dirty="0" smtClean="0"/>
              <a:t/>
            </a:r>
            <a:br>
              <a:rPr lang="en-US" sz="3200" dirty="0" smtClean="0"/>
            </a:br>
            <a:r>
              <a:rPr lang="en-US" sz="1200" dirty="0" smtClean="0"/>
              <a:t/>
            </a:r>
            <a:br>
              <a:rPr lang="en-US" sz="1200" dirty="0" smtClean="0"/>
            </a:br>
            <a:r>
              <a:rPr lang="en-US" sz="3200" dirty="0" smtClean="0"/>
              <a:t>Systems </a:t>
            </a:r>
            <a:r>
              <a:rPr lang="en-US" sz="3200" dirty="0"/>
              <a:t>Architecture and Interfaces (SAI) </a:t>
            </a:r>
            <a:r>
              <a:rPr lang="en-US" sz="3200" dirty="0" smtClean="0"/>
              <a:t>Subcommittee</a:t>
            </a:r>
            <a:br>
              <a:rPr lang="en-US" sz="3200" dirty="0" smtClean="0"/>
            </a:br>
            <a:r>
              <a:rPr lang="en-US" sz="1200" dirty="0"/>
              <a:t/>
            </a:r>
            <a:br>
              <a:rPr lang="en-US" sz="1200" dirty="0"/>
            </a:br>
            <a:r>
              <a:rPr lang="en-US" sz="2400" dirty="0" smtClean="0"/>
              <a:t>Global Aircraft Tracking (GAT) Team Telecon</a:t>
            </a:r>
            <a:br>
              <a:rPr lang="en-US" sz="2400" dirty="0" smtClean="0"/>
            </a:br>
            <a:r>
              <a:rPr lang="en-US" sz="2400" b="1" dirty="0" smtClean="0"/>
              <a:t>February 20, 2019</a:t>
            </a:r>
            <a:br>
              <a:rPr lang="en-US" sz="2400" b="1" dirty="0" smtClean="0"/>
            </a:br>
            <a:r>
              <a:rPr lang="en-US" dirty="0" smtClean="0"/>
              <a:t>REV </a:t>
            </a:r>
            <a:r>
              <a:rPr lang="en-US" dirty="0" smtClean="0"/>
              <a:t>A (</a:t>
            </a:r>
            <a:r>
              <a:rPr lang="en-US" dirty="0" smtClean="0">
                <a:solidFill>
                  <a:schemeClr val="tx2">
                    <a:lumMod val="60000"/>
                    <a:lumOff val="40000"/>
                  </a:schemeClr>
                </a:solidFill>
              </a:rPr>
              <a:t>with Notes</a:t>
            </a:r>
            <a:r>
              <a:rPr lang="en-US" dirty="0" smtClean="0"/>
              <a:t>)</a:t>
            </a:r>
            <a:endParaRPr lang="en-US" dirty="0"/>
          </a:p>
        </p:txBody>
      </p:sp>
      <p:sp>
        <p:nvSpPr>
          <p:cNvPr id="1253" name="SessionQuestionData" descr="&lt;?xml version=&quot;1.0&quot;?&gt;&lt;AllQuestions /&gt;" hidden="1"/>
          <p:cNvSpPr txBox="1"/>
          <p:nvPr/>
        </p:nvSpPr>
        <p:spPr>
          <a:xfrm>
            <a:off x="0" y="0"/>
            <a:ext cx="0" cy="0"/>
          </a:xfrm>
          <a:prstGeom prst="rect">
            <a:avLst/>
          </a:prstGeom>
          <a:noFill/>
        </p:spPr>
        <p:txBody>
          <a:bodyPr vert="horz" rtlCol="0">
            <a:spAutoFit/>
          </a:bodyPr>
          <a:lstStyle/>
          <a:p>
            <a:endParaRPr lang="en-US"/>
          </a:p>
        </p:txBody>
      </p:sp>
      <p:sp>
        <p:nvSpPr>
          <p:cNvPr id="1254" name="SessionAnswerData" descr="&lt;?xml version=&quot;1.0&quot;?&gt;&lt;AllAnswers /&gt;" hidden="1"/>
          <p:cNvSpPr txBox="1"/>
          <p:nvPr/>
        </p:nvSpPr>
        <p:spPr>
          <a:xfrm>
            <a:off x="1270000" y="0"/>
            <a:ext cx="0" cy="0"/>
          </a:xfrm>
          <a:prstGeom prst="rect">
            <a:avLst/>
          </a:prstGeom>
          <a:noFill/>
        </p:spPr>
        <p:txBody>
          <a:bodyPr vert="horz" rtlCol="0">
            <a:spAutoFit/>
          </a:bodyPr>
          <a:lstStyle/>
          <a:p>
            <a:endParaRPr lang="en-US"/>
          </a:p>
        </p:txBody>
      </p:sp>
      <p:sp>
        <p:nvSpPr>
          <p:cNvPr id="1255" name="SessionResponseData" hidden="1"/>
          <p:cNvSpPr txBox="1"/>
          <p:nvPr/>
        </p:nvSpPr>
        <p:spPr>
          <a:xfrm>
            <a:off x="0" y="0"/>
            <a:ext cx="0" cy="0"/>
          </a:xfrm>
          <a:prstGeom prst="rect">
            <a:avLst/>
          </a:prstGeom>
          <a:noFill/>
        </p:spPr>
        <p:txBody>
          <a:bodyPr vert="horz" rtlCol="0">
            <a:spAutoFit/>
          </a:bodyPr>
          <a:lstStyle/>
          <a:p>
            <a:endParaRPr lang="en-US"/>
          </a:p>
        </p:txBody>
      </p:sp>
      <p:sp>
        <p:nvSpPr>
          <p:cNvPr id="1256" name="SessionPresentationSettingsData" descr="&lt;?xml version=&quot;1.0&quot;?&gt;&lt;Settings&gt;&lt;answerBulletFormat&gt;Numeric&lt;/answerBulletFormat&gt;&lt;pointsToClock&gt;&lt;/pointsToClock&gt;&lt;answerNowAutoInsert&gt;No&lt;/answerNowAutoInsert&gt;&lt;answerNowStyle&gt;Explosion&lt;/answerNowStyle&gt;&lt;answerNowText&gt;Answer Now&lt;/answerNowText&gt;&lt;chartColors&gt;Use PowerPoint Color Scheme&lt;/chartColors&gt;&lt;chartType&gt;Horizontal&lt;/chartType&gt;&lt;correctAnswerIndicator&gt;Checkmark&lt;/correctAnswerIndicator&gt;&lt;countdownAutoInsert&gt;Yes&lt;/countdownAutoInsert&gt;&lt;countdownSeconds&gt;10&lt;/countdownSeconds&gt;&lt;countdownSound&gt;TicToc.wav&lt;/countdownSound&gt;&lt;countdownStyle&gt;Stopwatch&lt;/countdownStyle&gt;&lt;gridAutoInsert&gt;No&lt;/gridAutoInsert&gt;&lt;gridFillStyle&gt;Answered&lt;/gridFillStyle&gt;&lt;gridFillColor&gt;255,255,0&lt;/gridFillColor&gt;&lt;ChartModel&gt;3D&lt;/ChartModel&gt;&lt;SimulatedVoteCount&gt;50&lt;/SimulatedVoteCount&gt;&lt;gridColor&gt;176,216,255&lt;/gridColor&gt;&lt;gridAlternateColor&gt;62,158,255&lt;/gridAlternateColor&gt;&lt;gridIncorrectColor&gt;&lt;/gridIncorrectColor&gt;&lt;gridOpacity&gt;100%&lt;/gridOpacity&gt;&lt;gridTextStyle&gt;Keypad #&lt;/gridTextStyle&gt;&lt;inputSource&gt;Response Devices&lt;/inputSource&gt;&lt;userpreferredinputSource&gt;&lt;/userpreferredinputSource&gt;&lt;multipleResponseDivisor&gt;# of Responses&lt;/multipleResponseDivisor&gt;&lt;participantsLeaderBoard&gt;5&lt;/participantsLeaderBoard&gt;&lt;percentageDecimalPlaces&gt;0&lt;/percentageDecimalPlaces&gt;&lt;responseCounterAutoInsert&gt;Yes&lt;/responseCounterAutoInsert&gt;&lt;responseCounterStyle&gt;Circle&lt;/responseCounterStyle&gt;&lt;responseCounterTextColor&gt;0,0,0&lt;/responseCounterTextColor&gt;&lt;responseCounterFillColor&gt;79,129,189&lt;/responseCounterFillColor&gt;&lt;responseCounterBorderColor&gt;56,93,138&lt;/responseCounterBorderColor&gt;&lt;responseCounterDisplayValue&gt;# of Votes Received&lt;/responseCounterDisplayValue&gt;&lt;insertObjectUsingColor&gt;Blue&lt;/insertObjectUsingColor&gt;&lt;showResults&gt;Yes&lt;/showResults&gt;&lt;teamColors&gt;User Defined&lt;/teamColors&gt;&lt;teamIdentificationType&gt;None&lt;/teamIdentificationType&gt;&lt;teamScoringType&gt;Voting pads only&lt;/teamScoringType&gt;&lt;teamScoringDecimalPlaces&gt;1&lt;/teamScoringDecimalPlaces&gt;&lt;teamIdentificationItem&gt;&lt;/teamIdentificationItem&gt;&lt;teamsLeaderBoard&gt;5&lt;/teamsLeaderBoard&gt;&lt;teamName1&gt;&lt;/teamName1&gt;&lt;teamName2&gt;&lt;/teamName2&gt;&lt;teamName3&gt;&lt;/teamName3&gt;&lt;teamName4&gt;&lt;/teamName4&gt;&lt;teamName5&gt;&lt;/teamName5&gt;&lt;teamName6&gt;&lt;/teamName6&gt;&lt;teamName7&gt;&lt;/teamName7&gt;&lt;teamName8&gt;&lt;/teamName8&gt;&lt;teamName9&gt;&lt;/teamName9&gt;&lt;teamName10&gt;&lt;/teamName10&gt;&lt;showControlBar&gt;Slides with EZ-VOTE Pro Objects&lt;/showControlBar&gt;&lt;defaultCorrectPointValue&gt;100&lt;/defaultCorrectPointValue&gt;&lt;defaultIncorrectPointValue&gt;0&lt;/defaultIncorrectPointValue&gt;&lt;chartColor1&gt;187,224,227&lt;/chartColor1&gt;&lt;chartColor2&gt;51,51,153&lt;/chartColor2&gt;&lt;chartColor3&gt;0,153,153&lt;/chartColor3&gt;&lt;chartColor4&gt;153,204,0&lt;/chartColor4&gt;&lt;chartColor5&gt;128,128,128&lt;/chartColor5&gt;&lt;chartColor6&gt;0,0,0&lt;/chartColor6&gt;&lt;chartColor7&gt;0,102,204&lt;/chartColor7&gt;&lt;chartColor8&gt;204,204,255&lt;/chartColor8&gt;&lt;chartColor9&gt;255,0,0&lt;/chartColor9&gt;&lt;chartColor10&gt;255,255,0&lt;/chartColor10&gt;&lt;teamColor1&gt;187,224,227&lt;/teamColor1&gt;&lt;teamColor2&gt;51,51,153&lt;/teamColor2&gt;&lt;teamColor3&gt;0,153,153&lt;/teamColor3&gt;&lt;teamColor4&gt;153,204,0&lt;/teamColor4&gt;&lt;teamColor5&gt;128,128,128&lt;/teamColor5&gt;&lt;teamColor6&gt;0,0,0&lt;/teamColor6&gt;&lt;teamColor7&gt;0,102,204&lt;/teamColor7&gt;&lt;teamColor8&gt;204,204,255&lt;/teamColor8&gt;&lt;teamColor9&gt;255,0,0&lt;/teamColor9&gt;&lt;teamColor10&gt;255,255,0&lt;/teamColor10&gt;&lt;displayAnswerImagesDuringVote&gt;Yes&lt;/displayAnswerImagesDuringVote&gt;&lt;displayAnswerImagesWithResponses&gt;Yes&lt;/displayAnswerImagesWithResponses&gt;&lt;displayAnswerTextDuringVote&gt;Yes&lt;/displayAnswerTextDuringVote&gt;&lt;displayAnswerTextWithResponses&gt;Yes&lt;/displayAnswerTextWithResponses&gt;&lt;questionSlideID&gt;&lt;/questionSlideID&gt;&lt;controlBarState&gt;Expanded&lt;/controlBarState&gt;&lt;isGridColorKnownColor&gt;No&lt;/isGridColorKnownColor&gt;&lt;gridColorName&gt;255,255,0&lt;/gridColorName&gt;&lt;AutoRec&gt;&lt;/AutoRec&gt;&lt;AutoRecTimeIntrvl&gt;&lt;/AutoRecTimeIntrvl&gt;&lt;chartVotesView&gt;Percentage&lt;/chartVotesView&gt;&lt;chartLabelsColor&gt;0,0,0&lt;/chartLabelsColor&gt;&lt;isChartLabelColorKnownColor&gt;&lt;/isChartLabelColorKnownColor&gt;&lt;chartLabelColorName&gt;&lt;/chartLabelColorName&gt;&lt;chartXAxisLabelType&gt;Full Text&lt;/chartXAxisLabelType&gt;&lt;controlBarPosition&gt;Top Left&lt;/controlBarPosition&gt;&lt;/Settings&gt;" hidden="1"/>
          <p:cNvSpPr txBox="1"/>
          <p:nvPr/>
        </p:nvSpPr>
        <p:spPr>
          <a:xfrm>
            <a:off x="0" y="0"/>
            <a:ext cx="0" cy="0"/>
          </a:xfrm>
          <a:prstGeom prst="rect">
            <a:avLst/>
          </a:prstGeom>
          <a:noFill/>
        </p:spPr>
        <p:txBody>
          <a:bodyPr vert="horz" rtlCol="0">
            <a:spAutoFit/>
          </a:bodyPr>
          <a:lstStyle/>
          <a:p>
            <a:endParaRPr lang="en-US"/>
          </a:p>
        </p:txBody>
      </p:sp>
      <p:sp>
        <p:nvSpPr>
          <p:cNvPr id="8" name="Text Placeholder 2"/>
          <p:cNvSpPr txBox="1">
            <a:spLocks/>
          </p:cNvSpPr>
          <p:nvPr/>
        </p:nvSpPr>
        <p:spPr bwMode="auto">
          <a:xfrm>
            <a:off x="5150843" y="3715926"/>
            <a:ext cx="3612157" cy="134806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marL="0" indent="0" algn="l" defTabSz="820738" rtl="0" eaLnBrk="1" fontAlgn="base" hangingPunct="1">
              <a:lnSpc>
                <a:spcPct val="90000"/>
              </a:lnSpc>
              <a:spcBef>
                <a:spcPts val="0"/>
              </a:spcBef>
              <a:spcAft>
                <a:spcPts val="1200"/>
              </a:spcAft>
              <a:buClr>
                <a:schemeClr val="tx1"/>
              </a:buClr>
              <a:buFont typeface="Wingdings" panose="05000000000000000000" pitchFamily="2" charset="2"/>
              <a:buNone/>
              <a:defRPr sz="1600" b="0" baseline="0">
                <a:solidFill>
                  <a:srgbClr val="253746"/>
                </a:solidFill>
                <a:latin typeface="+mn-lt"/>
                <a:ea typeface="+mn-ea"/>
                <a:cs typeface="+mn-cs"/>
              </a:defRPr>
            </a:lvl1pPr>
            <a:lvl2pPr marL="342900" indent="-171450" algn="l" defTabSz="820738" rtl="0" eaLnBrk="1" fontAlgn="base" hangingPunct="1">
              <a:lnSpc>
                <a:spcPct val="90000"/>
              </a:lnSpc>
              <a:spcBef>
                <a:spcPts val="0"/>
              </a:spcBef>
              <a:spcAft>
                <a:spcPts val="600"/>
              </a:spcAft>
              <a:buClr>
                <a:schemeClr val="tx1"/>
              </a:buClr>
              <a:buFont typeface="Arial" panose="020B0604020202020204" pitchFamily="34" charset="0"/>
              <a:buChar char="−"/>
              <a:defRPr sz="1600">
                <a:solidFill>
                  <a:schemeClr val="tx1"/>
                </a:solidFill>
                <a:latin typeface="+mn-lt"/>
              </a:defRPr>
            </a:lvl2pPr>
            <a:lvl3pPr marL="514350" indent="-173038" algn="l" defTabSz="820738" rtl="0" eaLnBrk="1" fontAlgn="base" hangingPunct="1">
              <a:lnSpc>
                <a:spcPct val="90000"/>
              </a:lnSpc>
              <a:spcBef>
                <a:spcPts val="0"/>
              </a:spcBef>
              <a:spcAft>
                <a:spcPts val="600"/>
              </a:spcAft>
              <a:buClr>
                <a:schemeClr val="tx1"/>
              </a:buClr>
              <a:buFont typeface="Arial" panose="020B0604020202020204" pitchFamily="34" charset="0"/>
              <a:buChar char="•"/>
              <a:defRPr sz="1400">
                <a:solidFill>
                  <a:schemeClr val="tx1"/>
                </a:solidFill>
                <a:latin typeface="+mn-lt"/>
              </a:defRPr>
            </a:lvl3pPr>
            <a:lvl4pPr marL="685800" indent="-171450" algn="l" defTabSz="820738" rtl="0" eaLnBrk="1" fontAlgn="base" hangingPunct="1">
              <a:lnSpc>
                <a:spcPct val="90000"/>
              </a:lnSpc>
              <a:spcBef>
                <a:spcPts val="0"/>
              </a:spcBef>
              <a:spcAft>
                <a:spcPts val="600"/>
              </a:spcAft>
              <a:buClr>
                <a:schemeClr val="tx1"/>
              </a:buClr>
              <a:buFont typeface="Courier New" panose="02070309020205020404" pitchFamily="49" charset="0"/>
              <a:buChar char="o"/>
              <a:defRPr sz="1200">
                <a:solidFill>
                  <a:schemeClr val="tx1"/>
                </a:solidFill>
                <a:latin typeface="+mn-lt"/>
              </a:defRPr>
            </a:lvl4pPr>
            <a:lvl5pPr marL="857250" indent="-173038" algn="l" defTabSz="820738" rtl="0" eaLnBrk="1" fontAlgn="base" hangingPunct="1">
              <a:lnSpc>
                <a:spcPct val="90000"/>
              </a:lnSpc>
              <a:spcBef>
                <a:spcPts val="0"/>
              </a:spcBef>
              <a:spcAft>
                <a:spcPts val="600"/>
              </a:spcAft>
              <a:buClr>
                <a:schemeClr val="tx1"/>
              </a:buClr>
              <a:buFont typeface="Arial" panose="020B0604020202020204" pitchFamily="34" charset="0"/>
              <a:buChar char="•"/>
              <a:defRPr sz="1200">
                <a:solidFill>
                  <a:schemeClr val="tx1"/>
                </a:solidFill>
                <a:latin typeface="+mn-lt"/>
              </a:defRPr>
            </a:lvl5pPr>
            <a:lvl6pPr marL="1414463" indent="-163513" algn="l" defTabSz="820738" rtl="0" eaLnBrk="1" fontAlgn="base" hangingPunct="1">
              <a:lnSpc>
                <a:spcPct val="90000"/>
              </a:lnSpc>
              <a:spcBef>
                <a:spcPct val="30000"/>
              </a:spcBef>
              <a:spcAft>
                <a:spcPct val="0"/>
              </a:spcAft>
              <a:buClr>
                <a:schemeClr val="tx2"/>
              </a:buClr>
              <a:buFont typeface="Arial" charset="0"/>
              <a:buChar char="–"/>
              <a:defRPr sz="1600">
                <a:solidFill>
                  <a:schemeClr val="tx1"/>
                </a:solidFill>
                <a:latin typeface="+mn-lt"/>
              </a:defRPr>
            </a:lvl6pPr>
            <a:lvl7pPr marL="1871663" indent="-163513" algn="l" defTabSz="820738" rtl="0" eaLnBrk="1" fontAlgn="base" hangingPunct="1">
              <a:lnSpc>
                <a:spcPct val="90000"/>
              </a:lnSpc>
              <a:spcBef>
                <a:spcPct val="30000"/>
              </a:spcBef>
              <a:spcAft>
                <a:spcPct val="0"/>
              </a:spcAft>
              <a:buClr>
                <a:schemeClr val="tx2"/>
              </a:buClr>
              <a:buFont typeface="Arial" charset="0"/>
              <a:buChar char="–"/>
              <a:defRPr sz="1600">
                <a:solidFill>
                  <a:schemeClr val="tx1"/>
                </a:solidFill>
                <a:latin typeface="+mn-lt"/>
              </a:defRPr>
            </a:lvl7pPr>
            <a:lvl8pPr marL="2328863" indent="-163513" algn="l" defTabSz="820738" rtl="0" eaLnBrk="1" fontAlgn="base" hangingPunct="1">
              <a:lnSpc>
                <a:spcPct val="90000"/>
              </a:lnSpc>
              <a:spcBef>
                <a:spcPct val="30000"/>
              </a:spcBef>
              <a:spcAft>
                <a:spcPct val="0"/>
              </a:spcAft>
              <a:buClr>
                <a:schemeClr val="tx2"/>
              </a:buClr>
              <a:buFont typeface="Arial" charset="0"/>
              <a:buChar char="–"/>
              <a:defRPr sz="1600">
                <a:solidFill>
                  <a:schemeClr val="tx1"/>
                </a:solidFill>
                <a:latin typeface="+mn-lt"/>
              </a:defRPr>
            </a:lvl8pPr>
            <a:lvl9pPr marL="2786063" indent="-163513" algn="l" defTabSz="820738" rtl="0" eaLnBrk="1" fontAlgn="base" hangingPunct="1">
              <a:lnSpc>
                <a:spcPct val="90000"/>
              </a:lnSpc>
              <a:spcBef>
                <a:spcPct val="30000"/>
              </a:spcBef>
              <a:spcAft>
                <a:spcPct val="0"/>
              </a:spcAft>
              <a:buClr>
                <a:schemeClr val="tx2"/>
              </a:buClr>
              <a:buFont typeface="Arial" charset="0"/>
              <a:buChar char="–"/>
              <a:defRPr sz="1600">
                <a:solidFill>
                  <a:schemeClr val="tx1"/>
                </a:solidFill>
                <a:latin typeface="+mn-lt"/>
              </a:defRPr>
            </a:lvl9pPr>
          </a:lstStyle>
          <a:p>
            <a:r>
              <a:rPr lang="en-US" kern="0" dirty="0" smtClean="0"/>
              <a:t>Peter  H. </a:t>
            </a:r>
            <a:r>
              <a:rPr lang="en-US" kern="0" dirty="0" err="1" smtClean="0"/>
              <a:t>Grau</a:t>
            </a:r>
            <a:endParaRPr lang="en-US" kern="0" dirty="0" smtClean="0"/>
          </a:p>
          <a:p>
            <a:r>
              <a:rPr lang="en-US" kern="0" dirty="0" smtClean="0"/>
              <a:t>Principal Engineer,</a:t>
            </a:r>
          </a:p>
          <a:p>
            <a:r>
              <a:rPr lang="en-US" kern="0" dirty="0" smtClean="0"/>
              <a:t>ARINC Industry Activities</a:t>
            </a:r>
          </a:p>
          <a:p>
            <a:r>
              <a:rPr lang="en-US" kern="0" dirty="0" smtClean="0"/>
              <a:t>&lt;</a:t>
            </a:r>
            <a:r>
              <a:rPr lang="en-US" kern="0" dirty="0"/>
              <a:t>Peter.Grau@sae-itc.org&gt;</a:t>
            </a:r>
            <a:endParaRPr lang="en-US" kern="0" dirty="0" smtClean="0"/>
          </a:p>
        </p:txBody>
      </p:sp>
      <p:sp>
        <p:nvSpPr>
          <p:cNvPr id="9" name="Text Placeholder 2"/>
          <p:cNvSpPr txBox="1">
            <a:spLocks/>
          </p:cNvSpPr>
          <p:nvPr/>
        </p:nvSpPr>
        <p:spPr bwMode="auto">
          <a:xfrm>
            <a:off x="272377" y="3715926"/>
            <a:ext cx="4108759" cy="1723549"/>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marL="0" indent="0" algn="l" defTabSz="820738" rtl="0" eaLnBrk="1" fontAlgn="base" hangingPunct="1">
              <a:lnSpc>
                <a:spcPct val="90000"/>
              </a:lnSpc>
              <a:spcBef>
                <a:spcPts val="0"/>
              </a:spcBef>
              <a:spcAft>
                <a:spcPts val="1200"/>
              </a:spcAft>
              <a:buClr>
                <a:schemeClr val="tx1"/>
              </a:buClr>
              <a:buFont typeface="Wingdings" panose="05000000000000000000" pitchFamily="2" charset="2"/>
              <a:buNone/>
              <a:defRPr sz="1600" b="0" baseline="0">
                <a:solidFill>
                  <a:srgbClr val="253746"/>
                </a:solidFill>
                <a:latin typeface="+mn-lt"/>
                <a:ea typeface="+mn-ea"/>
                <a:cs typeface="+mn-cs"/>
              </a:defRPr>
            </a:lvl1pPr>
            <a:lvl2pPr marL="342900" indent="-171450" algn="l" defTabSz="820738" rtl="0" eaLnBrk="1" fontAlgn="base" hangingPunct="1">
              <a:lnSpc>
                <a:spcPct val="90000"/>
              </a:lnSpc>
              <a:spcBef>
                <a:spcPts val="0"/>
              </a:spcBef>
              <a:spcAft>
                <a:spcPts val="600"/>
              </a:spcAft>
              <a:buClr>
                <a:schemeClr val="tx1"/>
              </a:buClr>
              <a:buFont typeface="Arial" panose="020B0604020202020204" pitchFamily="34" charset="0"/>
              <a:buChar char="−"/>
              <a:defRPr sz="1600">
                <a:solidFill>
                  <a:schemeClr val="tx1"/>
                </a:solidFill>
                <a:latin typeface="+mn-lt"/>
              </a:defRPr>
            </a:lvl2pPr>
            <a:lvl3pPr marL="514350" indent="-173038" algn="l" defTabSz="820738" rtl="0" eaLnBrk="1" fontAlgn="base" hangingPunct="1">
              <a:lnSpc>
                <a:spcPct val="90000"/>
              </a:lnSpc>
              <a:spcBef>
                <a:spcPts val="0"/>
              </a:spcBef>
              <a:spcAft>
                <a:spcPts val="600"/>
              </a:spcAft>
              <a:buClr>
                <a:schemeClr val="tx1"/>
              </a:buClr>
              <a:buFont typeface="Arial" panose="020B0604020202020204" pitchFamily="34" charset="0"/>
              <a:buChar char="•"/>
              <a:defRPr sz="1400">
                <a:solidFill>
                  <a:schemeClr val="tx1"/>
                </a:solidFill>
                <a:latin typeface="+mn-lt"/>
              </a:defRPr>
            </a:lvl3pPr>
            <a:lvl4pPr marL="685800" indent="-171450" algn="l" defTabSz="820738" rtl="0" eaLnBrk="1" fontAlgn="base" hangingPunct="1">
              <a:lnSpc>
                <a:spcPct val="90000"/>
              </a:lnSpc>
              <a:spcBef>
                <a:spcPts val="0"/>
              </a:spcBef>
              <a:spcAft>
                <a:spcPts val="600"/>
              </a:spcAft>
              <a:buClr>
                <a:schemeClr val="tx1"/>
              </a:buClr>
              <a:buFont typeface="Courier New" panose="02070309020205020404" pitchFamily="49" charset="0"/>
              <a:buChar char="o"/>
              <a:defRPr sz="1200">
                <a:solidFill>
                  <a:schemeClr val="tx1"/>
                </a:solidFill>
                <a:latin typeface="+mn-lt"/>
              </a:defRPr>
            </a:lvl4pPr>
            <a:lvl5pPr marL="857250" indent="-173038" algn="l" defTabSz="820738" rtl="0" eaLnBrk="1" fontAlgn="base" hangingPunct="1">
              <a:lnSpc>
                <a:spcPct val="90000"/>
              </a:lnSpc>
              <a:spcBef>
                <a:spcPts val="0"/>
              </a:spcBef>
              <a:spcAft>
                <a:spcPts val="600"/>
              </a:spcAft>
              <a:buClr>
                <a:schemeClr val="tx1"/>
              </a:buClr>
              <a:buFont typeface="Arial" panose="020B0604020202020204" pitchFamily="34" charset="0"/>
              <a:buChar char="•"/>
              <a:defRPr sz="1200">
                <a:solidFill>
                  <a:schemeClr val="tx1"/>
                </a:solidFill>
                <a:latin typeface="+mn-lt"/>
              </a:defRPr>
            </a:lvl5pPr>
            <a:lvl6pPr marL="1414463" indent="-163513" algn="l" defTabSz="820738" rtl="0" eaLnBrk="1" fontAlgn="base" hangingPunct="1">
              <a:lnSpc>
                <a:spcPct val="90000"/>
              </a:lnSpc>
              <a:spcBef>
                <a:spcPct val="30000"/>
              </a:spcBef>
              <a:spcAft>
                <a:spcPct val="0"/>
              </a:spcAft>
              <a:buClr>
                <a:schemeClr val="tx2"/>
              </a:buClr>
              <a:buFont typeface="Arial" charset="0"/>
              <a:buChar char="–"/>
              <a:defRPr sz="1600">
                <a:solidFill>
                  <a:schemeClr val="tx1"/>
                </a:solidFill>
                <a:latin typeface="+mn-lt"/>
              </a:defRPr>
            </a:lvl6pPr>
            <a:lvl7pPr marL="1871663" indent="-163513" algn="l" defTabSz="820738" rtl="0" eaLnBrk="1" fontAlgn="base" hangingPunct="1">
              <a:lnSpc>
                <a:spcPct val="90000"/>
              </a:lnSpc>
              <a:spcBef>
                <a:spcPct val="30000"/>
              </a:spcBef>
              <a:spcAft>
                <a:spcPct val="0"/>
              </a:spcAft>
              <a:buClr>
                <a:schemeClr val="tx2"/>
              </a:buClr>
              <a:buFont typeface="Arial" charset="0"/>
              <a:buChar char="–"/>
              <a:defRPr sz="1600">
                <a:solidFill>
                  <a:schemeClr val="tx1"/>
                </a:solidFill>
                <a:latin typeface="+mn-lt"/>
              </a:defRPr>
            </a:lvl7pPr>
            <a:lvl8pPr marL="2328863" indent="-163513" algn="l" defTabSz="820738" rtl="0" eaLnBrk="1" fontAlgn="base" hangingPunct="1">
              <a:lnSpc>
                <a:spcPct val="90000"/>
              </a:lnSpc>
              <a:spcBef>
                <a:spcPct val="30000"/>
              </a:spcBef>
              <a:spcAft>
                <a:spcPct val="0"/>
              </a:spcAft>
              <a:buClr>
                <a:schemeClr val="tx2"/>
              </a:buClr>
              <a:buFont typeface="Arial" charset="0"/>
              <a:buChar char="–"/>
              <a:defRPr sz="1600">
                <a:solidFill>
                  <a:schemeClr val="tx1"/>
                </a:solidFill>
                <a:latin typeface="+mn-lt"/>
              </a:defRPr>
            </a:lvl8pPr>
            <a:lvl9pPr marL="2786063" indent="-163513" algn="l" defTabSz="820738" rtl="0" eaLnBrk="1" fontAlgn="base" hangingPunct="1">
              <a:lnSpc>
                <a:spcPct val="90000"/>
              </a:lnSpc>
              <a:spcBef>
                <a:spcPct val="30000"/>
              </a:spcBef>
              <a:spcAft>
                <a:spcPct val="0"/>
              </a:spcAft>
              <a:buClr>
                <a:schemeClr val="tx2"/>
              </a:buClr>
              <a:buFont typeface="Arial" charset="0"/>
              <a:buChar char="–"/>
              <a:defRPr sz="1600">
                <a:solidFill>
                  <a:schemeClr val="tx1"/>
                </a:solidFill>
                <a:latin typeface="+mn-lt"/>
              </a:defRPr>
            </a:lvl9pPr>
          </a:lstStyle>
          <a:p>
            <a:r>
              <a:rPr lang="en-US" kern="0" dirty="0" smtClean="0"/>
              <a:t>Chuck Adler</a:t>
            </a:r>
          </a:p>
          <a:p>
            <a:r>
              <a:rPr lang="en-US" kern="0" dirty="0" smtClean="0"/>
              <a:t>Project Engineer</a:t>
            </a:r>
          </a:p>
          <a:p>
            <a:r>
              <a:rPr lang="en-US" kern="0" dirty="0" smtClean="0"/>
              <a:t>Boeing Commercial Airplanes, Avionics</a:t>
            </a:r>
          </a:p>
          <a:p>
            <a:r>
              <a:rPr lang="en-US" kern="0" dirty="0" smtClean="0"/>
              <a:t>(charles.o.adler@boeing.com)</a:t>
            </a:r>
          </a:p>
          <a:p>
            <a:r>
              <a:rPr lang="en-US" kern="0" dirty="0" smtClean="0"/>
              <a:t>Cell: +1 206-578-2533</a:t>
            </a:r>
          </a:p>
        </p:txBody>
      </p:sp>
      <p:sp>
        <p:nvSpPr>
          <p:cNvPr id="3" name="Rectangle 2"/>
          <p:cNvSpPr/>
          <p:nvPr/>
        </p:nvSpPr>
        <p:spPr>
          <a:xfrm>
            <a:off x="647699" y="5955268"/>
            <a:ext cx="8315325" cy="369332"/>
          </a:xfrm>
          <a:prstGeom prst="rect">
            <a:avLst/>
          </a:prstGeom>
        </p:spPr>
        <p:txBody>
          <a:bodyPr wrap="square">
            <a:spAutoFit/>
          </a:bodyPr>
          <a:lstStyle/>
          <a:p>
            <a:r>
              <a:rPr lang="en-US" dirty="0" smtClean="0">
                <a:hlinkClick r:id="rId2"/>
              </a:rPr>
              <a:t>https</a:t>
            </a:r>
            <a:r>
              <a:rPr lang="en-US" dirty="0">
                <a:hlinkClick r:id="rId2"/>
              </a:rPr>
              <a:t>://www.aviation-ia.com/activities/global-aircraft-tracking-gat-working-group</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0" y="1070121"/>
            <a:ext cx="9144000" cy="3266938"/>
          </a:xfrm>
          <a:prstGeom prst="rect">
            <a:avLst/>
          </a:prstGeom>
        </p:spPr>
      </p:pic>
      <p:sp>
        <p:nvSpPr>
          <p:cNvPr id="2" name="Title 1"/>
          <p:cNvSpPr>
            <a:spLocks noGrp="1"/>
          </p:cNvSpPr>
          <p:nvPr>
            <p:ph type="title"/>
          </p:nvPr>
        </p:nvSpPr>
        <p:spPr>
          <a:xfrm>
            <a:off x="228687" y="87470"/>
            <a:ext cx="8915313" cy="387798"/>
          </a:xfrm>
        </p:spPr>
        <p:txBody>
          <a:bodyPr/>
          <a:lstStyle/>
          <a:p>
            <a:r>
              <a:rPr lang="en-US" dirty="0" smtClean="0"/>
              <a:t>Report A680 revisions</a:t>
            </a:r>
            <a:endParaRPr lang="en-US" dirty="0"/>
          </a:p>
        </p:txBody>
      </p:sp>
      <p:sp>
        <p:nvSpPr>
          <p:cNvPr id="7" name="Rectangle 6"/>
          <p:cNvSpPr/>
          <p:nvPr/>
        </p:nvSpPr>
        <p:spPr>
          <a:xfrm>
            <a:off x="663447" y="6075389"/>
            <a:ext cx="8045792" cy="338554"/>
          </a:xfrm>
          <a:prstGeom prst="rect">
            <a:avLst/>
          </a:prstGeom>
        </p:spPr>
        <p:txBody>
          <a:bodyPr wrap="none">
            <a:spAutoFit/>
          </a:bodyPr>
          <a:lstStyle/>
          <a:p>
            <a:r>
              <a:rPr lang="en-US" sz="1600" dirty="0" smtClean="0"/>
              <a:t>AEEC -&gt; GAT680 Input -&gt; 04</a:t>
            </a:r>
            <a:r>
              <a:rPr lang="en-US" sz="1600" dirty="0"/>
              <a:t>.) ADT Requirements and Architectures </a:t>
            </a:r>
            <a:r>
              <a:rPr lang="en-US" sz="1600" dirty="0" smtClean="0"/>
              <a:t>Report -&gt; Draft </a:t>
            </a:r>
            <a:r>
              <a:rPr lang="en-US" sz="1600" dirty="0"/>
              <a:t>04</a:t>
            </a:r>
          </a:p>
        </p:txBody>
      </p:sp>
      <p:sp>
        <p:nvSpPr>
          <p:cNvPr id="8" name="Rectangle 7"/>
          <p:cNvSpPr/>
          <p:nvPr/>
        </p:nvSpPr>
        <p:spPr>
          <a:xfrm>
            <a:off x="1122845" y="3486813"/>
            <a:ext cx="2709081" cy="395073"/>
          </a:xfrm>
          <a:prstGeom prst="rect">
            <a:avLst/>
          </a:prstGeom>
          <a:noFill/>
          <a:ln>
            <a:solidFill>
              <a:srgbClr val="81B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3831926" y="4606741"/>
            <a:ext cx="1400184" cy="307777"/>
          </a:xfrm>
          <a:prstGeom prst="rect">
            <a:avLst/>
          </a:prstGeom>
          <a:solidFill>
            <a:schemeClr val="bg2">
              <a:lumMod val="20000"/>
              <a:lumOff val="80000"/>
            </a:schemeClr>
          </a:solidFill>
        </p:spPr>
        <p:txBody>
          <a:bodyPr wrap="square" rtlCol="0">
            <a:spAutoFit/>
          </a:bodyPr>
          <a:lstStyle/>
          <a:p>
            <a:r>
              <a:rPr lang="en-US" sz="1400" dirty="0" smtClean="0"/>
              <a:t>To be added</a:t>
            </a:r>
            <a:endParaRPr lang="en-US" sz="1400" dirty="0"/>
          </a:p>
        </p:txBody>
      </p:sp>
      <p:sp>
        <p:nvSpPr>
          <p:cNvPr id="11" name="TextBox 10"/>
          <p:cNvSpPr txBox="1"/>
          <p:nvPr/>
        </p:nvSpPr>
        <p:spPr>
          <a:xfrm>
            <a:off x="3631849" y="2838431"/>
            <a:ext cx="2688609" cy="307777"/>
          </a:xfrm>
          <a:prstGeom prst="rect">
            <a:avLst/>
          </a:prstGeom>
          <a:solidFill>
            <a:schemeClr val="bg2">
              <a:lumMod val="20000"/>
              <a:lumOff val="80000"/>
            </a:schemeClr>
          </a:solidFill>
        </p:spPr>
        <p:txBody>
          <a:bodyPr wrap="square" rtlCol="0">
            <a:spAutoFit/>
          </a:bodyPr>
          <a:lstStyle/>
          <a:p>
            <a:r>
              <a:rPr lang="en-US" sz="1400" dirty="0" smtClean="0"/>
              <a:t>Current version</a:t>
            </a:r>
            <a:endParaRPr lang="en-US" sz="1400" dirty="0"/>
          </a:p>
        </p:txBody>
      </p:sp>
      <p:cxnSp>
        <p:nvCxnSpPr>
          <p:cNvPr id="9" name="Straight Arrow Connector 8"/>
          <p:cNvCxnSpPr/>
          <p:nvPr/>
        </p:nvCxnSpPr>
        <p:spPr>
          <a:xfrm flipH="1">
            <a:off x="2950234" y="2992320"/>
            <a:ext cx="672860" cy="26846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5" idx="0"/>
          </p:cNvCxnSpPr>
          <p:nvPr/>
        </p:nvCxnSpPr>
        <p:spPr>
          <a:xfrm flipH="1" flipV="1">
            <a:off x="3831926" y="3605842"/>
            <a:ext cx="700092" cy="100089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5745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Title 9"/>
          <p:cNvSpPr>
            <a:spLocks noGrp="1"/>
          </p:cNvSpPr>
          <p:nvPr>
            <p:ph type="title"/>
          </p:nvPr>
        </p:nvSpPr>
        <p:spPr>
          <a:xfrm>
            <a:off x="381000" y="76200"/>
            <a:ext cx="7894638" cy="387798"/>
          </a:xfrm>
        </p:spPr>
        <p:txBody>
          <a:bodyPr/>
          <a:lstStyle/>
          <a:p>
            <a:pPr algn="ctr"/>
            <a:r>
              <a:rPr lang="en-US" dirty="0" smtClean="0">
                <a:solidFill>
                  <a:schemeClr val="accent1">
                    <a:lumMod val="75000"/>
                  </a:schemeClr>
                </a:solidFill>
              </a:rPr>
              <a:t>Report updates needed</a:t>
            </a:r>
            <a:endParaRPr lang="en-US" sz="2800" dirty="0">
              <a:solidFill>
                <a:schemeClr val="accent1">
                  <a:lumMod val="60000"/>
                  <a:lumOff val="40000"/>
                </a:schemeClr>
              </a:solidFill>
            </a:endParaRPr>
          </a:p>
        </p:txBody>
      </p:sp>
      <p:sp>
        <p:nvSpPr>
          <p:cNvPr id="4" name="TextBox 3"/>
          <p:cNvSpPr txBox="1"/>
          <p:nvPr/>
        </p:nvSpPr>
        <p:spPr>
          <a:xfrm>
            <a:off x="0" y="487025"/>
            <a:ext cx="9144000" cy="5078313"/>
          </a:xfrm>
          <a:prstGeom prst="rect">
            <a:avLst/>
          </a:prstGeom>
          <a:noFill/>
        </p:spPr>
        <p:txBody>
          <a:bodyPr wrap="square" rtlCol="0">
            <a:spAutoFit/>
          </a:bodyPr>
          <a:lstStyle/>
          <a:p>
            <a:r>
              <a:rPr lang="en-US" dirty="0" smtClean="0"/>
              <a:t>1.) 10054 section sync</a:t>
            </a:r>
          </a:p>
          <a:p>
            <a:r>
              <a:rPr lang="en-US" dirty="0"/>
              <a:t>2.) </a:t>
            </a:r>
            <a:r>
              <a:rPr lang="en-US" dirty="0" smtClean="0"/>
              <a:t>Appendix B clean up</a:t>
            </a:r>
          </a:p>
          <a:p>
            <a:r>
              <a:rPr lang="en-US" dirty="0" smtClean="0"/>
              <a:t>3.) intro clean up and scrub</a:t>
            </a:r>
          </a:p>
          <a:p>
            <a:r>
              <a:rPr lang="en-US" dirty="0" smtClean="0"/>
              <a:t>4.) battery section</a:t>
            </a:r>
          </a:p>
          <a:p>
            <a:r>
              <a:rPr lang="en-US" dirty="0" smtClean="0"/>
              <a:t>5.) add updates from notes to aircraft integration section</a:t>
            </a:r>
          </a:p>
          <a:p>
            <a:r>
              <a:rPr lang="en-US" dirty="0" smtClean="0"/>
              <a:t>6.) remove red text from interfaces sections</a:t>
            </a:r>
          </a:p>
          <a:p>
            <a:r>
              <a:rPr lang="en-US" dirty="0" smtClean="0"/>
              <a:t>7.) add context to architecture sections (Iridium tracker discussion?)</a:t>
            </a:r>
          </a:p>
          <a:p>
            <a:r>
              <a:rPr lang="en-US" dirty="0" smtClean="0"/>
              <a:t>8.) other industry perspectives? – </a:t>
            </a:r>
            <a:r>
              <a:rPr lang="en-US" dirty="0" smtClean="0">
                <a:solidFill>
                  <a:schemeClr val="tx2">
                    <a:lumMod val="60000"/>
                    <a:lumOff val="40000"/>
                  </a:schemeClr>
                </a:solidFill>
              </a:rPr>
              <a:t>summary of RCC/MCC perspectives</a:t>
            </a:r>
            <a:r>
              <a:rPr lang="en-US" dirty="0" smtClean="0"/>
              <a:t>?</a:t>
            </a:r>
          </a:p>
          <a:p>
            <a:r>
              <a:rPr lang="en-US" dirty="0" smtClean="0"/>
              <a:t>9.) general scrub and clean-up</a:t>
            </a:r>
          </a:p>
          <a:p>
            <a:r>
              <a:rPr lang="en-US" dirty="0" smtClean="0"/>
              <a:t>10.) antenna interface section – </a:t>
            </a:r>
            <a:r>
              <a:rPr lang="en-US" dirty="0" smtClean="0">
                <a:solidFill>
                  <a:schemeClr val="tx2">
                    <a:lumMod val="60000"/>
                    <a:lumOff val="40000"/>
                  </a:schemeClr>
                </a:solidFill>
              </a:rPr>
              <a:t>add proposed footprint into ELT(DT) architecture section, review on 2/27.</a:t>
            </a:r>
            <a:endParaRPr lang="en-US" dirty="0">
              <a:solidFill>
                <a:schemeClr val="tx2">
                  <a:lumMod val="60000"/>
                  <a:lumOff val="40000"/>
                </a:schemeClr>
              </a:solidFill>
            </a:endParaRPr>
          </a:p>
          <a:p>
            <a:r>
              <a:rPr lang="en-US" dirty="0" smtClean="0"/>
              <a:t>11.) DTR section update</a:t>
            </a:r>
          </a:p>
          <a:p>
            <a:r>
              <a:rPr lang="en-US" dirty="0" smtClean="0"/>
              <a:t>12.) review of meeting notes for inputs identified over the last month</a:t>
            </a:r>
          </a:p>
          <a:p>
            <a:r>
              <a:rPr lang="en-US" dirty="0" smtClean="0">
                <a:solidFill>
                  <a:schemeClr val="accent1">
                    <a:lumMod val="60000"/>
                    <a:lumOff val="40000"/>
                  </a:schemeClr>
                </a:solidFill>
              </a:rPr>
              <a:t>13.) add volume and linear recommendations to ELT(DT) architecture sections</a:t>
            </a:r>
          </a:p>
          <a:p>
            <a:r>
              <a:rPr lang="en-US" dirty="0" smtClean="0">
                <a:solidFill>
                  <a:schemeClr val="accent1">
                    <a:lumMod val="60000"/>
                    <a:lumOff val="40000"/>
                  </a:schemeClr>
                </a:solidFill>
              </a:rPr>
              <a:t>14.) incorporate Greg and Janine mark-ups</a:t>
            </a:r>
          </a:p>
          <a:p>
            <a:r>
              <a:rPr lang="en-US" dirty="0" smtClean="0">
                <a:solidFill>
                  <a:schemeClr val="accent1">
                    <a:lumMod val="60000"/>
                    <a:lumOff val="40000"/>
                  </a:schemeClr>
                </a:solidFill>
              </a:rPr>
              <a:t>15.) clarification or example of use of A429 202 as flight deck </a:t>
            </a:r>
            <a:r>
              <a:rPr lang="en-US" dirty="0" smtClean="0">
                <a:solidFill>
                  <a:schemeClr val="accent1">
                    <a:lumMod val="60000"/>
                    <a:lumOff val="40000"/>
                  </a:schemeClr>
                </a:solidFill>
              </a:rPr>
              <a:t>activation label (discuss use of SDI </a:t>
            </a:r>
            <a:r>
              <a:rPr lang="en-US" dirty="0" smtClean="0">
                <a:solidFill>
                  <a:schemeClr val="accent1">
                    <a:lumMod val="60000"/>
                    <a:lumOff val="40000"/>
                  </a:schemeClr>
                </a:solidFill>
              </a:rPr>
              <a:t>and trigger </a:t>
            </a:r>
            <a:r>
              <a:rPr lang="en-US" dirty="0" smtClean="0">
                <a:solidFill>
                  <a:schemeClr val="accent1">
                    <a:lumMod val="60000"/>
                    <a:lumOff val="40000"/>
                  </a:schemeClr>
                </a:solidFill>
              </a:rPr>
              <a:t>origin matrix setting) and label 201 as feedback to potential flight deck interfaces.</a:t>
            </a:r>
            <a:endParaRPr lang="en-US" dirty="0" smtClean="0">
              <a:solidFill>
                <a:schemeClr val="accent1">
                  <a:lumMod val="60000"/>
                  <a:lumOff val="40000"/>
                </a:schemeClr>
              </a:solidFill>
            </a:endParaRPr>
          </a:p>
        </p:txBody>
      </p:sp>
    </p:spTree>
    <p:extLst>
      <p:ext uri="{BB962C8B-B14F-4D97-AF65-F5344CB8AC3E}">
        <p14:creationId xmlns:p14="http://schemas.microsoft.com/office/powerpoint/2010/main" val="309927094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Title 9"/>
          <p:cNvSpPr>
            <a:spLocks noGrp="1"/>
          </p:cNvSpPr>
          <p:nvPr>
            <p:ph type="title"/>
          </p:nvPr>
        </p:nvSpPr>
        <p:spPr>
          <a:xfrm>
            <a:off x="624681" y="3385457"/>
            <a:ext cx="7894638" cy="387798"/>
          </a:xfrm>
        </p:spPr>
        <p:txBody>
          <a:bodyPr/>
          <a:lstStyle/>
          <a:p>
            <a:pPr algn="ctr"/>
            <a:r>
              <a:rPr lang="en-US" dirty="0" smtClean="0">
                <a:solidFill>
                  <a:schemeClr val="accent1">
                    <a:lumMod val="75000"/>
                  </a:schemeClr>
                </a:solidFill>
              </a:rPr>
              <a:t>Around the Room?</a:t>
            </a:r>
            <a:endParaRPr lang="en-US" sz="2800" dirty="0">
              <a:solidFill>
                <a:schemeClr val="accent1">
                  <a:lumMod val="60000"/>
                  <a:lumOff val="40000"/>
                </a:schemeClr>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5220" tIns="26737776" rIns="4761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02.) References (ICAO GADSS CONOPS etc.) </a:t>
            </a:r>
          </a:p>
        </p:txBody>
      </p:sp>
    </p:spTree>
    <p:extLst>
      <p:ext uri="{BB962C8B-B14F-4D97-AF65-F5344CB8AC3E}">
        <p14:creationId xmlns:p14="http://schemas.microsoft.com/office/powerpoint/2010/main" val="256660451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Title 9"/>
          <p:cNvSpPr>
            <a:spLocks noGrp="1"/>
          </p:cNvSpPr>
          <p:nvPr>
            <p:ph type="title"/>
          </p:nvPr>
        </p:nvSpPr>
        <p:spPr>
          <a:xfrm>
            <a:off x="381000" y="76200"/>
            <a:ext cx="7894638" cy="387798"/>
          </a:xfrm>
        </p:spPr>
        <p:txBody>
          <a:bodyPr/>
          <a:lstStyle/>
          <a:p>
            <a:pPr algn="ctr"/>
            <a:r>
              <a:rPr lang="en-US" dirty="0" smtClean="0">
                <a:solidFill>
                  <a:schemeClr val="accent1">
                    <a:lumMod val="75000"/>
                  </a:schemeClr>
                </a:solidFill>
              </a:rPr>
              <a:t>Agenda</a:t>
            </a:r>
            <a:endParaRPr lang="en-US" sz="2800" dirty="0">
              <a:solidFill>
                <a:schemeClr val="accent1">
                  <a:lumMod val="60000"/>
                  <a:lumOff val="40000"/>
                </a:schemeClr>
              </a:solidFill>
            </a:endParaRPr>
          </a:p>
        </p:txBody>
      </p:sp>
      <p:sp>
        <p:nvSpPr>
          <p:cNvPr id="4" name="TextBox 3"/>
          <p:cNvSpPr txBox="1"/>
          <p:nvPr/>
        </p:nvSpPr>
        <p:spPr>
          <a:xfrm>
            <a:off x="0" y="487025"/>
            <a:ext cx="9144000" cy="1477328"/>
          </a:xfrm>
          <a:prstGeom prst="rect">
            <a:avLst/>
          </a:prstGeom>
          <a:noFill/>
        </p:spPr>
        <p:txBody>
          <a:bodyPr wrap="square" rtlCol="0">
            <a:spAutoFit/>
          </a:bodyPr>
          <a:lstStyle/>
          <a:p>
            <a:r>
              <a:rPr lang="en-US" dirty="0" smtClean="0"/>
              <a:t>1.) Schedule</a:t>
            </a:r>
            <a:r>
              <a:rPr lang="en-US" dirty="0"/>
              <a:t> </a:t>
            </a:r>
            <a:r>
              <a:rPr lang="en-US" dirty="0" smtClean="0"/>
              <a:t>Review (5 min)</a:t>
            </a:r>
          </a:p>
          <a:p>
            <a:r>
              <a:rPr lang="en-US" dirty="0" smtClean="0"/>
              <a:t>2.) Antenna and other open interfaces discussion (45 min)</a:t>
            </a:r>
          </a:p>
          <a:p>
            <a:r>
              <a:rPr lang="en-US" dirty="0" smtClean="0"/>
              <a:t>3.) RCC take-</a:t>
            </a:r>
            <a:r>
              <a:rPr lang="en-US" dirty="0" err="1" smtClean="0"/>
              <a:t>aways</a:t>
            </a:r>
            <a:r>
              <a:rPr lang="en-US" dirty="0" smtClean="0"/>
              <a:t> discussion (20 min)</a:t>
            </a:r>
          </a:p>
          <a:p>
            <a:r>
              <a:rPr lang="en-US" dirty="0" smtClean="0"/>
              <a:t>4.) Draft A680 Report mark-ups, A681 Straw Horse Update (15 min)</a:t>
            </a:r>
            <a:endParaRPr lang="en-US" sz="1200" dirty="0">
              <a:solidFill>
                <a:schemeClr val="accent1">
                  <a:lumMod val="60000"/>
                  <a:lumOff val="40000"/>
                </a:schemeClr>
              </a:solidFill>
            </a:endParaRPr>
          </a:p>
          <a:p>
            <a:r>
              <a:rPr lang="en-US" dirty="0"/>
              <a:t>5</a:t>
            </a:r>
            <a:r>
              <a:rPr lang="en-US" dirty="0" smtClean="0"/>
              <a:t>.) Round-the-Room (5 min)</a:t>
            </a:r>
            <a:endParaRPr lang="en-US" sz="1400" dirty="0">
              <a:solidFill>
                <a:schemeClr val="accent1">
                  <a:lumMod val="60000"/>
                  <a:lumOff val="40000"/>
                </a:schemeClr>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5220" tIns="26737776" rIns="4761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02.) References (ICAO GADSS CONOPS etc.) </a:t>
            </a:r>
          </a:p>
        </p:txBody>
      </p:sp>
    </p:spTree>
    <p:extLst>
      <p:ext uri="{BB962C8B-B14F-4D97-AF65-F5344CB8AC3E}">
        <p14:creationId xmlns:p14="http://schemas.microsoft.com/office/powerpoint/2010/main" val="162840744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Chevron 164"/>
          <p:cNvSpPr/>
          <p:nvPr/>
        </p:nvSpPr>
        <p:spPr>
          <a:xfrm>
            <a:off x="3387002" y="2612473"/>
            <a:ext cx="5383774" cy="535710"/>
          </a:xfrm>
          <a:prstGeom prst="chevr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2019</a:t>
            </a:r>
            <a:endParaRPr lang="en-US" sz="1200" dirty="0">
              <a:solidFill>
                <a:schemeClr val="tx1"/>
              </a:solidFill>
            </a:endParaRPr>
          </a:p>
        </p:txBody>
      </p:sp>
      <p:sp>
        <p:nvSpPr>
          <p:cNvPr id="2" name="Title 1"/>
          <p:cNvSpPr>
            <a:spLocks noGrp="1"/>
          </p:cNvSpPr>
          <p:nvPr>
            <p:ph type="title"/>
          </p:nvPr>
        </p:nvSpPr>
        <p:spPr>
          <a:xfrm>
            <a:off x="228687" y="121589"/>
            <a:ext cx="8915313" cy="387798"/>
          </a:xfrm>
        </p:spPr>
        <p:txBody>
          <a:bodyPr/>
          <a:lstStyle/>
          <a:p>
            <a:r>
              <a:rPr lang="en-US" dirty="0" smtClean="0"/>
              <a:t>Upcoming Meeting Schedules 2019 Look-Ahead</a:t>
            </a:r>
            <a:endParaRPr lang="en-US" dirty="0"/>
          </a:p>
        </p:txBody>
      </p:sp>
      <p:sp>
        <p:nvSpPr>
          <p:cNvPr id="4" name="Chevron 3"/>
          <p:cNvSpPr/>
          <p:nvPr/>
        </p:nvSpPr>
        <p:spPr>
          <a:xfrm>
            <a:off x="559837" y="2616677"/>
            <a:ext cx="3095799" cy="535710"/>
          </a:xfrm>
          <a:prstGeom prst="chevr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2018</a:t>
            </a:r>
            <a:endParaRPr lang="en-US" sz="1200" dirty="0">
              <a:solidFill>
                <a:schemeClr val="tx1"/>
              </a:solidFill>
            </a:endParaRPr>
          </a:p>
        </p:txBody>
      </p:sp>
      <p:cxnSp>
        <p:nvCxnSpPr>
          <p:cNvPr id="55" name="Straight Connector 54"/>
          <p:cNvCxnSpPr/>
          <p:nvPr/>
        </p:nvCxnSpPr>
        <p:spPr>
          <a:xfrm>
            <a:off x="3365343" y="3191576"/>
            <a:ext cx="0" cy="283447"/>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1439883" y="3191576"/>
            <a:ext cx="0" cy="283447"/>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2081703" y="3191576"/>
            <a:ext cx="0" cy="283447"/>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2723523" y="3191576"/>
            <a:ext cx="0" cy="283447"/>
          </a:xfrm>
          <a:prstGeom prst="line">
            <a:avLst/>
          </a:prstGeom>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4007153" y="3191576"/>
            <a:ext cx="0" cy="283447"/>
          </a:xfrm>
          <a:prstGeom prst="line">
            <a:avLst/>
          </a:prstGeom>
        </p:spPr>
        <p:style>
          <a:lnRef idx="1">
            <a:schemeClr val="accent1"/>
          </a:lnRef>
          <a:fillRef idx="0">
            <a:schemeClr val="accent1"/>
          </a:fillRef>
          <a:effectRef idx="0">
            <a:schemeClr val="accent1"/>
          </a:effectRef>
          <a:fontRef idx="minor">
            <a:schemeClr val="tx1"/>
          </a:fontRef>
        </p:style>
      </p:cxnSp>
      <p:sp>
        <p:nvSpPr>
          <p:cNvPr id="78" name="TextBox 77"/>
          <p:cNvSpPr txBox="1"/>
          <p:nvPr/>
        </p:nvSpPr>
        <p:spPr>
          <a:xfrm>
            <a:off x="778764" y="3194800"/>
            <a:ext cx="680418" cy="276999"/>
          </a:xfrm>
          <a:prstGeom prst="rect">
            <a:avLst/>
          </a:prstGeom>
          <a:noFill/>
        </p:spPr>
        <p:txBody>
          <a:bodyPr wrap="square" rtlCol="0">
            <a:spAutoFit/>
          </a:bodyPr>
          <a:lstStyle/>
          <a:p>
            <a:pPr algn="ctr"/>
            <a:r>
              <a:rPr lang="en-US" sz="1200" dirty="0" smtClean="0"/>
              <a:t>SEPT</a:t>
            </a:r>
          </a:p>
        </p:txBody>
      </p:sp>
      <p:sp>
        <p:nvSpPr>
          <p:cNvPr id="79" name="TextBox 78"/>
          <p:cNvSpPr txBox="1"/>
          <p:nvPr/>
        </p:nvSpPr>
        <p:spPr>
          <a:xfrm>
            <a:off x="1420584" y="3194800"/>
            <a:ext cx="680418" cy="276999"/>
          </a:xfrm>
          <a:prstGeom prst="rect">
            <a:avLst/>
          </a:prstGeom>
          <a:noFill/>
        </p:spPr>
        <p:txBody>
          <a:bodyPr wrap="square" rtlCol="0">
            <a:spAutoFit/>
          </a:bodyPr>
          <a:lstStyle/>
          <a:p>
            <a:pPr algn="ctr"/>
            <a:r>
              <a:rPr lang="en-US" sz="1200" dirty="0" smtClean="0"/>
              <a:t>OCT</a:t>
            </a:r>
          </a:p>
        </p:txBody>
      </p:sp>
      <p:sp>
        <p:nvSpPr>
          <p:cNvPr id="80" name="TextBox 79"/>
          <p:cNvSpPr txBox="1"/>
          <p:nvPr/>
        </p:nvSpPr>
        <p:spPr>
          <a:xfrm>
            <a:off x="2062404" y="3194800"/>
            <a:ext cx="680418" cy="276999"/>
          </a:xfrm>
          <a:prstGeom prst="rect">
            <a:avLst/>
          </a:prstGeom>
          <a:noFill/>
        </p:spPr>
        <p:txBody>
          <a:bodyPr wrap="square" rtlCol="0">
            <a:spAutoFit/>
          </a:bodyPr>
          <a:lstStyle/>
          <a:p>
            <a:pPr algn="ctr"/>
            <a:r>
              <a:rPr lang="en-US" sz="1200" dirty="0" smtClean="0"/>
              <a:t>NOV</a:t>
            </a:r>
          </a:p>
        </p:txBody>
      </p:sp>
      <p:sp>
        <p:nvSpPr>
          <p:cNvPr id="81" name="TextBox 80"/>
          <p:cNvSpPr txBox="1"/>
          <p:nvPr/>
        </p:nvSpPr>
        <p:spPr>
          <a:xfrm>
            <a:off x="2730859" y="3186187"/>
            <a:ext cx="680418" cy="276999"/>
          </a:xfrm>
          <a:prstGeom prst="rect">
            <a:avLst/>
          </a:prstGeom>
          <a:noFill/>
        </p:spPr>
        <p:txBody>
          <a:bodyPr wrap="square" rtlCol="0">
            <a:spAutoFit/>
          </a:bodyPr>
          <a:lstStyle/>
          <a:p>
            <a:pPr algn="ctr"/>
            <a:r>
              <a:rPr lang="en-US" sz="1200" dirty="0" smtClean="0"/>
              <a:t>DEC</a:t>
            </a:r>
          </a:p>
        </p:txBody>
      </p:sp>
      <p:sp>
        <p:nvSpPr>
          <p:cNvPr id="82" name="TextBox 81"/>
          <p:cNvSpPr txBox="1"/>
          <p:nvPr/>
        </p:nvSpPr>
        <p:spPr>
          <a:xfrm>
            <a:off x="3346044" y="3194800"/>
            <a:ext cx="680418" cy="276999"/>
          </a:xfrm>
          <a:prstGeom prst="rect">
            <a:avLst/>
          </a:prstGeom>
          <a:noFill/>
        </p:spPr>
        <p:txBody>
          <a:bodyPr wrap="square" rtlCol="0">
            <a:spAutoFit/>
          </a:bodyPr>
          <a:lstStyle/>
          <a:p>
            <a:pPr algn="ctr"/>
            <a:r>
              <a:rPr lang="en-US" sz="1200" dirty="0" smtClean="0"/>
              <a:t>JAN</a:t>
            </a:r>
          </a:p>
        </p:txBody>
      </p:sp>
      <p:sp>
        <p:nvSpPr>
          <p:cNvPr id="95" name="Isosceles Triangle 94"/>
          <p:cNvSpPr/>
          <p:nvPr/>
        </p:nvSpPr>
        <p:spPr>
          <a:xfrm flipV="1">
            <a:off x="2821719" y="2319716"/>
            <a:ext cx="309705" cy="315114"/>
          </a:xfrm>
          <a:prstGeom prst="triangl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TextBox 95"/>
          <p:cNvSpPr txBox="1"/>
          <p:nvPr/>
        </p:nvSpPr>
        <p:spPr>
          <a:xfrm>
            <a:off x="2098556" y="2066348"/>
            <a:ext cx="1282287" cy="276999"/>
          </a:xfrm>
          <a:prstGeom prst="rect">
            <a:avLst/>
          </a:prstGeom>
          <a:noFill/>
        </p:spPr>
        <p:txBody>
          <a:bodyPr wrap="square" rtlCol="0">
            <a:spAutoFit/>
          </a:bodyPr>
          <a:lstStyle/>
          <a:p>
            <a:pPr algn="ctr"/>
            <a:r>
              <a:rPr lang="en-US" sz="1200" b="1" dirty="0" smtClean="0"/>
              <a:t>Dec 4, 5, 6 (</a:t>
            </a:r>
            <a:r>
              <a:rPr lang="en-US" sz="1200" b="1" dirty="0" smtClean="0">
                <a:solidFill>
                  <a:schemeClr val="tx2">
                    <a:lumMod val="60000"/>
                    <a:lumOff val="40000"/>
                  </a:schemeClr>
                </a:solidFill>
              </a:rPr>
              <a:t>+7</a:t>
            </a:r>
            <a:r>
              <a:rPr lang="en-US" sz="1200" b="1" dirty="0" smtClean="0"/>
              <a:t>)</a:t>
            </a:r>
          </a:p>
        </p:txBody>
      </p:sp>
      <p:sp>
        <p:nvSpPr>
          <p:cNvPr id="97" name="TextBox 96"/>
          <p:cNvSpPr txBox="1"/>
          <p:nvPr/>
        </p:nvSpPr>
        <p:spPr>
          <a:xfrm>
            <a:off x="2104141" y="1464729"/>
            <a:ext cx="1335574" cy="646331"/>
          </a:xfrm>
          <a:prstGeom prst="rect">
            <a:avLst/>
          </a:prstGeom>
          <a:noFill/>
        </p:spPr>
        <p:txBody>
          <a:bodyPr wrap="square" rtlCol="0">
            <a:spAutoFit/>
          </a:bodyPr>
          <a:lstStyle/>
          <a:p>
            <a:pPr algn="ctr"/>
            <a:r>
              <a:rPr lang="en-US" sz="1200" dirty="0"/>
              <a:t>Iridium</a:t>
            </a:r>
          </a:p>
          <a:p>
            <a:pPr algn="ctr"/>
            <a:r>
              <a:rPr lang="en-US" sz="1200" dirty="0" smtClean="0"/>
              <a:t>WA DC Area (</a:t>
            </a:r>
            <a:r>
              <a:rPr lang="en-US" sz="1200" dirty="0"/>
              <a:t>Leesburg, VA</a:t>
            </a:r>
            <a:r>
              <a:rPr lang="en-US" sz="1200" dirty="0" smtClean="0"/>
              <a:t>), </a:t>
            </a:r>
          </a:p>
        </p:txBody>
      </p:sp>
      <p:sp>
        <p:nvSpPr>
          <p:cNvPr id="98" name="Isosceles Triangle 97"/>
          <p:cNvSpPr/>
          <p:nvPr/>
        </p:nvSpPr>
        <p:spPr>
          <a:xfrm flipV="1">
            <a:off x="1580300" y="2315010"/>
            <a:ext cx="309705" cy="315114"/>
          </a:xfrm>
          <a:prstGeom prst="triangl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TextBox 98"/>
          <p:cNvSpPr txBox="1"/>
          <p:nvPr/>
        </p:nvSpPr>
        <p:spPr>
          <a:xfrm>
            <a:off x="873181" y="1505424"/>
            <a:ext cx="1263025" cy="830997"/>
          </a:xfrm>
          <a:prstGeom prst="rect">
            <a:avLst/>
          </a:prstGeom>
          <a:noFill/>
          <a:ln>
            <a:noFill/>
            <a:prstDash val="dash"/>
          </a:ln>
        </p:spPr>
        <p:txBody>
          <a:bodyPr wrap="square" rtlCol="0">
            <a:spAutoFit/>
          </a:bodyPr>
          <a:lstStyle/>
          <a:p>
            <a:pPr algn="ctr"/>
            <a:r>
              <a:rPr lang="en-US" sz="1200" dirty="0" smtClean="0"/>
              <a:t>Inmarsat</a:t>
            </a:r>
          </a:p>
          <a:p>
            <a:pPr algn="ctr"/>
            <a:r>
              <a:rPr lang="en-US" sz="1200" dirty="0" smtClean="0"/>
              <a:t>Hawaii </a:t>
            </a:r>
          </a:p>
          <a:p>
            <a:pPr algn="ctr"/>
            <a:r>
              <a:rPr lang="en-US" sz="1200" dirty="0" smtClean="0"/>
              <a:t>(Honolulu area)</a:t>
            </a:r>
          </a:p>
          <a:p>
            <a:pPr algn="ctr"/>
            <a:r>
              <a:rPr lang="en-US" sz="1200" b="1" dirty="0" smtClean="0"/>
              <a:t>Oct 24-26</a:t>
            </a:r>
          </a:p>
        </p:txBody>
      </p:sp>
      <p:sp>
        <p:nvSpPr>
          <p:cNvPr id="103" name="TextBox 102"/>
          <p:cNvSpPr txBox="1"/>
          <p:nvPr/>
        </p:nvSpPr>
        <p:spPr>
          <a:xfrm>
            <a:off x="912292" y="3759128"/>
            <a:ext cx="1461721" cy="461665"/>
          </a:xfrm>
          <a:prstGeom prst="rect">
            <a:avLst/>
          </a:prstGeom>
          <a:noFill/>
        </p:spPr>
        <p:txBody>
          <a:bodyPr wrap="square" rtlCol="0">
            <a:spAutoFit/>
          </a:bodyPr>
          <a:lstStyle>
            <a:defPPr>
              <a:defRPr lang="en-US"/>
            </a:defPPr>
            <a:lvl1pPr algn="ctr">
              <a:defRPr sz="1200"/>
            </a:lvl1pPr>
          </a:lstStyle>
          <a:p>
            <a:r>
              <a:rPr lang="en-US" dirty="0"/>
              <a:t>AEEC Mid-Term SESSION (10/14)</a:t>
            </a:r>
          </a:p>
        </p:txBody>
      </p:sp>
      <p:sp>
        <p:nvSpPr>
          <p:cNvPr id="8" name="12-Point Star 7"/>
          <p:cNvSpPr/>
          <p:nvPr/>
        </p:nvSpPr>
        <p:spPr>
          <a:xfrm>
            <a:off x="932381" y="2924294"/>
            <a:ext cx="190955" cy="189503"/>
          </a:xfrm>
          <a:prstGeom prst="star12">
            <a:avLst/>
          </a:prstGeom>
          <a:solidFill>
            <a:schemeClr val="tx2">
              <a:lumMod val="40000"/>
              <a:lumOff val="60000"/>
            </a:schemeClr>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077911" y="2915967"/>
            <a:ext cx="1401261" cy="215444"/>
          </a:xfrm>
          <a:prstGeom prst="rect">
            <a:avLst/>
          </a:prstGeom>
        </p:spPr>
        <p:txBody>
          <a:bodyPr wrap="square">
            <a:spAutoFit/>
          </a:bodyPr>
          <a:lstStyle/>
          <a:p>
            <a:r>
              <a:rPr lang="en-US" sz="800" dirty="0" smtClean="0"/>
              <a:t>9/10 EASA LAD Enablers</a:t>
            </a:r>
            <a:endParaRPr lang="en-US" sz="800" dirty="0"/>
          </a:p>
        </p:txBody>
      </p:sp>
      <p:sp>
        <p:nvSpPr>
          <p:cNvPr id="6" name="Rectangle 5"/>
          <p:cNvSpPr/>
          <p:nvPr/>
        </p:nvSpPr>
        <p:spPr>
          <a:xfrm>
            <a:off x="996481" y="2612671"/>
            <a:ext cx="937646" cy="215444"/>
          </a:xfrm>
          <a:prstGeom prst="rect">
            <a:avLst/>
          </a:prstGeom>
        </p:spPr>
        <p:txBody>
          <a:bodyPr wrap="square">
            <a:spAutoFit/>
          </a:bodyPr>
          <a:lstStyle/>
          <a:p>
            <a:pPr algn="ctr"/>
            <a:r>
              <a:rPr lang="de-DE" sz="800" dirty="0" smtClean="0"/>
              <a:t>IQPC Conf</a:t>
            </a:r>
            <a:endParaRPr lang="en-US" sz="800" dirty="0"/>
          </a:p>
        </p:txBody>
      </p:sp>
      <p:sp>
        <p:nvSpPr>
          <p:cNvPr id="141" name="12-Point Star 140"/>
          <p:cNvSpPr/>
          <p:nvPr/>
        </p:nvSpPr>
        <p:spPr>
          <a:xfrm>
            <a:off x="976356" y="2594808"/>
            <a:ext cx="210461" cy="210642"/>
          </a:xfrm>
          <a:prstGeom prst="star12">
            <a:avLst/>
          </a:prstGeom>
          <a:solidFill>
            <a:schemeClr val="tx2">
              <a:lumMod val="40000"/>
              <a:lumOff val="60000"/>
            </a:schemeClr>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Isosceles Triangle 146"/>
          <p:cNvSpPr/>
          <p:nvPr/>
        </p:nvSpPr>
        <p:spPr>
          <a:xfrm>
            <a:off x="1551725" y="3419477"/>
            <a:ext cx="309705" cy="315114"/>
          </a:xfrm>
          <a:prstGeom prst="triangl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TextBox 134"/>
          <p:cNvSpPr txBox="1"/>
          <p:nvPr/>
        </p:nvSpPr>
        <p:spPr>
          <a:xfrm>
            <a:off x="2008141" y="3430701"/>
            <a:ext cx="2734188" cy="461665"/>
          </a:xfrm>
          <a:prstGeom prst="rect">
            <a:avLst/>
          </a:prstGeom>
          <a:noFill/>
        </p:spPr>
        <p:txBody>
          <a:bodyPr wrap="square" rtlCol="0">
            <a:spAutoFit/>
          </a:bodyPr>
          <a:lstStyle/>
          <a:p>
            <a:pPr algn="ctr"/>
            <a:r>
              <a:rPr lang="en-US" sz="1200" dirty="0" smtClean="0"/>
              <a:t>TRFD (ARINC 681) </a:t>
            </a:r>
            <a:r>
              <a:rPr lang="en-US" sz="1200" dirty="0" err="1" smtClean="0"/>
              <a:t>Strawhorse</a:t>
            </a:r>
            <a:r>
              <a:rPr lang="en-US" sz="1200" dirty="0" smtClean="0"/>
              <a:t> #1 </a:t>
            </a:r>
          </a:p>
          <a:p>
            <a:pPr algn="ctr"/>
            <a:r>
              <a:rPr lang="en-US" sz="1200" dirty="0" smtClean="0"/>
              <a:t>February  (following FL meeting)</a:t>
            </a:r>
          </a:p>
        </p:txBody>
      </p:sp>
      <p:sp>
        <p:nvSpPr>
          <p:cNvPr id="143" name="TextBox 142"/>
          <p:cNvSpPr txBox="1"/>
          <p:nvPr/>
        </p:nvSpPr>
        <p:spPr>
          <a:xfrm>
            <a:off x="5183285" y="3566779"/>
            <a:ext cx="3700040" cy="400110"/>
          </a:xfrm>
          <a:prstGeom prst="rect">
            <a:avLst/>
          </a:prstGeom>
          <a:noFill/>
        </p:spPr>
        <p:txBody>
          <a:bodyPr wrap="square" rtlCol="0">
            <a:spAutoFit/>
          </a:bodyPr>
          <a:lstStyle/>
          <a:p>
            <a:pPr algn="ctr"/>
            <a:r>
              <a:rPr lang="en-US" sz="1000" b="1" dirty="0" smtClean="0">
                <a:solidFill>
                  <a:schemeClr val="accent1">
                    <a:lumMod val="60000"/>
                    <a:lumOff val="40000"/>
                  </a:schemeClr>
                </a:solidFill>
              </a:rPr>
              <a:t>TRFD ARINC 681 </a:t>
            </a:r>
            <a:r>
              <a:rPr lang="en-US" sz="1000" dirty="0" smtClean="0">
                <a:solidFill>
                  <a:schemeClr val="accent1">
                    <a:lumMod val="60000"/>
                    <a:lumOff val="40000"/>
                  </a:schemeClr>
                </a:solidFill>
              </a:rPr>
              <a:t>report now an integrated requirements, architecture and proposed standards report</a:t>
            </a:r>
          </a:p>
        </p:txBody>
      </p:sp>
      <p:sp>
        <p:nvSpPr>
          <p:cNvPr id="161" name="12-Point Star 160"/>
          <p:cNvSpPr/>
          <p:nvPr/>
        </p:nvSpPr>
        <p:spPr>
          <a:xfrm>
            <a:off x="2433166" y="2688469"/>
            <a:ext cx="229025" cy="181667"/>
          </a:xfrm>
          <a:prstGeom prst="star12">
            <a:avLst/>
          </a:prstGeom>
          <a:solidFill>
            <a:schemeClr val="tx2">
              <a:lumMod val="40000"/>
              <a:lumOff val="60000"/>
            </a:schemeClr>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Rectangle 163"/>
          <p:cNvSpPr/>
          <p:nvPr/>
        </p:nvSpPr>
        <p:spPr>
          <a:xfrm>
            <a:off x="2579278" y="2676638"/>
            <a:ext cx="765515" cy="461665"/>
          </a:xfrm>
          <a:prstGeom prst="rect">
            <a:avLst/>
          </a:prstGeom>
        </p:spPr>
        <p:txBody>
          <a:bodyPr wrap="square">
            <a:spAutoFit/>
          </a:bodyPr>
          <a:lstStyle/>
          <a:p>
            <a:r>
              <a:rPr lang="en-US" sz="800" dirty="0" smtClean="0"/>
              <a:t>11/14 EASA LAD Operators</a:t>
            </a:r>
            <a:endParaRPr lang="en-US" sz="800" dirty="0"/>
          </a:p>
        </p:txBody>
      </p:sp>
      <p:cxnSp>
        <p:nvCxnSpPr>
          <p:cNvPr id="172" name="Straight Connector 171"/>
          <p:cNvCxnSpPr/>
          <p:nvPr/>
        </p:nvCxnSpPr>
        <p:spPr>
          <a:xfrm>
            <a:off x="6594796" y="3172903"/>
            <a:ext cx="0" cy="2834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a:off x="4669336" y="3172903"/>
            <a:ext cx="0" cy="2834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a:xfrm>
            <a:off x="5311156" y="3172903"/>
            <a:ext cx="0" cy="2834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a:xfrm>
            <a:off x="5952976" y="3172903"/>
            <a:ext cx="0" cy="283447"/>
          </a:xfrm>
          <a:prstGeom prst="line">
            <a:avLst/>
          </a:prstGeom>
        </p:spPr>
        <p:style>
          <a:lnRef idx="1">
            <a:schemeClr val="accent1"/>
          </a:lnRef>
          <a:fillRef idx="0">
            <a:schemeClr val="accent1"/>
          </a:fillRef>
          <a:effectRef idx="0">
            <a:schemeClr val="accent1"/>
          </a:effectRef>
          <a:fontRef idx="minor">
            <a:schemeClr val="tx1"/>
          </a:fontRef>
        </p:style>
      </p:cxnSp>
      <p:sp>
        <p:nvSpPr>
          <p:cNvPr id="176" name="TextBox 175"/>
          <p:cNvSpPr txBox="1"/>
          <p:nvPr/>
        </p:nvSpPr>
        <p:spPr>
          <a:xfrm>
            <a:off x="4008217" y="3176127"/>
            <a:ext cx="680418" cy="276999"/>
          </a:xfrm>
          <a:prstGeom prst="rect">
            <a:avLst/>
          </a:prstGeom>
          <a:noFill/>
        </p:spPr>
        <p:txBody>
          <a:bodyPr wrap="square" rtlCol="0">
            <a:spAutoFit/>
          </a:bodyPr>
          <a:lstStyle/>
          <a:p>
            <a:pPr algn="ctr"/>
            <a:r>
              <a:rPr lang="en-US" sz="1200" dirty="0" smtClean="0"/>
              <a:t>FEB</a:t>
            </a:r>
          </a:p>
        </p:txBody>
      </p:sp>
      <p:sp>
        <p:nvSpPr>
          <p:cNvPr id="177" name="TextBox 176"/>
          <p:cNvSpPr txBox="1"/>
          <p:nvPr/>
        </p:nvSpPr>
        <p:spPr>
          <a:xfrm>
            <a:off x="4650037" y="3176127"/>
            <a:ext cx="680418" cy="276999"/>
          </a:xfrm>
          <a:prstGeom prst="rect">
            <a:avLst/>
          </a:prstGeom>
          <a:noFill/>
        </p:spPr>
        <p:txBody>
          <a:bodyPr wrap="square" rtlCol="0">
            <a:spAutoFit/>
          </a:bodyPr>
          <a:lstStyle/>
          <a:p>
            <a:pPr algn="ctr"/>
            <a:r>
              <a:rPr lang="en-US" sz="1200" dirty="0" smtClean="0"/>
              <a:t>MAR</a:t>
            </a:r>
          </a:p>
        </p:txBody>
      </p:sp>
      <p:sp>
        <p:nvSpPr>
          <p:cNvPr id="178" name="TextBox 177"/>
          <p:cNvSpPr txBox="1"/>
          <p:nvPr/>
        </p:nvSpPr>
        <p:spPr>
          <a:xfrm>
            <a:off x="5291857" y="3176127"/>
            <a:ext cx="680418" cy="276999"/>
          </a:xfrm>
          <a:prstGeom prst="rect">
            <a:avLst/>
          </a:prstGeom>
          <a:noFill/>
        </p:spPr>
        <p:txBody>
          <a:bodyPr wrap="square" rtlCol="0">
            <a:spAutoFit/>
          </a:bodyPr>
          <a:lstStyle/>
          <a:p>
            <a:pPr algn="ctr"/>
            <a:r>
              <a:rPr lang="en-US" sz="1200" dirty="0" smtClean="0"/>
              <a:t>APRIL</a:t>
            </a:r>
          </a:p>
        </p:txBody>
      </p:sp>
      <p:cxnSp>
        <p:nvCxnSpPr>
          <p:cNvPr id="190" name="Straight Connector 189"/>
          <p:cNvCxnSpPr/>
          <p:nvPr/>
        </p:nvCxnSpPr>
        <p:spPr>
          <a:xfrm>
            <a:off x="8518931" y="3154452"/>
            <a:ext cx="0" cy="2834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a:xfrm>
            <a:off x="7235291" y="3154452"/>
            <a:ext cx="0" cy="2834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a:xfrm>
            <a:off x="7877111" y="3154452"/>
            <a:ext cx="0" cy="283447"/>
          </a:xfrm>
          <a:prstGeom prst="line">
            <a:avLst/>
          </a:prstGeom>
        </p:spPr>
        <p:style>
          <a:lnRef idx="1">
            <a:schemeClr val="accent1"/>
          </a:lnRef>
          <a:fillRef idx="0">
            <a:schemeClr val="accent1"/>
          </a:fillRef>
          <a:effectRef idx="0">
            <a:schemeClr val="accent1"/>
          </a:effectRef>
          <a:fontRef idx="minor">
            <a:schemeClr val="tx1"/>
          </a:fontRef>
        </p:style>
      </p:cxnSp>
      <p:sp>
        <p:nvSpPr>
          <p:cNvPr id="197" name="TextBox 196"/>
          <p:cNvSpPr txBox="1"/>
          <p:nvPr/>
        </p:nvSpPr>
        <p:spPr>
          <a:xfrm>
            <a:off x="6574172" y="3157676"/>
            <a:ext cx="680418" cy="276999"/>
          </a:xfrm>
          <a:prstGeom prst="rect">
            <a:avLst/>
          </a:prstGeom>
          <a:noFill/>
        </p:spPr>
        <p:txBody>
          <a:bodyPr wrap="square" rtlCol="0">
            <a:spAutoFit/>
          </a:bodyPr>
          <a:lstStyle/>
          <a:p>
            <a:pPr algn="ctr"/>
            <a:r>
              <a:rPr lang="en-US" sz="1200" dirty="0" smtClean="0"/>
              <a:t>JUNE</a:t>
            </a:r>
          </a:p>
        </p:txBody>
      </p:sp>
      <p:sp>
        <p:nvSpPr>
          <p:cNvPr id="198" name="TextBox 197"/>
          <p:cNvSpPr txBox="1"/>
          <p:nvPr/>
        </p:nvSpPr>
        <p:spPr>
          <a:xfrm>
            <a:off x="7215992" y="3157676"/>
            <a:ext cx="680418" cy="276999"/>
          </a:xfrm>
          <a:prstGeom prst="rect">
            <a:avLst/>
          </a:prstGeom>
          <a:noFill/>
        </p:spPr>
        <p:txBody>
          <a:bodyPr wrap="square" rtlCol="0">
            <a:spAutoFit/>
          </a:bodyPr>
          <a:lstStyle/>
          <a:p>
            <a:pPr algn="ctr"/>
            <a:r>
              <a:rPr lang="en-US" sz="1200" dirty="0" smtClean="0"/>
              <a:t>JULY</a:t>
            </a:r>
          </a:p>
        </p:txBody>
      </p:sp>
      <p:sp>
        <p:nvSpPr>
          <p:cNvPr id="199" name="TextBox 198"/>
          <p:cNvSpPr txBox="1"/>
          <p:nvPr/>
        </p:nvSpPr>
        <p:spPr>
          <a:xfrm>
            <a:off x="7857812" y="3157676"/>
            <a:ext cx="680418" cy="276999"/>
          </a:xfrm>
          <a:prstGeom prst="rect">
            <a:avLst/>
          </a:prstGeom>
          <a:noFill/>
        </p:spPr>
        <p:txBody>
          <a:bodyPr wrap="square" rtlCol="0">
            <a:spAutoFit/>
          </a:bodyPr>
          <a:lstStyle/>
          <a:p>
            <a:pPr algn="ctr"/>
            <a:r>
              <a:rPr lang="en-US" sz="1200" dirty="0" smtClean="0"/>
              <a:t>AUG</a:t>
            </a:r>
          </a:p>
        </p:txBody>
      </p:sp>
      <p:cxnSp>
        <p:nvCxnSpPr>
          <p:cNvPr id="200" name="Straight Connector 199"/>
          <p:cNvCxnSpPr/>
          <p:nvPr/>
        </p:nvCxnSpPr>
        <p:spPr>
          <a:xfrm>
            <a:off x="781956" y="3185094"/>
            <a:ext cx="0" cy="283447"/>
          </a:xfrm>
          <a:prstGeom prst="line">
            <a:avLst/>
          </a:prstGeom>
        </p:spPr>
        <p:style>
          <a:lnRef idx="1">
            <a:schemeClr val="accent1"/>
          </a:lnRef>
          <a:fillRef idx="0">
            <a:schemeClr val="accent1"/>
          </a:fillRef>
          <a:effectRef idx="0">
            <a:schemeClr val="accent1"/>
          </a:effectRef>
          <a:fontRef idx="minor">
            <a:schemeClr val="tx1"/>
          </a:fontRef>
        </p:style>
      </p:cxnSp>
      <p:sp>
        <p:nvSpPr>
          <p:cNvPr id="201" name="Isosceles Triangle 200"/>
          <p:cNvSpPr/>
          <p:nvPr/>
        </p:nvSpPr>
        <p:spPr>
          <a:xfrm flipV="1">
            <a:off x="4113582" y="2270268"/>
            <a:ext cx="309705" cy="315114"/>
          </a:xfrm>
          <a:prstGeom prst="triangl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TextBox 201"/>
          <p:cNvSpPr txBox="1"/>
          <p:nvPr/>
        </p:nvSpPr>
        <p:spPr>
          <a:xfrm>
            <a:off x="3976361" y="2006977"/>
            <a:ext cx="1519736" cy="276999"/>
          </a:xfrm>
          <a:prstGeom prst="rect">
            <a:avLst/>
          </a:prstGeom>
          <a:noFill/>
        </p:spPr>
        <p:txBody>
          <a:bodyPr wrap="square" rtlCol="0">
            <a:spAutoFit/>
          </a:bodyPr>
          <a:lstStyle/>
          <a:p>
            <a:pPr algn="ctr"/>
            <a:r>
              <a:rPr lang="en-US" sz="1200" b="1" dirty="0" smtClean="0"/>
              <a:t>Feb 4-6 (SAI 7-8)</a:t>
            </a:r>
          </a:p>
        </p:txBody>
      </p:sp>
      <p:sp>
        <p:nvSpPr>
          <p:cNvPr id="203" name="TextBox 202"/>
          <p:cNvSpPr txBox="1"/>
          <p:nvPr/>
        </p:nvSpPr>
        <p:spPr>
          <a:xfrm>
            <a:off x="3463574" y="1464032"/>
            <a:ext cx="1560974" cy="646331"/>
          </a:xfrm>
          <a:prstGeom prst="rect">
            <a:avLst/>
          </a:prstGeom>
          <a:noFill/>
        </p:spPr>
        <p:txBody>
          <a:bodyPr wrap="square" rtlCol="0">
            <a:spAutoFit/>
          </a:bodyPr>
          <a:lstStyle/>
          <a:p>
            <a:pPr algn="ctr"/>
            <a:r>
              <a:rPr lang="en-US" sz="1200" dirty="0" smtClean="0"/>
              <a:t>Gables Engineering</a:t>
            </a:r>
          </a:p>
          <a:p>
            <a:pPr algn="ctr"/>
            <a:r>
              <a:rPr lang="en-US" sz="1200" dirty="0" smtClean="0"/>
              <a:t>Coral Gables Florida</a:t>
            </a:r>
          </a:p>
        </p:txBody>
      </p:sp>
      <p:sp>
        <p:nvSpPr>
          <p:cNvPr id="204" name="Isosceles Triangle 203"/>
          <p:cNvSpPr/>
          <p:nvPr/>
        </p:nvSpPr>
        <p:spPr>
          <a:xfrm flipV="1">
            <a:off x="5319778" y="2302742"/>
            <a:ext cx="309705" cy="315114"/>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TextBox 204"/>
          <p:cNvSpPr txBox="1"/>
          <p:nvPr/>
        </p:nvSpPr>
        <p:spPr>
          <a:xfrm>
            <a:off x="4588033" y="2364478"/>
            <a:ext cx="916421" cy="276999"/>
          </a:xfrm>
          <a:prstGeom prst="rect">
            <a:avLst/>
          </a:prstGeom>
          <a:noFill/>
        </p:spPr>
        <p:txBody>
          <a:bodyPr wrap="square" rtlCol="0">
            <a:spAutoFit/>
          </a:bodyPr>
          <a:lstStyle/>
          <a:p>
            <a:pPr algn="ctr"/>
            <a:r>
              <a:rPr lang="en-US" sz="1200" b="1" dirty="0" smtClean="0"/>
              <a:t>April 2-4</a:t>
            </a:r>
          </a:p>
        </p:txBody>
      </p:sp>
      <p:sp>
        <p:nvSpPr>
          <p:cNvPr id="206" name="TextBox 205"/>
          <p:cNvSpPr txBox="1"/>
          <p:nvPr/>
        </p:nvSpPr>
        <p:spPr>
          <a:xfrm>
            <a:off x="4888287" y="1630617"/>
            <a:ext cx="1335574" cy="646331"/>
          </a:xfrm>
          <a:prstGeom prst="rect">
            <a:avLst/>
          </a:prstGeom>
          <a:noFill/>
        </p:spPr>
        <p:txBody>
          <a:bodyPr wrap="square" rtlCol="0">
            <a:spAutoFit/>
          </a:bodyPr>
          <a:lstStyle/>
          <a:p>
            <a:pPr algn="ctr"/>
            <a:r>
              <a:rPr lang="en-US" sz="1200" dirty="0" err="1" smtClean="0"/>
              <a:t>SatAuth</a:t>
            </a:r>
            <a:endParaRPr lang="en-US" sz="1200" dirty="0" smtClean="0"/>
          </a:p>
          <a:p>
            <a:pPr algn="ctr"/>
            <a:r>
              <a:rPr lang="en-US" sz="1200" dirty="0" smtClean="0"/>
              <a:t>Johannesburg SA</a:t>
            </a:r>
          </a:p>
        </p:txBody>
      </p:sp>
      <p:sp>
        <p:nvSpPr>
          <p:cNvPr id="207" name="Isosceles Triangle 206"/>
          <p:cNvSpPr/>
          <p:nvPr/>
        </p:nvSpPr>
        <p:spPr>
          <a:xfrm flipV="1">
            <a:off x="5781277" y="2305966"/>
            <a:ext cx="309705" cy="315114"/>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 name="TextBox 207"/>
          <p:cNvSpPr txBox="1"/>
          <p:nvPr/>
        </p:nvSpPr>
        <p:spPr>
          <a:xfrm>
            <a:off x="5906004" y="2196992"/>
            <a:ext cx="992829" cy="461665"/>
          </a:xfrm>
          <a:prstGeom prst="rect">
            <a:avLst/>
          </a:prstGeom>
          <a:noFill/>
        </p:spPr>
        <p:txBody>
          <a:bodyPr wrap="square" rtlCol="0">
            <a:spAutoFit/>
          </a:bodyPr>
          <a:lstStyle/>
          <a:p>
            <a:pPr algn="ctr"/>
            <a:r>
              <a:rPr lang="en-US" sz="1200" b="1" dirty="0" smtClean="0"/>
              <a:t>April 29-May 2</a:t>
            </a:r>
          </a:p>
        </p:txBody>
      </p:sp>
      <p:sp>
        <p:nvSpPr>
          <p:cNvPr id="209" name="TextBox 208"/>
          <p:cNvSpPr txBox="1"/>
          <p:nvPr/>
        </p:nvSpPr>
        <p:spPr>
          <a:xfrm>
            <a:off x="5835773" y="1673385"/>
            <a:ext cx="1108774" cy="646331"/>
          </a:xfrm>
          <a:prstGeom prst="rect">
            <a:avLst/>
          </a:prstGeom>
          <a:noFill/>
        </p:spPr>
        <p:txBody>
          <a:bodyPr wrap="square" rtlCol="0">
            <a:spAutoFit/>
          </a:bodyPr>
          <a:lstStyle/>
          <a:p>
            <a:pPr algn="ctr"/>
            <a:r>
              <a:rPr lang="en-US" sz="1200" dirty="0" smtClean="0"/>
              <a:t>AEEC General Session</a:t>
            </a:r>
          </a:p>
        </p:txBody>
      </p:sp>
      <p:sp>
        <p:nvSpPr>
          <p:cNvPr id="210" name="Up Arrow 209"/>
          <p:cNvSpPr/>
          <p:nvPr/>
        </p:nvSpPr>
        <p:spPr>
          <a:xfrm>
            <a:off x="4481736" y="3461808"/>
            <a:ext cx="345440" cy="393722"/>
          </a:xfrm>
          <a:prstGeom prst="upArrow">
            <a:avLst/>
          </a:pr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1" name="Isosceles Triangle 210"/>
          <p:cNvSpPr/>
          <p:nvPr/>
        </p:nvSpPr>
        <p:spPr>
          <a:xfrm flipV="1">
            <a:off x="6809708" y="2290668"/>
            <a:ext cx="309705" cy="315114"/>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2" name="TextBox 211"/>
          <p:cNvSpPr txBox="1"/>
          <p:nvPr/>
        </p:nvSpPr>
        <p:spPr>
          <a:xfrm>
            <a:off x="7033305" y="2174263"/>
            <a:ext cx="1028529" cy="461665"/>
          </a:xfrm>
          <a:prstGeom prst="rect">
            <a:avLst/>
          </a:prstGeom>
          <a:noFill/>
        </p:spPr>
        <p:txBody>
          <a:bodyPr wrap="square" rtlCol="0">
            <a:spAutoFit/>
          </a:bodyPr>
          <a:lstStyle/>
          <a:p>
            <a:pPr algn="ctr"/>
            <a:r>
              <a:rPr lang="en-US" sz="1200" b="1" dirty="0" smtClean="0"/>
              <a:t>June 17-19 (SAI 20-21)</a:t>
            </a:r>
          </a:p>
        </p:txBody>
      </p:sp>
      <p:sp>
        <p:nvSpPr>
          <p:cNvPr id="213" name="TextBox 212"/>
          <p:cNvSpPr txBox="1"/>
          <p:nvPr/>
        </p:nvSpPr>
        <p:spPr>
          <a:xfrm>
            <a:off x="6516604" y="1848470"/>
            <a:ext cx="1108774" cy="461665"/>
          </a:xfrm>
          <a:prstGeom prst="rect">
            <a:avLst/>
          </a:prstGeom>
          <a:noFill/>
        </p:spPr>
        <p:txBody>
          <a:bodyPr wrap="square" rtlCol="0">
            <a:spAutoFit/>
          </a:bodyPr>
          <a:lstStyle/>
          <a:p>
            <a:pPr algn="ctr"/>
            <a:r>
              <a:rPr lang="en-US" sz="1200" dirty="0" smtClean="0"/>
              <a:t>Airbus Toulouse</a:t>
            </a:r>
          </a:p>
        </p:txBody>
      </p:sp>
      <p:sp>
        <p:nvSpPr>
          <p:cNvPr id="214" name="Isosceles Triangle 213"/>
          <p:cNvSpPr/>
          <p:nvPr/>
        </p:nvSpPr>
        <p:spPr>
          <a:xfrm flipV="1">
            <a:off x="8062674" y="2261881"/>
            <a:ext cx="309705" cy="315114"/>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 name="TextBox 214"/>
          <p:cNvSpPr txBox="1"/>
          <p:nvPr/>
        </p:nvSpPr>
        <p:spPr>
          <a:xfrm>
            <a:off x="7631908" y="2602738"/>
            <a:ext cx="1028529" cy="276999"/>
          </a:xfrm>
          <a:prstGeom prst="rect">
            <a:avLst/>
          </a:prstGeom>
          <a:noFill/>
        </p:spPr>
        <p:txBody>
          <a:bodyPr wrap="square" rtlCol="0">
            <a:spAutoFit/>
          </a:bodyPr>
          <a:lstStyle/>
          <a:p>
            <a:pPr algn="ctr"/>
            <a:r>
              <a:rPr lang="en-US" sz="1200" b="1" dirty="0" smtClean="0"/>
              <a:t>Aug (</a:t>
            </a:r>
            <a:r>
              <a:rPr lang="en-US" sz="1200" b="1" dirty="0" err="1" smtClean="0"/>
              <a:t>tbd</a:t>
            </a:r>
            <a:r>
              <a:rPr lang="en-US" sz="1200" b="1" dirty="0" smtClean="0"/>
              <a:t>)</a:t>
            </a:r>
          </a:p>
        </p:txBody>
      </p:sp>
      <p:sp>
        <p:nvSpPr>
          <p:cNvPr id="216" name="TextBox 215"/>
          <p:cNvSpPr txBox="1"/>
          <p:nvPr/>
        </p:nvSpPr>
        <p:spPr>
          <a:xfrm>
            <a:off x="7191576" y="1209156"/>
            <a:ext cx="1908355" cy="1015663"/>
          </a:xfrm>
          <a:prstGeom prst="rect">
            <a:avLst/>
          </a:prstGeom>
          <a:noFill/>
        </p:spPr>
        <p:txBody>
          <a:bodyPr wrap="square" rtlCol="0">
            <a:spAutoFit/>
          </a:bodyPr>
          <a:lstStyle/>
          <a:p>
            <a:pPr algn="ctr"/>
            <a:r>
              <a:rPr lang="en-US" sz="1200" dirty="0" smtClean="0"/>
              <a:t>Boeing</a:t>
            </a:r>
          </a:p>
          <a:p>
            <a:pPr algn="ctr"/>
            <a:r>
              <a:rPr lang="en-US" sz="1200" dirty="0" smtClean="0"/>
              <a:t>Seattle</a:t>
            </a:r>
          </a:p>
          <a:p>
            <a:pPr algn="ctr"/>
            <a:r>
              <a:rPr lang="en-US" sz="1200" b="1" dirty="0" smtClean="0"/>
              <a:t>1</a:t>
            </a:r>
            <a:r>
              <a:rPr lang="en-US" sz="1200" b="1" baseline="30000" dirty="0" smtClean="0"/>
              <a:t>st</a:t>
            </a:r>
            <a:r>
              <a:rPr lang="en-US" sz="1200" b="1" dirty="0" smtClean="0"/>
              <a:t> ½ of Aug</a:t>
            </a:r>
          </a:p>
          <a:p>
            <a:pPr algn="ctr"/>
            <a:r>
              <a:rPr lang="en-US" sz="1200" dirty="0" smtClean="0"/>
              <a:t>(</a:t>
            </a:r>
            <a:r>
              <a:rPr lang="en-US" sz="1200" dirty="0" smtClean="0">
                <a:solidFill>
                  <a:srgbClr val="E5007E"/>
                </a:solidFill>
              </a:rPr>
              <a:t>are there conflicting dates in Aug?)</a:t>
            </a:r>
          </a:p>
        </p:txBody>
      </p:sp>
      <p:sp>
        <p:nvSpPr>
          <p:cNvPr id="218" name="Rectangle 217"/>
          <p:cNvSpPr/>
          <p:nvPr/>
        </p:nvSpPr>
        <p:spPr>
          <a:xfrm>
            <a:off x="5538315" y="2939246"/>
            <a:ext cx="2981845" cy="215444"/>
          </a:xfrm>
          <a:prstGeom prst="rect">
            <a:avLst/>
          </a:prstGeom>
        </p:spPr>
        <p:txBody>
          <a:bodyPr wrap="square">
            <a:spAutoFit/>
          </a:bodyPr>
          <a:lstStyle/>
          <a:p>
            <a:r>
              <a:rPr lang="en-US" sz="800" dirty="0" smtClean="0"/>
              <a:t>4/2-4/4</a:t>
            </a:r>
            <a:r>
              <a:rPr lang="en-US" sz="800" dirty="0"/>
              <a:t> IATA Safety and Flight Ops </a:t>
            </a:r>
            <a:r>
              <a:rPr lang="en-US" sz="800" dirty="0" smtClean="0"/>
              <a:t>Conf (Blake)</a:t>
            </a:r>
            <a:endParaRPr lang="en-US" sz="800" dirty="0"/>
          </a:p>
        </p:txBody>
      </p:sp>
      <p:sp>
        <p:nvSpPr>
          <p:cNvPr id="221" name="TextBox 220"/>
          <p:cNvSpPr txBox="1"/>
          <p:nvPr/>
        </p:nvSpPr>
        <p:spPr>
          <a:xfrm>
            <a:off x="59994" y="6069719"/>
            <a:ext cx="7817117" cy="307777"/>
          </a:xfrm>
          <a:prstGeom prst="rect">
            <a:avLst/>
          </a:prstGeom>
          <a:noFill/>
        </p:spPr>
        <p:txBody>
          <a:bodyPr wrap="square" rtlCol="0">
            <a:spAutoFit/>
          </a:bodyPr>
          <a:lstStyle/>
          <a:p>
            <a:r>
              <a:rPr lang="en-US" sz="1400" dirty="0" smtClean="0"/>
              <a:t>April 2019 South Africa Meeting Announcement: </a:t>
            </a:r>
            <a:endParaRPr lang="en-US" sz="1400" dirty="0"/>
          </a:p>
        </p:txBody>
      </p:sp>
      <p:sp>
        <p:nvSpPr>
          <p:cNvPr id="222" name="Rectangle 221"/>
          <p:cNvSpPr/>
          <p:nvPr/>
        </p:nvSpPr>
        <p:spPr>
          <a:xfrm>
            <a:off x="21396" y="6360152"/>
            <a:ext cx="8425496" cy="307777"/>
          </a:xfrm>
          <a:prstGeom prst="rect">
            <a:avLst/>
          </a:prstGeom>
        </p:spPr>
        <p:txBody>
          <a:bodyPr wrap="square">
            <a:spAutoFit/>
          </a:bodyPr>
          <a:lstStyle/>
          <a:p>
            <a:r>
              <a:rPr lang="en-US" sz="1400" dirty="0">
                <a:hlinkClick r:id="rId3"/>
              </a:rPr>
              <a:t>https://www.aviation-ia.com/sites/default/files/media-files/GatAnnounceApr19.pdf</a:t>
            </a:r>
            <a:endParaRPr lang="en-US" sz="1400" dirty="0"/>
          </a:p>
        </p:txBody>
      </p:sp>
      <p:sp>
        <p:nvSpPr>
          <p:cNvPr id="3" name="TextBox 2"/>
          <p:cNvSpPr txBox="1"/>
          <p:nvPr/>
        </p:nvSpPr>
        <p:spPr>
          <a:xfrm>
            <a:off x="465826" y="914400"/>
            <a:ext cx="1615877" cy="369332"/>
          </a:xfrm>
          <a:prstGeom prst="rect">
            <a:avLst/>
          </a:prstGeom>
          <a:noFill/>
        </p:spPr>
        <p:txBody>
          <a:bodyPr wrap="square" rtlCol="0">
            <a:spAutoFit/>
          </a:bodyPr>
          <a:lstStyle/>
          <a:p>
            <a:endParaRPr lang="en-US" dirty="0"/>
          </a:p>
        </p:txBody>
      </p:sp>
      <p:sp>
        <p:nvSpPr>
          <p:cNvPr id="74" name="TextBox 73"/>
          <p:cNvSpPr txBox="1"/>
          <p:nvPr/>
        </p:nvSpPr>
        <p:spPr>
          <a:xfrm>
            <a:off x="40695" y="4248241"/>
            <a:ext cx="8970948" cy="1631216"/>
          </a:xfrm>
          <a:prstGeom prst="rect">
            <a:avLst/>
          </a:prstGeom>
          <a:noFill/>
          <a:ln>
            <a:noFill/>
            <a:prstDash val="dash"/>
          </a:ln>
        </p:spPr>
        <p:txBody>
          <a:bodyPr wrap="square" rtlCol="0">
            <a:spAutoFit/>
          </a:bodyPr>
          <a:lstStyle/>
          <a:p>
            <a:r>
              <a:rPr lang="en-US" sz="1000" dirty="0" smtClean="0"/>
              <a:t>2019 Plan notes:</a:t>
            </a:r>
          </a:p>
          <a:p>
            <a:r>
              <a:rPr lang="en-US" sz="1000" dirty="0" smtClean="0"/>
              <a:t>1.) We will continue weekly team </a:t>
            </a:r>
            <a:r>
              <a:rPr lang="en-US" sz="1000" dirty="0" err="1" smtClean="0"/>
              <a:t>telecons</a:t>
            </a:r>
            <a:r>
              <a:rPr lang="en-US" sz="1000" dirty="0" smtClean="0"/>
              <a:t> (ADT focused) through April time frame to cover report 680 completion</a:t>
            </a:r>
            <a:endParaRPr lang="en-US" sz="1000" dirty="0" smtClean="0">
              <a:solidFill>
                <a:schemeClr val="accent1">
                  <a:lumMod val="60000"/>
                  <a:lumOff val="40000"/>
                </a:schemeClr>
              </a:solidFill>
            </a:endParaRPr>
          </a:p>
          <a:p>
            <a:r>
              <a:rPr lang="en-US" sz="1000" dirty="0"/>
              <a:t>2</a:t>
            </a:r>
            <a:r>
              <a:rPr lang="en-US" sz="1000" dirty="0" smtClean="0"/>
              <a:t>.) After April time frame we will shift to a more moderate schedule following that of the TRFD group – 1 meeting every 3 weeks or, coordinated with the TRFD meeting so as not to interfere with each other.</a:t>
            </a:r>
          </a:p>
          <a:p>
            <a:r>
              <a:rPr lang="en-US" sz="1000" dirty="0"/>
              <a:t>3</a:t>
            </a:r>
            <a:r>
              <a:rPr lang="en-US" sz="1000" dirty="0" smtClean="0"/>
              <a:t>.) April General Session (Prague): </a:t>
            </a:r>
            <a:r>
              <a:rPr lang="en-US" sz="1000" dirty="0"/>
              <a:t>A680 document for approval at the General Session, </a:t>
            </a:r>
            <a:r>
              <a:rPr lang="en-US" sz="1000" dirty="0" smtClean="0"/>
              <a:t>GADSS </a:t>
            </a:r>
            <a:r>
              <a:rPr lang="en-US" sz="1000" dirty="0"/>
              <a:t>symposium</a:t>
            </a:r>
          </a:p>
          <a:p>
            <a:r>
              <a:rPr lang="en-US" sz="1000" dirty="0"/>
              <a:t>4</a:t>
            </a:r>
            <a:r>
              <a:rPr lang="en-US" sz="1000" dirty="0" smtClean="0"/>
              <a:t>.) We anticipate one more 2019 meeting, probably US east coast,  in the Oct/Nov time frame. We may try to coordinate a cross domain (e.g. AEEC, MCC, RCC) type discussion as part of this session.</a:t>
            </a:r>
          </a:p>
          <a:p>
            <a:r>
              <a:rPr lang="en-US" sz="1000" dirty="0" smtClean="0"/>
              <a:t>5.) ICAO DTR Operators workshop (Montreal) schedule update 4/9-4/11- see above and </a:t>
            </a:r>
            <a:r>
              <a:rPr lang="en-US" sz="1000" dirty="0" err="1" smtClean="0"/>
              <a:t>sharepoint</a:t>
            </a:r>
            <a:r>
              <a:rPr lang="en-US" sz="1000" dirty="0" smtClean="0"/>
              <a:t> (</a:t>
            </a:r>
            <a:r>
              <a:rPr lang="en-US" sz="1000" dirty="0"/>
              <a:t>AEEC -&gt; GAT -&gt; 680 Input -&gt; 17.) Meeting </a:t>
            </a:r>
            <a:r>
              <a:rPr lang="en-US" sz="1000" dirty="0" smtClean="0"/>
              <a:t>Archives)</a:t>
            </a:r>
          </a:p>
          <a:p>
            <a:r>
              <a:rPr lang="en-US" sz="1000" dirty="0" smtClean="0"/>
              <a:t>6.) ICAO DTR Functional workshop (Montreal) schedule targeted for 6/3 </a:t>
            </a:r>
            <a:r>
              <a:rPr lang="en-US" sz="1000" dirty="0"/>
              <a:t>see above and </a:t>
            </a:r>
            <a:r>
              <a:rPr lang="en-US" sz="1000" dirty="0" err="1"/>
              <a:t>sharepoint</a:t>
            </a:r>
            <a:r>
              <a:rPr lang="en-US" sz="1000" dirty="0"/>
              <a:t> (AEEC -&gt; GAT -&gt; 680 Input -&gt; 17.) Meeting Archives)</a:t>
            </a:r>
            <a:endParaRPr lang="en-US" sz="1000" dirty="0" smtClean="0"/>
          </a:p>
          <a:p>
            <a:r>
              <a:rPr lang="en-US" sz="1000" dirty="0"/>
              <a:t>7</a:t>
            </a:r>
            <a:r>
              <a:rPr lang="en-US" sz="1000" dirty="0" smtClean="0"/>
              <a:t>.) </a:t>
            </a:r>
            <a:r>
              <a:rPr lang="en-US" sz="1000" dirty="0" err="1" smtClean="0"/>
              <a:t>Dukane</a:t>
            </a:r>
            <a:r>
              <a:rPr lang="en-US" sz="1000" dirty="0" smtClean="0"/>
              <a:t> </a:t>
            </a:r>
            <a:r>
              <a:rPr lang="en-US" sz="1000" dirty="0" err="1" smtClean="0"/>
              <a:t>Seacom</a:t>
            </a:r>
            <a:r>
              <a:rPr lang="en-US" sz="1000" dirty="0" smtClean="0"/>
              <a:t> has volunteered to host our December meeting in Sarasota Florida.</a:t>
            </a:r>
          </a:p>
        </p:txBody>
      </p:sp>
      <p:sp>
        <p:nvSpPr>
          <p:cNvPr id="10" name="Left-Right Arrow 9"/>
          <p:cNvSpPr/>
          <p:nvPr/>
        </p:nvSpPr>
        <p:spPr>
          <a:xfrm>
            <a:off x="3649073" y="1034420"/>
            <a:ext cx="2297340" cy="18115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p:cNvSpPr txBox="1"/>
          <p:nvPr/>
        </p:nvSpPr>
        <p:spPr>
          <a:xfrm>
            <a:off x="3593152" y="600418"/>
            <a:ext cx="2350286" cy="461665"/>
          </a:xfrm>
          <a:prstGeom prst="rect">
            <a:avLst/>
          </a:prstGeom>
          <a:noFill/>
        </p:spPr>
        <p:txBody>
          <a:bodyPr wrap="square" rtlCol="0">
            <a:spAutoFit/>
          </a:bodyPr>
          <a:lstStyle/>
          <a:p>
            <a:pPr algn="ctr"/>
            <a:r>
              <a:rPr lang="en-US" sz="1200" dirty="0" smtClean="0"/>
              <a:t>1/9 – 4/24 Weekly </a:t>
            </a:r>
            <a:r>
              <a:rPr lang="en-US" sz="1200" dirty="0" err="1" smtClean="0"/>
              <a:t>telecons</a:t>
            </a:r>
            <a:r>
              <a:rPr lang="en-US" sz="1200" dirty="0" smtClean="0"/>
              <a:t> (subject to adjustment)</a:t>
            </a:r>
          </a:p>
        </p:txBody>
      </p:sp>
      <p:sp>
        <p:nvSpPr>
          <p:cNvPr id="11" name="Right Arrow 10"/>
          <p:cNvSpPr/>
          <p:nvPr/>
        </p:nvSpPr>
        <p:spPr>
          <a:xfrm>
            <a:off x="5965711" y="1041031"/>
            <a:ext cx="2718011" cy="174544"/>
          </a:xfrm>
          <a:prstGeom prst="rightArrow">
            <a:avLst/>
          </a:prstGeom>
          <a:pattFill prst="lgCheck">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Box 74"/>
          <p:cNvSpPr txBox="1"/>
          <p:nvPr/>
        </p:nvSpPr>
        <p:spPr>
          <a:xfrm>
            <a:off x="5781277" y="486340"/>
            <a:ext cx="2924718" cy="646331"/>
          </a:xfrm>
          <a:prstGeom prst="rect">
            <a:avLst/>
          </a:prstGeom>
          <a:noFill/>
        </p:spPr>
        <p:txBody>
          <a:bodyPr wrap="square" rtlCol="0">
            <a:spAutoFit/>
          </a:bodyPr>
          <a:lstStyle/>
          <a:p>
            <a:pPr algn="ctr"/>
            <a:r>
              <a:rPr lang="en-US" sz="1200" dirty="0" smtClean="0"/>
              <a:t>1 every 3 week ADT </a:t>
            </a:r>
            <a:r>
              <a:rPr lang="en-US" sz="1200" dirty="0" err="1" smtClean="0"/>
              <a:t>telecons</a:t>
            </a:r>
            <a:r>
              <a:rPr lang="en-US" sz="1200" dirty="0" smtClean="0"/>
              <a:t> coordinated with 1 every 3 week TRFD </a:t>
            </a:r>
            <a:r>
              <a:rPr lang="en-US" sz="1200" dirty="0" err="1" smtClean="0"/>
              <a:t>telecons</a:t>
            </a:r>
            <a:endParaRPr lang="en-US" sz="1200" dirty="0" smtClean="0"/>
          </a:p>
        </p:txBody>
      </p:sp>
      <p:sp>
        <p:nvSpPr>
          <p:cNvPr id="76" name="TextBox 75"/>
          <p:cNvSpPr txBox="1"/>
          <p:nvPr/>
        </p:nvSpPr>
        <p:spPr>
          <a:xfrm>
            <a:off x="3722338" y="1174593"/>
            <a:ext cx="2350286" cy="215444"/>
          </a:xfrm>
          <a:prstGeom prst="rect">
            <a:avLst/>
          </a:prstGeom>
          <a:noFill/>
        </p:spPr>
        <p:txBody>
          <a:bodyPr wrap="square" rtlCol="0">
            <a:spAutoFit/>
          </a:bodyPr>
          <a:lstStyle/>
          <a:p>
            <a:pPr algn="ctr"/>
            <a:r>
              <a:rPr lang="en-US" sz="800" dirty="0" smtClean="0"/>
              <a:t>Web-ex invite sent</a:t>
            </a:r>
          </a:p>
        </p:txBody>
      </p:sp>
      <p:sp>
        <p:nvSpPr>
          <p:cNvPr id="73" name="Rectangle 72"/>
          <p:cNvSpPr/>
          <p:nvPr/>
        </p:nvSpPr>
        <p:spPr>
          <a:xfrm>
            <a:off x="3485602" y="2585382"/>
            <a:ext cx="3005634" cy="215444"/>
          </a:xfrm>
          <a:prstGeom prst="rect">
            <a:avLst/>
          </a:prstGeom>
        </p:spPr>
        <p:txBody>
          <a:bodyPr wrap="square">
            <a:spAutoFit/>
          </a:bodyPr>
          <a:lstStyle/>
          <a:p>
            <a:r>
              <a:rPr lang="en-US" sz="800" dirty="0" smtClean="0"/>
              <a:t>2/12-15  </a:t>
            </a:r>
            <a:r>
              <a:rPr lang="en-US" sz="800" dirty="0" err="1" smtClean="0"/>
              <a:t>Eurocae</a:t>
            </a:r>
            <a:r>
              <a:rPr lang="en-US" sz="800" dirty="0" smtClean="0"/>
              <a:t> WG 98 RLS (Tom)</a:t>
            </a:r>
            <a:endParaRPr lang="en-US" sz="800" dirty="0"/>
          </a:p>
        </p:txBody>
      </p:sp>
      <p:sp>
        <p:nvSpPr>
          <p:cNvPr id="86" name="Rectangle 85"/>
          <p:cNvSpPr/>
          <p:nvPr/>
        </p:nvSpPr>
        <p:spPr>
          <a:xfrm>
            <a:off x="5813037" y="2629096"/>
            <a:ext cx="2001869" cy="215444"/>
          </a:xfrm>
          <a:prstGeom prst="rect">
            <a:avLst/>
          </a:prstGeom>
        </p:spPr>
        <p:txBody>
          <a:bodyPr wrap="square">
            <a:spAutoFit/>
          </a:bodyPr>
          <a:lstStyle/>
          <a:p>
            <a:r>
              <a:rPr lang="en-US" sz="800" dirty="0" smtClean="0">
                <a:solidFill>
                  <a:schemeClr val="accent1">
                    <a:lumMod val="60000"/>
                    <a:lumOff val="40000"/>
                  </a:schemeClr>
                </a:solidFill>
              </a:rPr>
              <a:t>4/9-4/11</a:t>
            </a:r>
            <a:r>
              <a:rPr lang="en-US" sz="800" dirty="0" smtClean="0"/>
              <a:t> ICAO DTR operator workshop</a:t>
            </a:r>
            <a:endParaRPr lang="en-US" sz="800" dirty="0"/>
          </a:p>
        </p:txBody>
      </p:sp>
      <p:sp>
        <p:nvSpPr>
          <p:cNvPr id="85" name="12-Point Star 84"/>
          <p:cNvSpPr/>
          <p:nvPr/>
        </p:nvSpPr>
        <p:spPr>
          <a:xfrm>
            <a:off x="6742689" y="2785197"/>
            <a:ext cx="174549" cy="173790"/>
          </a:xfrm>
          <a:prstGeom prst="star12">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TextBox 86"/>
          <p:cNvSpPr txBox="1"/>
          <p:nvPr/>
        </p:nvSpPr>
        <p:spPr>
          <a:xfrm>
            <a:off x="5979610" y="3157261"/>
            <a:ext cx="680418" cy="276999"/>
          </a:xfrm>
          <a:prstGeom prst="rect">
            <a:avLst/>
          </a:prstGeom>
          <a:noFill/>
        </p:spPr>
        <p:txBody>
          <a:bodyPr wrap="square" rtlCol="0">
            <a:spAutoFit/>
          </a:bodyPr>
          <a:lstStyle/>
          <a:p>
            <a:pPr algn="ctr"/>
            <a:r>
              <a:rPr lang="en-US" sz="1200" dirty="0" smtClean="0"/>
              <a:t>MAY</a:t>
            </a:r>
          </a:p>
        </p:txBody>
      </p:sp>
      <p:sp>
        <p:nvSpPr>
          <p:cNvPr id="88" name="Rectangle 87"/>
          <p:cNvSpPr/>
          <p:nvPr/>
        </p:nvSpPr>
        <p:spPr>
          <a:xfrm>
            <a:off x="6893632" y="2780147"/>
            <a:ext cx="2001869" cy="215444"/>
          </a:xfrm>
          <a:prstGeom prst="rect">
            <a:avLst/>
          </a:prstGeom>
        </p:spPr>
        <p:txBody>
          <a:bodyPr wrap="square">
            <a:spAutoFit/>
          </a:bodyPr>
          <a:lstStyle/>
          <a:p>
            <a:r>
              <a:rPr lang="en-US" sz="800" dirty="0" smtClean="0">
                <a:solidFill>
                  <a:schemeClr val="accent1">
                    <a:lumMod val="60000"/>
                    <a:lumOff val="40000"/>
                  </a:schemeClr>
                </a:solidFill>
              </a:rPr>
              <a:t>6/3 - ?</a:t>
            </a:r>
            <a:r>
              <a:rPr lang="en-US" sz="800" dirty="0" smtClean="0"/>
              <a:t> ICAO DTR functional workshop</a:t>
            </a:r>
            <a:endParaRPr lang="en-US" sz="800" dirty="0"/>
          </a:p>
        </p:txBody>
      </p:sp>
      <p:sp>
        <p:nvSpPr>
          <p:cNvPr id="89" name="12-Point Star 88"/>
          <p:cNvSpPr/>
          <p:nvPr/>
        </p:nvSpPr>
        <p:spPr>
          <a:xfrm>
            <a:off x="5678394" y="2626701"/>
            <a:ext cx="174549" cy="173790"/>
          </a:xfrm>
          <a:prstGeom prst="star12">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12-Point Star 89"/>
          <p:cNvSpPr/>
          <p:nvPr/>
        </p:nvSpPr>
        <p:spPr>
          <a:xfrm>
            <a:off x="5398329" y="2924294"/>
            <a:ext cx="174549" cy="173790"/>
          </a:xfrm>
          <a:prstGeom prst="star12">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12-Point Star 82"/>
          <p:cNvSpPr/>
          <p:nvPr/>
        </p:nvSpPr>
        <p:spPr>
          <a:xfrm>
            <a:off x="4330674" y="2788903"/>
            <a:ext cx="229025" cy="181667"/>
          </a:xfrm>
          <a:prstGeom prst="star12">
            <a:avLst/>
          </a:prstGeom>
          <a:solidFill>
            <a:schemeClr val="tx2">
              <a:lumMod val="40000"/>
              <a:lumOff val="60000"/>
            </a:schemeClr>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492430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stretch>
            <a:fillRect/>
          </a:stretch>
        </p:blipFill>
        <p:spPr>
          <a:xfrm>
            <a:off x="0" y="1433854"/>
            <a:ext cx="9144000" cy="3266938"/>
          </a:xfrm>
          <a:prstGeom prst="rect">
            <a:avLst/>
          </a:prstGeom>
        </p:spPr>
      </p:pic>
      <p:sp>
        <p:nvSpPr>
          <p:cNvPr id="2" name="Title 1"/>
          <p:cNvSpPr>
            <a:spLocks noGrp="1"/>
          </p:cNvSpPr>
          <p:nvPr>
            <p:ph type="title"/>
          </p:nvPr>
        </p:nvSpPr>
        <p:spPr>
          <a:xfrm>
            <a:off x="228687" y="39626"/>
            <a:ext cx="8915313" cy="387798"/>
          </a:xfrm>
        </p:spPr>
        <p:txBody>
          <a:bodyPr/>
          <a:lstStyle/>
          <a:p>
            <a:r>
              <a:rPr lang="en-US" dirty="0" smtClean="0"/>
              <a:t>Folders for Upcoming Outside Meetings</a:t>
            </a:r>
            <a:endParaRPr lang="en-US" dirty="0"/>
          </a:p>
        </p:txBody>
      </p:sp>
      <p:sp>
        <p:nvSpPr>
          <p:cNvPr id="4" name="Rectangle 3"/>
          <p:cNvSpPr/>
          <p:nvPr/>
        </p:nvSpPr>
        <p:spPr>
          <a:xfrm>
            <a:off x="228686" y="910634"/>
            <a:ext cx="8652294" cy="307777"/>
          </a:xfrm>
          <a:prstGeom prst="rect">
            <a:avLst/>
          </a:prstGeom>
        </p:spPr>
        <p:txBody>
          <a:bodyPr wrap="square">
            <a:spAutoFit/>
          </a:bodyPr>
          <a:lstStyle/>
          <a:p>
            <a:r>
              <a:rPr lang="en-US" sz="1400" dirty="0" smtClean="0"/>
              <a:t>AEEC -&gt; GAT680 Input -&gt; 17</a:t>
            </a:r>
            <a:r>
              <a:rPr lang="en-US" sz="1400" dirty="0"/>
              <a:t>.) Meeting </a:t>
            </a:r>
            <a:r>
              <a:rPr lang="en-US" sz="1400" dirty="0" smtClean="0"/>
              <a:t>Archives</a:t>
            </a:r>
            <a:endParaRPr lang="en-US" sz="1400" dirty="0">
              <a:solidFill>
                <a:srgbClr val="009BDF"/>
              </a:solidFill>
            </a:endParaRPr>
          </a:p>
        </p:txBody>
      </p:sp>
      <p:sp>
        <p:nvSpPr>
          <p:cNvPr id="5" name="Rectangle 4"/>
          <p:cNvSpPr/>
          <p:nvPr/>
        </p:nvSpPr>
        <p:spPr>
          <a:xfrm>
            <a:off x="1043797" y="3830129"/>
            <a:ext cx="6538822" cy="439946"/>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a:off x="3295291" y="3933645"/>
            <a:ext cx="914400" cy="914400"/>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925019" y="4977442"/>
            <a:ext cx="2665562" cy="923330"/>
          </a:xfrm>
          <a:prstGeom prst="rect">
            <a:avLst/>
          </a:prstGeom>
          <a:noFill/>
        </p:spPr>
        <p:txBody>
          <a:bodyPr wrap="square" rtlCol="0">
            <a:spAutoFit/>
          </a:bodyPr>
          <a:lstStyle/>
          <a:p>
            <a:r>
              <a:rPr lang="en-US" dirty="0" smtClean="0"/>
              <a:t>IATA: Draft presentation and recent relevant presentations</a:t>
            </a:r>
            <a:endParaRPr lang="en-US" dirty="0"/>
          </a:p>
        </p:txBody>
      </p:sp>
      <p:sp>
        <p:nvSpPr>
          <p:cNvPr id="11" name="TextBox 10"/>
          <p:cNvSpPr txBox="1"/>
          <p:nvPr/>
        </p:nvSpPr>
        <p:spPr>
          <a:xfrm>
            <a:off x="228686" y="4986673"/>
            <a:ext cx="2665562" cy="1200329"/>
          </a:xfrm>
          <a:prstGeom prst="rect">
            <a:avLst/>
          </a:prstGeom>
          <a:noFill/>
        </p:spPr>
        <p:txBody>
          <a:bodyPr wrap="square" rtlCol="0">
            <a:spAutoFit/>
          </a:bodyPr>
          <a:lstStyle/>
          <a:p>
            <a:r>
              <a:rPr lang="en-US" dirty="0" smtClean="0"/>
              <a:t>ICAO DTR workshops: Copies of e-mail announcements with contact info</a:t>
            </a:r>
            <a:endParaRPr lang="en-US" dirty="0"/>
          </a:p>
        </p:txBody>
      </p:sp>
      <p:cxnSp>
        <p:nvCxnSpPr>
          <p:cNvPr id="12" name="Straight Arrow Connector 11"/>
          <p:cNvCxnSpPr/>
          <p:nvPr/>
        </p:nvCxnSpPr>
        <p:spPr>
          <a:xfrm flipH="1">
            <a:off x="1449238" y="4243592"/>
            <a:ext cx="1045995" cy="743081"/>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1449238" y="4096036"/>
            <a:ext cx="801158" cy="881406"/>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5732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87" y="0"/>
            <a:ext cx="8915313" cy="387798"/>
          </a:xfrm>
        </p:spPr>
        <p:txBody>
          <a:bodyPr/>
          <a:lstStyle/>
          <a:p>
            <a:r>
              <a:rPr lang="en-US" dirty="0" smtClean="0"/>
              <a:t>South Africa Agenda (</a:t>
            </a:r>
            <a:r>
              <a:rPr lang="en-US" u="sng" dirty="0" smtClean="0"/>
              <a:t>Rough</a:t>
            </a:r>
            <a:r>
              <a:rPr lang="en-US" dirty="0" smtClean="0"/>
              <a:t> draft 00)</a:t>
            </a:r>
            <a:endParaRPr lang="en-US" dirty="0"/>
          </a:p>
        </p:txBody>
      </p:sp>
      <p:sp>
        <p:nvSpPr>
          <p:cNvPr id="8" name="TextBox 7"/>
          <p:cNvSpPr txBox="1"/>
          <p:nvPr/>
        </p:nvSpPr>
        <p:spPr>
          <a:xfrm>
            <a:off x="13740" y="6029959"/>
            <a:ext cx="9167494" cy="307777"/>
          </a:xfrm>
          <a:prstGeom prst="rect">
            <a:avLst/>
          </a:prstGeom>
          <a:solidFill>
            <a:schemeClr val="bg1"/>
          </a:solidFill>
        </p:spPr>
        <p:txBody>
          <a:bodyPr wrap="square" rtlCol="0">
            <a:spAutoFit/>
          </a:bodyPr>
          <a:lstStyle/>
          <a:p>
            <a:pPr marL="285750" indent="-285750">
              <a:buFont typeface="Arial" panose="020B0604020202020204" pitchFamily="34" charset="0"/>
              <a:buChar char="•"/>
            </a:pPr>
            <a:r>
              <a:rPr lang="en-US" sz="1400" dirty="0" smtClean="0">
                <a:solidFill>
                  <a:srgbClr val="009BDF"/>
                </a:solidFill>
              </a:rPr>
              <a:t>Web-ex sessions for main/TLDR and ADT planned</a:t>
            </a:r>
          </a:p>
        </p:txBody>
      </p:sp>
      <p:pic>
        <p:nvPicPr>
          <p:cNvPr id="17" name="Picture 16"/>
          <p:cNvPicPr>
            <a:picLocks noChangeAspect="1"/>
          </p:cNvPicPr>
          <p:nvPr/>
        </p:nvPicPr>
        <p:blipFill>
          <a:blip r:embed="rId3"/>
          <a:stretch>
            <a:fillRect/>
          </a:stretch>
        </p:blipFill>
        <p:spPr>
          <a:xfrm>
            <a:off x="0" y="580094"/>
            <a:ext cx="9144000" cy="5257568"/>
          </a:xfrm>
          <a:prstGeom prst="rect">
            <a:avLst/>
          </a:prstGeom>
        </p:spPr>
      </p:pic>
    </p:spTree>
    <p:extLst>
      <p:ext uri="{BB962C8B-B14F-4D97-AF65-F5344CB8AC3E}">
        <p14:creationId xmlns:p14="http://schemas.microsoft.com/office/powerpoint/2010/main" val="9509026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Title 9"/>
          <p:cNvSpPr>
            <a:spLocks noGrp="1"/>
          </p:cNvSpPr>
          <p:nvPr>
            <p:ph type="title"/>
          </p:nvPr>
        </p:nvSpPr>
        <p:spPr>
          <a:xfrm>
            <a:off x="495284" y="219563"/>
            <a:ext cx="7894638" cy="387798"/>
          </a:xfrm>
        </p:spPr>
        <p:txBody>
          <a:bodyPr/>
          <a:lstStyle/>
          <a:p>
            <a:pPr algn="ctr"/>
            <a:r>
              <a:rPr lang="en-US" dirty="0" smtClean="0">
                <a:solidFill>
                  <a:schemeClr val="accent1">
                    <a:lumMod val="75000"/>
                  </a:schemeClr>
                </a:solidFill>
              </a:rPr>
              <a:t>Interfaces Discussions</a:t>
            </a:r>
            <a:endParaRPr lang="en-US" sz="2800" dirty="0">
              <a:solidFill>
                <a:schemeClr val="accent1">
                  <a:lumMod val="60000"/>
                  <a:lumOff val="40000"/>
                </a:schemeClr>
              </a:solidFill>
            </a:endParaRPr>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5220" tIns="26737776" rIns="4761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02.) References (ICAO GADSS CONOPS etc.) </a:t>
            </a:r>
          </a:p>
        </p:txBody>
      </p:sp>
      <p:sp>
        <p:nvSpPr>
          <p:cNvPr id="4" name="TextBox 3"/>
          <p:cNvSpPr txBox="1"/>
          <p:nvPr/>
        </p:nvSpPr>
        <p:spPr>
          <a:xfrm>
            <a:off x="0" y="944225"/>
            <a:ext cx="9144000" cy="3416320"/>
          </a:xfrm>
          <a:prstGeom prst="rect">
            <a:avLst/>
          </a:prstGeom>
          <a:noFill/>
        </p:spPr>
        <p:txBody>
          <a:bodyPr wrap="square" rtlCol="0">
            <a:spAutoFit/>
          </a:bodyPr>
          <a:lstStyle/>
          <a:p>
            <a:r>
              <a:rPr lang="en-US" dirty="0" smtClean="0"/>
              <a:t>1.) Antenna Footprint proposal </a:t>
            </a:r>
            <a:r>
              <a:rPr lang="en-US" dirty="0" smtClean="0">
                <a:solidFill>
                  <a:schemeClr val="tx2">
                    <a:lumMod val="60000"/>
                    <a:lumOff val="40000"/>
                  </a:schemeClr>
                </a:solidFill>
              </a:rPr>
              <a:t>– review and discuss what level of consensus we </a:t>
            </a:r>
            <a:r>
              <a:rPr lang="en-US" dirty="0" smtClean="0">
                <a:solidFill>
                  <a:schemeClr val="tx2">
                    <a:lumMod val="60000"/>
                    <a:lumOff val="40000"/>
                  </a:schemeClr>
                </a:solidFill>
              </a:rPr>
              <a:t>have – see slide 7 for current proposal and work to finalize on 2/27</a:t>
            </a:r>
            <a:endParaRPr lang="en-US" dirty="0" smtClean="0">
              <a:solidFill>
                <a:schemeClr val="tx2">
                  <a:lumMod val="60000"/>
                  <a:lumOff val="40000"/>
                </a:schemeClr>
              </a:solidFill>
            </a:endParaRPr>
          </a:p>
          <a:p>
            <a:r>
              <a:rPr lang="en-US" dirty="0"/>
              <a:t>2.) </a:t>
            </a:r>
            <a:r>
              <a:rPr lang="en-US" dirty="0" smtClean="0"/>
              <a:t>Other interfaces – review A429 interfaces for applicability for use from flight deck switches etc</a:t>
            </a:r>
            <a:r>
              <a:rPr lang="en-US" dirty="0" smtClean="0"/>
              <a:t>… </a:t>
            </a:r>
            <a:r>
              <a:rPr lang="en-US" dirty="0" smtClean="0">
                <a:solidFill>
                  <a:schemeClr val="tx2">
                    <a:lumMod val="60000"/>
                    <a:lumOff val="40000"/>
                  </a:schemeClr>
                </a:solidFill>
              </a:rPr>
              <a:t>- way forward – no changes to current A429 </a:t>
            </a:r>
            <a:r>
              <a:rPr lang="en-US" dirty="0" err="1" smtClean="0">
                <a:solidFill>
                  <a:schemeClr val="tx2">
                    <a:lumMod val="60000"/>
                    <a:lumOff val="40000"/>
                  </a:schemeClr>
                </a:solidFill>
              </a:rPr>
              <a:t>defintions</a:t>
            </a:r>
            <a:r>
              <a:rPr lang="en-US" dirty="0" smtClean="0">
                <a:solidFill>
                  <a:schemeClr val="tx2">
                    <a:lumMod val="60000"/>
                    <a:lumOff val="40000"/>
                  </a:schemeClr>
                </a:solidFill>
              </a:rPr>
              <a:t>, add discussion to interface section on how the current words could be used in this role (SDI and trigger origin matrix = manual) – general topic is proposed to </a:t>
            </a:r>
            <a:r>
              <a:rPr lang="en-US" dirty="0" smtClean="0">
                <a:solidFill>
                  <a:schemeClr val="tx2">
                    <a:lumMod val="60000"/>
                    <a:lumOff val="40000"/>
                  </a:schemeClr>
                </a:solidFill>
              </a:rPr>
              <a:t>brought </a:t>
            </a:r>
            <a:r>
              <a:rPr lang="en-US" dirty="0">
                <a:solidFill>
                  <a:schemeClr val="tx2">
                    <a:lumMod val="60000"/>
                    <a:lumOff val="40000"/>
                  </a:schemeClr>
                </a:solidFill>
              </a:rPr>
              <a:t>forward for post-report ADT interfaces work </a:t>
            </a:r>
            <a:r>
              <a:rPr lang="en-US" dirty="0" smtClean="0">
                <a:solidFill>
                  <a:schemeClr val="tx2">
                    <a:lumMod val="60000"/>
                    <a:lumOff val="40000"/>
                  </a:schemeClr>
                </a:solidFill>
              </a:rPr>
              <a:t> (defined SDI?, add separate label?, what is </a:t>
            </a:r>
            <a:r>
              <a:rPr lang="en-US" dirty="0" err="1" smtClean="0">
                <a:solidFill>
                  <a:schemeClr val="tx2">
                    <a:lumMod val="60000"/>
                    <a:lumOff val="40000"/>
                  </a:schemeClr>
                </a:solidFill>
              </a:rPr>
              <a:t>conops</a:t>
            </a:r>
            <a:r>
              <a:rPr lang="en-US" dirty="0" smtClean="0">
                <a:solidFill>
                  <a:schemeClr val="tx2">
                    <a:lumMod val="60000"/>
                    <a:lumOff val="40000"/>
                  </a:schemeClr>
                </a:solidFill>
              </a:rPr>
              <a:t> for multiple ADT-Module architectures etc…)(</a:t>
            </a:r>
            <a:r>
              <a:rPr lang="en-US" dirty="0" err="1" smtClean="0">
                <a:solidFill>
                  <a:schemeClr val="tx2">
                    <a:lumMod val="60000"/>
                    <a:lumOff val="40000"/>
                  </a:schemeClr>
                </a:solidFill>
              </a:rPr>
              <a:t>addiuitonal</a:t>
            </a:r>
            <a:r>
              <a:rPr lang="en-US" dirty="0" smtClean="0">
                <a:solidFill>
                  <a:schemeClr val="tx2">
                    <a:lumMod val="60000"/>
                    <a:lumOff val="40000"/>
                  </a:schemeClr>
                </a:solidFill>
              </a:rPr>
              <a:t> note: </a:t>
            </a:r>
            <a:r>
              <a:rPr lang="en-US" dirty="0">
                <a:solidFill>
                  <a:schemeClr val="tx2">
                    <a:lumMod val="60000"/>
                    <a:lumOff val="40000"/>
                  </a:schemeClr>
                </a:solidFill>
              </a:rPr>
              <a:t>A429 Part 2 final draft is already out in </a:t>
            </a:r>
            <a:r>
              <a:rPr lang="en-US" dirty="0" smtClean="0">
                <a:solidFill>
                  <a:schemeClr val="tx2">
                    <a:lumMod val="60000"/>
                    <a:lumOff val="40000"/>
                  </a:schemeClr>
                </a:solidFill>
              </a:rPr>
              <a:t>circulation)</a:t>
            </a:r>
            <a:endParaRPr lang="en-US" dirty="0" smtClean="0">
              <a:solidFill>
                <a:schemeClr val="tx2">
                  <a:lumMod val="60000"/>
                  <a:lumOff val="40000"/>
                </a:schemeClr>
              </a:solidFill>
            </a:endParaRPr>
          </a:p>
          <a:p>
            <a:r>
              <a:rPr lang="en-US" dirty="0" smtClean="0"/>
              <a:t>3.) ELT(DT) </a:t>
            </a:r>
            <a:r>
              <a:rPr lang="en-US" dirty="0" smtClean="0"/>
              <a:t>connectors – </a:t>
            </a:r>
            <a:r>
              <a:rPr lang="en-US" dirty="0" smtClean="0">
                <a:solidFill>
                  <a:schemeClr val="tx2">
                    <a:lumMod val="60000"/>
                    <a:lumOff val="40000"/>
                  </a:schemeClr>
                </a:solidFill>
              </a:rPr>
              <a:t>not addressed, will need to be brought forward for post-report ADT interfaces work – possibly some general guidance can be added here based on previous discussions – discuss in 2-27 </a:t>
            </a:r>
            <a:r>
              <a:rPr lang="en-US" dirty="0" err="1" smtClean="0">
                <a:solidFill>
                  <a:schemeClr val="tx2">
                    <a:lumMod val="60000"/>
                    <a:lumOff val="40000"/>
                  </a:schemeClr>
                </a:solidFill>
              </a:rPr>
              <a:t>telecon</a:t>
            </a:r>
            <a:r>
              <a:rPr lang="en-US" dirty="0" smtClean="0">
                <a:solidFill>
                  <a:schemeClr val="tx2">
                    <a:lumMod val="60000"/>
                    <a:lumOff val="40000"/>
                  </a:schemeClr>
                </a:solidFill>
              </a:rPr>
              <a:t>.</a:t>
            </a:r>
            <a:endParaRPr lang="en-US" dirty="0">
              <a:solidFill>
                <a:schemeClr val="tx2">
                  <a:lumMod val="60000"/>
                  <a:lumOff val="40000"/>
                </a:schemeClr>
              </a:solidFill>
            </a:endParaRPr>
          </a:p>
        </p:txBody>
      </p:sp>
    </p:spTree>
    <p:extLst>
      <p:ext uri="{BB962C8B-B14F-4D97-AF65-F5344CB8AC3E}">
        <p14:creationId xmlns:p14="http://schemas.microsoft.com/office/powerpoint/2010/main" val="380954012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p:cNvPicPr>
            <a:picLocks noChangeAspect="1"/>
          </p:cNvPicPr>
          <p:nvPr/>
        </p:nvPicPr>
        <p:blipFill>
          <a:blip r:embed="rId2"/>
          <a:stretch>
            <a:fillRect/>
          </a:stretch>
        </p:blipFill>
        <p:spPr>
          <a:xfrm>
            <a:off x="1631613" y="1137380"/>
            <a:ext cx="5086350" cy="1619250"/>
          </a:xfrm>
          <a:prstGeom prst="rect">
            <a:avLst/>
          </a:prstGeom>
        </p:spPr>
      </p:pic>
      <p:sp>
        <p:nvSpPr>
          <p:cNvPr id="5" name="TextBox 4"/>
          <p:cNvSpPr txBox="1"/>
          <p:nvPr/>
        </p:nvSpPr>
        <p:spPr>
          <a:xfrm>
            <a:off x="155222" y="3546846"/>
            <a:ext cx="8916616" cy="2677656"/>
          </a:xfrm>
          <a:prstGeom prst="rect">
            <a:avLst/>
          </a:prstGeom>
          <a:noFill/>
        </p:spPr>
        <p:txBody>
          <a:bodyPr wrap="square" rtlCol="0">
            <a:spAutoFit/>
          </a:bodyPr>
          <a:lstStyle/>
          <a:p>
            <a:pPr marL="214313" indent="-214313" fontAlgn="auto">
              <a:spcBef>
                <a:spcPts val="0"/>
              </a:spcBef>
              <a:spcAft>
                <a:spcPts val="0"/>
              </a:spcAft>
              <a:buFont typeface="Arial" panose="020B0604020202020204" pitchFamily="34" charset="0"/>
              <a:buChar char="•"/>
            </a:pPr>
            <a:r>
              <a:rPr lang="en-US" sz="1200" dirty="0" smtClean="0">
                <a:solidFill>
                  <a:prstClr val="black"/>
                </a:solidFill>
                <a:latin typeface="Calibri" panose="020F0502020204030204"/>
              </a:rPr>
              <a:t>Interface described in terms of aircraft fuselage penetrations only:</a:t>
            </a:r>
          </a:p>
          <a:p>
            <a:pPr marL="671513" lvl="1" indent="-214313" fontAlgn="auto">
              <a:spcBef>
                <a:spcPts val="0"/>
              </a:spcBef>
              <a:spcAft>
                <a:spcPts val="0"/>
              </a:spcAft>
              <a:buFont typeface="Arial" panose="020B0604020202020204" pitchFamily="34" charset="0"/>
              <a:buChar char="•"/>
            </a:pPr>
            <a:r>
              <a:rPr lang="en-US" sz="1200" dirty="0" smtClean="0">
                <a:solidFill>
                  <a:prstClr val="black"/>
                </a:solidFill>
                <a:latin typeface="Calibri" panose="020F0502020204030204"/>
              </a:rPr>
              <a:t>Attachment penetrations:  </a:t>
            </a:r>
          </a:p>
          <a:p>
            <a:pPr marL="1128713" lvl="2" indent="-214313" fontAlgn="auto">
              <a:spcBef>
                <a:spcPts val="0"/>
              </a:spcBef>
              <a:spcAft>
                <a:spcPts val="0"/>
              </a:spcAft>
              <a:buFont typeface="Arial" panose="020B0604020202020204" pitchFamily="34" charset="0"/>
              <a:buChar char="•"/>
            </a:pPr>
            <a:r>
              <a:rPr lang="en-US" sz="1200" dirty="0" smtClean="0">
                <a:solidFill>
                  <a:prstClr val="black"/>
                </a:solidFill>
                <a:latin typeface="Calibri" panose="020F0502020204030204"/>
              </a:rPr>
              <a:t>6 hole Airbus proposed  </a:t>
            </a:r>
            <a:r>
              <a:rPr lang="en-US" sz="1200" dirty="0">
                <a:solidFill>
                  <a:prstClr val="black"/>
                </a:solidFill>
                <a:latin typeface="Calibri" panose="020F0502020204030204"/>
              </a:rPr>
              <a:t>attachment pattern/hole </a:t>
            </a:r>
            <a:r>
              <a:rPr lang="en-US" sz="1200" dirty="0" smtClean="0">
                <a:solidFill>
                  <a:prstClr val="black"/>
                </a:solidFill>
                <a:latin typeface="Calibri" panose="020F0502020204030204"/>
              </a:rPr>
              <a:t>radius proposal (as above)</a:t>
            </a:r>
          </a:p>
          <a:p>
            <a:pPr marL="1128713" lvl="2" indent="-214313" fontAlgn="auto">
              <a:spcBef>
                <a:spcPts val="0"/>
              </a:spcBef>
              <a:spcAft>
                <a:spcPts val="0"/>
              </a:spcAft>
              <a:buFont typeface="Arial" panose="020B0604020202020204" pitchFamily="34" charset="0"/>
              <a:buChar char="•"/>
            </a:pPr>
            <a:r>
              <a:rPr lang="en-US" sz="1200" dirty="0" smtClean="0">
                <a:solidFill>
                  <a:prstClr val="black"/>
                </a:solidFill>
                <a:latin typeface="Calibri" panose="020F0502020204030204"/>
              </a:rPr>
              <a:t>Discussion, this is a fairly/very common attachment footprint for existing ELT antennas and should support simplified production and minimum change retrofit installations.</a:t>
            </a:r>
          </a:p>
          <a:p>
            <a:pPr marL="671513" lvl="1" indent="-214313" fontAlgn="auto">
              <a:spcBef>
                <a:spcPts val="0"/>
              </a:spcBef>
              <a:spcAft>
                <a:spcPts val="0"/>
              </a:spcAft>
              <a:buFont typeface="Arial" panose="020B0604020202020204" pitchFamily="34" charset="0"/>
              <a:buChar char="•"/>
            </a:pPr>
            <a:r>
              <a:rPr lang="en-US" sz="1200" dirty="0" smtClean="0">
                <a:solidFill>
                  <a:prstClr val="black"/>
                </a:solidFill>
                <a:latin typeface="Calibri" panose="020F0502020204030204"/>
              </a:rPr>
              <a:t>RF Connector penetration(s):</a:t>
            </a:r>
            <a:endParaRPr lang="en-US" sz="1200" dirty="0">
              <a:solidFill>
                <a:prstClr val="black"/>
              </a:solidFill>
              <a:latin typeface="Calibri" panose="020F0502020204030204"/>
            </a:endParaRPr>
          </a:p>
          <a:p>
            <a:pPr marL="1128713" lvl="2" indent="-214313" fontAlgn="auto">
              <a:spcBef>
                <a:spcPts val="0"/>
              </a:spcBef>
              <a:spcAft>
                <a:spcPts val="0"/>
              </a:spcAft>
              <a:buFont typeface="Arial" panose="020B0604020202020204" pitchFamily="34" charset="0"/>
              <a:buChar char="•"/>
            </a:pPr>
            <a:r>
              <a:rPr lang="en-US" sz="1200" dirty="0" smtClean="0">
                <a:solidFill>
                  <a:prstClr val="black"/>
                </a:solidFill>
                <a:latin typeface="Calibri" panose="020F0502020204030204"/>
              </a:rPr>
              <a:t>Preferred/primary penetration: </a:t>
            </a:r>
          </a:p>
          <a:p>
            <a:pPr marL="1585913" lvl="3" indent="-214313" fontAlgn="auto">
              <a:spcBef>
                <a:spcPts val="0"/>
              </a:spcBef>
              <a:spcAft>
                <a:spcPts val="0"/>
              </a:spcAft>
              <a:buFont typeface="Arial" panose="020B0604020202020204" pitchFamily="34" charset="0"/>
              <a:buChar char="•"/>
            </a:pPr>
            <a:r>
              <a:rPr lang="en-US" sz="1200" dirty="0" smtClean="0">
                <a:solidFill>
                  <a:prstClr val="black"/>
                </a:solidFill>
                <a:latin typeface="Calibri" panose="020F0502020204030204"/>
              </a:rPr>
              <a:t>Airbus proposed forward </a:t>
            </a:r>
            <a:r>
              <a:rPr lang="en-US" sz="1200" dirty="0">
                <a:solidFill>
                  <a:prstClr val="black"/>
                </a:solidFill>
                <a:latin typeface="Calibri" panose="020F0502020204030204"/>
              </a:rPr>
              <a:t>antenna output </a:t>
            </a:r>
            <a:r>
              <a:rPr lang="en-US" sz="1200" dirty="0" smtClean="0">
                <a:solidFill>
                  <a:prstClr val="black"/>
                </a:solidFill>
                <a:latin typeface="Calibri" panose="020F0502020204030204"/>
              </a:rPr>
              <a:t>hole location</a:t>
            </a:r>
          </a:p>
          <a:p>
            <a:pPr marL="1585913" lvl="3" indent="-214313" fontAlgn="auto">
              <a:spcBef>
                <a:spcPts val="0"/>
              </a:spcBef>
              <a:spcAft>
                <a:spcPts val="0"/>
              </a:spcAft>
              <a:buFont typeface="Arial" panose="020B0604020202020204" pitchFamily="34" charset="0"/>
              <a:buChar char="•"/>
            </a:pPr>
            <a:r>
              <a:rPr lang="en-US" sz="1200" dirty="0" smtClean="0">
                <a:solidFill>
                  <a:prstClr val="black"/>
                </a:solidFill>
                <a:latin typeface="Calibri" panose="020F0502020204030204"/>
              </a:rPr>
              <a:t>Single RF connection supports </a:t>
            </a:r>
            <a:r>
              <a:rPr lang="en-US" sz="1200" dirty="0">
                <a:solidFill>
                  <a:prstClr val="black"/>
                </a:solidFill>
                <a:latin typeface="Calibri" panose="020F0502020204030204"/>
              </a:rPr>
              <a:t>ELT (121.5, 243 (optional), 406), </a:t>
            </a:r>
            <a:r>
              <a:rPr lang="en-US" sz="1200" dirty="0" smtClean="0">
                <a:solidFill>
                  <a:prstClr val="black"/>
                </a:solidFill>
                <a:latin typeface="Calibri" panose="020F0502020204030204"/>
              </a:rPr>
              <a:t>and GNSS signals</a:t>
            </a:r>
          </a:p>
          <a:p>
            <a:pPr marL="1585913" lvl="3" indent="-214313" fontAlgn="auto">
              <a:spcBef>
                <a:spcPts val="0"/>
              </a:spcBef>
              <a:spcAft>
                <a:spcPts val="0"/>
              </a:spcAft>
              <a:buFont typeface="Arial" panose="020B0604020202020204" pitchFamily="34" charset="0"/>
              <a:buChar char="•"/>
            </a:pPr>
            <a:r>
              <a:rPr lang="en-US" sz="1200" dirty="0" smtClean="0">
                <a:solidFill>
                  <a:prstClr val="black"/>
                </a:solidFill>
                <a:latin typeface="Calibri" panose="020F0502020204030204"/>
              </a:rPr>
              <a:t>Aircraft penetration radius must support BNC/TNC and smaller connectors</a:t>
            </a:r>
          </a:p>
          <a:p>
            <a:pPr marL="1128713" lvl="2" indent="-214313" fontAlgn="auto">
              <a:spcBef>
                <a:spcPts val="0"/>
              </a:spcBef>
              <a:spcAft>
                <a:spcPts val="0"/>
              </a:spcAft>
              <a:buFont typeface="Arial" panose="020B0604020202020204" pitchFamily="34" charset="0"/>
              <a:buChar char="•"/>
            </a:pPr>
            <a:r>
              <a:rPr lang="en-US" sz="1200" dirty="0" smtClean="0">
                <a:solidFill>
                  <a:prstClr val="black"/>
                </a:solidFill>
                <a:latin typeface="Calibri" panose="020F0502020204030204"/>
              </a:rPr>
              <a:t>Optional 2</a:t>
            </a:r>
            <a:r>
              <a:rPr lang="en-US" sz="1200" baseline="30000" dirty="0" smtClean="0">
                <a:solidFill>
                  <a:prstClr val="black"/>
                </a:solidFill>
                <a:latin typeface="Calibri" panose="020F0502020204030204"/>
              </a:rPr>
              <a:t>nd</a:t>
            </a:r>
            <a:r>
              <a:rPr lang="en-US" sz="1200" dirty="0" smtClean="0">
                <a:solidFill>
                  <a:prstClr val="black"/>
                </a:solidFill>
                <a:latin typeface="Calibri" panose="020F0502020204030204"/>
              </a:rPr>
              <a:t> penetration: </a:t>
            </a:r>
            <a:endParaRPr lang="en-US" sz="1200" dirty="0">
              <a:solidFill>
                <a:prstClr val="black"/>
              </a:solidFill>
              <a:latin typeface="Calibri" panose="020F0502020204030204"/>
            </a:endParaRPr>
          </a:p>
          <a:p>
            <a:pPr marL="1585913" lvl="3" indent="-214313" fontAlgn="auto">
              <a:spcBef>
                <a:spcPts val="0"/>
              </a:spcBef>
              <a:spcAft>
                <a:spcPts val="0"/>
              </a:spcAft>
              <a:buFont typeface="Arial" panose="020B0604020202020204" pitchFamily="34" charset="0"/>
              <a:buChar char="•"/>
            </a:pPr>
            <a:r>
              <a:rPr lang="en-US" sz="1200" dirty="0" smtClean="0">
                <a:solidFill>
                  <a:prstClr val="black"/>
                </a:solidFill>
                <a:latin typeface="Calibri" panose="020F0502020204030204"/>
              </a:rPr>
              <a:t>2</a:t>
            </a:r>
            <a:r>
              <a:rPr lang="en-US" sz="1200" baseline="30000" dirty="0" smtClean="0">
                <a:solidFill>
                  <a:prstClr val="black"/>
                </a:solidFill>
                <a:latin typeface="Calibri" panose="020F0502020204030204"/>
              </a:rPr>
              <a:t>nd</a:t>
            </a:r>
            <a:r>
              <a:rPr lang="en-US" sz="1200" dirty="0" smtClean="0">
                <a:solidFill>
                  <a:prstClr val="black"/>
                </a:solidFill>
                <a:latin typeface="Calibri" panose="020F0502020204030204"/>
              </a:rPr>
              <a:t> penetration is Boeing </a:t>
            </a:r>
            <a:r>
              <a:rPr lang="en-US" sz="1200" dirty="0">
                <a:solidFill>
                  <a:prstClr val="black"/>
                </a:solidFill>
                <a:latin typeface="Calibri" panose="020F0502020204030204"/>
              </a:rPr>
              <a:t>proposed </a:t>
            </a:r>
            <a:r>
              <a:rPr lang="en-US" sz="1200" dirty="0" smtClean="0">
                <a:solidFill>
                  <a:prstClr val="black"/>
                </a:solidFill>
                <a:latin typeface="Calibri" panose="020F0502020204030204"/>
              </a:rPr>
              <a:t>aft antenna hole location (100 mm aft of forward hole, center to center)</a:t>
            </a:r>
            <a:endParaRPr lang="en-US" sz="1200" dirty="0">
              <a:solidFill>
                <a:prstClr val="black"/>
              </a:solidFill>
              <a:latin typeface="Calibri" panose="020F0502020204030204"/>
            </a:endParaRPr>
          </a:p>
          <a:p>
            <a:pPr marL="1585913" lvl="3" indent="-214313" fontAlgn="auto">
              <a:spcBef>
                <a:spcPts val="0"/>
              </a:spcBef>
              <a:spcAft>
                <a:spcPts val="0"/>
              </a:spcAft>
              <a:buFont typeface="Arial" panose="020B0604020202020204" pitchFamily="34" charset="0"/>
              <a:buChar char="•"/>
            </a:pPr>
            <a:r>
              <a:rPr lang="en-US" sz="1200" dirty="0" smtClean="0">
                <a:solidFill>
                  <a:prstClr val="black"/>
                </a:solidFill>
                <a:latin typeface="Calibri" panose="020F0502020204030204"/>
              </a:rPr>
              <a:t>Dual RF connections </a:t>
            </a:r>
            <a:r>
              <a:rPr lang="en-US" sz="1200" dirty="0">
                <a:solidFill>
                  <a:prstClr val="black"/>
                </a:solidFill>
                <a:latin typeface="Calibri" panose="020F0502020204030204"/>
              </a:rPr>
              <a:t>supports </a:t>
            </a:r>
            <a:r>
              <a:rPr lang="en-US" sz="1200" dirty="0" smtClean="0">
                <a:solidFill>
                  <a:prstClr val="black"/>
                </a:solidFill>
                <a:latin typeface="Calibri" panose="020F0502020204030204"/>
              </a:rPr>
              <a:t>separate ELT </a:t>
            </a:r>
            <a:r>
              <a:rPr lang="en-US" sz="1200" dirty="0">
                <a:solidFill>
                  <a:prstClr val="black"/>
                </a:solidFill>
                <a:latin typeface="Calibri" panose="020F0502020204030204"/>
              </a:rPr>
              <a:t>(121.5, 243 (optional), </a:t>
            </a:r>
            <a:r>
              <a:rPr lang="en-US" sz="1200" dirty="0" smtClean="0">
                <a:solidFill>
                  <a:prstClr val="black"/>
                </a:solidFill>
                <a:latin typeface="Calibri" panose="020F0502020204030204"/>
              </a:rPr>
              <a:t>406) and </a:t>
            </a:r>
            <a:r>
              <a:rPr lang="en-US" sz="1200" dirty="0">
                <a:solidFill>
                  <a:prstClr val="black"/>
                </a:solidFill>
                <a:latin typeface="Calibri" panose="020F0502020204030204"/>
              </a:rPr>
              <a:t>GNSS </a:t>
            </a:r>
            <a:r>
              <a:rPr lang="en-US" sz="1200" dirty="0" smtClean="0">
                <a:solidFill>
                  <a:prstClr val="black"/>
                </a:solidFill>
                <a:latin typeface="Calibri" panose="020F0502020204030204"/>
              </a:rPr>
              <a:t>signal paths</a:t>
            </a:r>
            <a:endParaRPr lang="en-US" sz="1200" dirty="0">
              <a:solidFill>
                <a:prstClr val="black"/>
              </a:solidFill>
              <a:latin typeface="Calibri" panose="020F0502020204030204"/>
            </a:endParaRPr>
          </a:p>
          <a:p>
            <a:pPr marL="1585913" lvl="3" indent="-214313" fontAlgn="auto">
              <a:spcBef>
                <a:spcPts val="0"/>
              </a:spcBef>
              <a:spcAft>
                <a:spcPts val="0"/>
              </a:spcAft>
              <a:buFont typeface="Arial" panose="020B0604020202020204" pitchFamily="34" charset="0"/>
              <a:buChar char="•"/>
            </a:pPr>
            <a:r>
              <a:rPr lang="en-US" sz="1200" dirty="0">
                <a:solidFill>
                  <a:prstClr val="black"/>
                </a:solidFill>
                <a:latin typeface="Calibri" panose="020F0502020204030204"/>
              </a:rPr>
              <a:t>Aircraft penetration radius must support BNC/TNC and smaller </a:t>
            </a:r>
            <a:r>
              <a:rPr lang="en-US" sz="1200" dirty="0" smtClean="0">
                <a:solidFill>
                  <a:prstClr val="black"/>
                </a:solidFill>
                <a:latin typeface="Calibri" panose="020F0502020204030204"/>
              </a:rPr>
              <a:t>connectors</a:t>
            </a:r>
            <a:endParaRPr lang="en-US" sz="1200" dirty="0">
              <a:solidFill>
                <a:prstClr val="black"/>
              </a:solidFill>
              <a:latin typeface="Calibri" panose="020F0502020204030204"/>
            </a:endParaRPr>
          </a:p>
        </p:txBody>
      </p:sp>
      <p:cxnSp>
        <p:nvCxnSpPr>
          <p:cNvPr id="8" name="Straight Arrow Connector 7"/>
          <p:cNvCxnSpPr/>
          <p:nvPr/>
        </p:nvCxnSpPr>
        <p:spPr>
          <a:xfrm>
            <a:off x="2514584" y="2232400"/>
            <a:ext cx="982494" cy="4864"/>
          </a:xfrm>
          <a:prstGeom prst="straightConnector1">
            <a:avLst/>
          </a:prstGeom>
          <a:ln w="3810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390759" y="2852745"/>
            <a:ext cx="1770434" cy="276999"/>
          </a:xfrm>
          <a:prstGeom prst="rect">
            <a:avLst/>
          </a:prstGeom>
          <a:noFill/>
        </p:spPr>
        <p:txBody>
          <a:bodyPr wrap="square" rtlCol="0">
            <a:spAutoFit/>
          </a:bodyPr>
          <a:lstStyle/>
          <a:p>
            <a:pPr fontAlgn="auto">
              <a:spcBef>
                <a:spcPts val="0"/>
              </a:spcBef>
              <a:spcAft>
                <a:spcPts val="0"/>
              </a:spcAft>
            </a:pPr>
            <a:r>
              <a:rPr lang="en-US" sz="1200" dirty="0" smtClean="0">
                <a:solidFill>
                  <a:prstClr val="black"/>
                </a:solidFill>
                <a:latin typeface="Calibri" panose="020F0502020204030204"/>
              </a:rPr>
              <a:t>100mm (3.94 inches)</a:t>
            </a:r>
            <a:endParaRPr lang="en-US" sz="1200" dirty="0">
              <a:solidFill>
                <a:prstClr val="black"/>
              </a:solidFill>
              <a:latin typeface="Calibri" panose="020F0502020204030204"/>
            </a:endParaRPr>
          </a:p>
        </p:txBody>
      </p:sp>
      <p:sp>
        <p:nvSpPr>
          <p:cNvPr id="11" name="Title 9"/>
          <p:cNvSpPr txBox="1">
            <a:spLocks/>
          </p:cNvSpPr>
          <p:nvPr/>
        </p:nvSpPr>
        <p:spPr bwMode="auto">
          <a:xfrm>
            <a:off x="495284" y="219563"/>
            <a:ext cx="7894638" cy="387798"/>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l" defTabSz="1020763" rtl="0" eaLnBrk="1" fontAlgn="base" hangingPunct="1">
              <a:lnSpc>
                <a:spcPct val="90000"/>
              </a:lnSpc>
              <a:spcBef>
                <a:spcPct val="0"/>
              </a:spcBef>
              <a:spcAft>
                <a:spcPct val="0"/>
              </a:spcAft>
              <a:defRPr sz="2800" b="0">
                <a:solidFill>
                  <a:srgbClr val="0039A6"/>
                </a:solidFill>
                <a:latin typeface="+mj-lt"/>
                <a:ea typeface="+mj-ea"/>
                <a:cs typeface="+mj-cs"/>
              </a:defRPr>
            </a:lvl1pPr>
            <a:lvl2pPr algn="l" defTabSz="1020763" rtl="0" eaLnBrk="1" fontAlgn="base" hangingPunct="1">
              <a:lnSpc>
                <a:spcPct val="90000"/>
              </a:lnSpc>
              <a:spcBef>
                <a:spcPct val="0"/>
              </a:spcBef>
              <a:spcAft>
                <a:spcPct val="0"/>
              </a:spcAft>
              <a:defRPr sz="3200" b="1">
                <a:solidFill>
                  <a:schemeClr val="tx2"/>
                </a:solidFill>
                <a:latin typeface="Arial" charset="0"/>
              </a:defRPr>
            </a:lvl2pPr>
            <a:lvl3pPr algn="l" defTabSz="1020763" rtl="0" eaLnBrk="1" fontAlgn="base" hangingPunct="1">
              <a:lnSpc>
                <a:spcPct val="90000"/>
              </a:lnSpc>
              <a:spcBef>
                <a:spcPct val="0"/>
              </a:spcBef>
              <a:spcAft>
                <a:spcPct val="0"/>
              </a:spcAft>
              <a:defRPr sz="3200" b="1">
                <a:solidFill>
                  <a:schemeClr val="tx2"/>
                </a:solidFill>
                <a:latin typeface="Arial" charset="0"/>
              </a:defRPr>
            </a:lvl3pPr>
            <a:lvl4pPr algn="l" defTabSz="1020763" rtl="0" eaLnBrk="1" fontAlgn="base" hangingPunct="1">
              <a:lnSpc>
                <a:spcPct val="90000"/>
              </a:lnSpc>
              <a:spcBef>
                <a:spcPct val="0"/>
              </a:spcBef>
              <a:spcAft>
                <a:spcPct val="0"/>
              </a:spcAft>
              <a:defRPr sz="3200" b="1">
                <a:solidFill>
                  <a:schemeClr val="tx2"/>
                </a:solidFill>
                <a:latin typeface="Arial" charset="0"/>
              </a:defRPr>
            </a:lvl4pPr>
            <a:lvl5pPr algn="l" defTabSz="1020763" rtl="0" eaLnBrk="1" fontAlgn="base" hangingPunct="1">
              <a:lnSpc>
                <a:spcPct val="90000"/>
              </a:lnSpc>
              <a:spcBef>
                <a:spcPct val="0"/>
              </a:spcBef>
              <a:spcAft>
                <a:spcPct val="0"/>
              </a:spcAft>
              <a:defRPr sz="3200" b="1">
                <a:solidFill>
                  <a:schemeClr val="tx2"/>
                </a:solidFill>
                <a:latin typeface="Arial" charset="0"/>
              </a:defRPr>
            </a:lvl5pPr>
            <a:lvl6pPr marL="457200" algn="l" defTabSz="1020763" rtl="0" eaLnBrk="1" fontAlgn="base" hangingPunct="1">
              <a:lnSpc>
                <a:spcPct val="90000"/>
              </a:lnSpc>
              <a:spcBef>
                <a:spcPct val="0"/>
              </a:spcBef>
              <a:spcAft>
                <a:spcPct val="0"/>
              </a:spcAft>
              <a:defRPr sz="3200" b="1">
                <a:solidFill>
                  <a:schemeClr val="tx2"/>
                </a:solidFill>
                <a:latin typeface="Arial" charset="0"/>
              </a:defRPr>
            </a:lvl6pPr>
            <a:lvl7pPr marL="914400" algn="l" defTabSz="1020763" rtl="0" eaLnBrk="1" fontAlgn="base" hangingPunct="1">
              <a:lnSpc>
                <a:spcPct val="90000"/>
              </a:lnSpc>
              <a:spcBef>
                <a:spcPct val="0"/>
              </a:spcBef>
              <a:spcAft>
                <a:spcPct val="0"/>
              </a:spcAft>
              <a:defRPr sz="3200" b="1">
                <a:solidFill>
                  <a:schemeClr val="tx2"/>
                </a:solidFill>
                <a:latin typeface="Arial" charset="0"/>
              </a:defRPr>
            </a:lvl7pPr>
            <a:lvl8pPr marL="1371600" algn="l" defTabSz="1020763" rtl="0" eaLnBrk="1" fontAlgn="base" hangingPunct="1">
              <a:lnSpc>
                <a:spcPct val="90000"/>
              </a:lnSpc>
              <a:spcBef>
                <a:spcPct val="0"/>
              </a:spcBef>
              <a:spcAft>
                <a:spcPct val="0"/>
              </a:spcAft>
              <a:defRPr sz="3200" b="1">
                <a:solidFill>
                  <a:schemeClr val="tx2"/>
                </a:solidFill>
                <a:latin typeface="Arial" charset="0"/>
              </a:defRPr>
            </a:lvl8pPr>
            <a:lvl9pPr marL="1828800" algn="l" defTabSz="1020763" rtl="0" eaLnBrk="1" fontAlgn="base" hangingPunct="1">
              <a:lnSpc>
                <a:spcPct val="90000"/>
              </a:lnSpc>
              <a:spcBef>
                <a:spcPct val="0"/>
              </a:spcBef>
              <a:spcAft>
                <a:spcPct val="0"/>
              </a:spcAft>
              <a:defRPr sz="3200" b="1">
                <a:solidFill>
                  <a:schemeClr val="tx2"/>
                </a:solidFill>
                <a:latin typeface="Arial" charset="0"/>
              </a:defRPr>
            </a:lvl9pPr>
          </a:lstStyle>
          <a:p>
            <a:pPr marL="0" marR="0" lvl="0" indent="0" algn="ctr" defTabSz="1020763" rtl="0" eaLnBrk="1" fontAlgn="base" latinLnBrk="0" hangingPunct="1">
              <a:lnSpc>
                <a:spcPct val="90000"/>
              </a:lnSpc>
              <a:spcBef>
                <a:spcPct val="0"/>
              </a:spcBef>
              <a:spcAft>
                <a:spcPct val="0"/>
              </a:spcAft>
              <a:buClrTx/>
              <a:buSzTx/>
              <a:buFontTx/>
              <a:buNone/>
              <a:tabLst/>
              <a:defRPr/>
            </a:pPr>
            <a:r>
              <a:rPr kumimoji="0" lang="en-US" sz="2800" b="0" i="0" u="none" strike="noStrike" kern="0" cap="none" spc="0" normalizeH="0" baseline="0" noProof="0" dirty="0" smtClean="0">
                <a:ln>
                  <a:noFill/>
                </a:ln>
                <a:solidFill>
                  <a:srgbClr val="0039A6">
                    <a:lumMod val="75000"/>
                  </a:srgbClr>
                </a:solidFill>
                <a:effectLst/>
                <a:uLnTx/>
                <a:uFillTx/>
                <a:latin typeface="Arial"/>
                <a:ea typeface="+mj-ea"/>
                <a:cs typeface="+mj-cs"/>
              </a:rPr>
              <a:t>2019-02-20</a:t>
            </a:r>
            <a:r>
              <a:rPr kumimoji="0" lang="en-US" sz="2800" b="0" i="0" u="none" strike="noStrike" kern="0" cap="none" spc="0" normalizeH="0" noProof="0" dirty="0" smtClean="0">
                <a:ln>
                  <a:noFill/>
                </a:ln>
                <a:solidFill>
                  <a:srgbClr val="0039A6">
                    <a:lumMod val="75000"/>
                  </a:srgbClr>
                </a:solidFill>
                <a:effectLst/>
                <a:uLnTx/>
                <a:uFillTx/>
                <a:latin typeface="Arial"/>
                <a:ea typeface="+mj-ea"/>
                <a:cs typeface="+mj-cs"/>
              </a:rPr>
              <a:t> ELT(DT) Antenna </a:t>
            </a:r>
            <a:r>
              <a:rPr kumimoji="0" lang="en-US" sz="2800" b="0" i="0" u="none" strike="noStrike" kern="0" cap="none" spc="0" normalizeH="0" baseline="0" noProof="0" dirty="0" smtClean="0">
                <a:ln>
                  <a:noFill/>
                </a:ln>
                <a:solidFill>
                  <a:srgbClr val="0039A6">
                    <a:lumMod val="75000"/>
                  </a:srgbClr>
                </a:solidFill>
                <a:effectLst/>
                <a:uLnTx/>
                <a:uFillTx/>
                <a:latin typeface="Arial"/>
                <a:ea typeface="+mj-ea"/>
                <a:cs typeface="+mj-cs"/>
              </a:rPr>
              <a:t>Interfaces Proposal</a:t>
            </a:r>
            <a:endParaRPr kumimoji="0" lang="en-US" sz="2800" b="0" i="0" u="none" strike="noStrike" kern="0" cap="none" spc="0" normalizeH="0" baseline="0" noProof="0" dirty="0">
              <a:ln>
                <a:noFill/>
              </a:ln>
              <a:solidFill>
                <a:srgbClr val="0039A6">
                  <a:lumMod val="60000"/>
                  <a:lumOff val="40000"/>
                </a:srgbClr>
              </a:solidFill>
              <a:effectLst/>
              <a:uLnTx/>
              <a:uFillTx/>
              <a:latin typeface="Arial"/>
              <a:ea typeface="+mj-ea"/>
              <a:cs typeface="+mj-cs"/>
            </a:endParaRPr>
          </a:p>
        </p:txBody>
      </p:sp>
      <p:sp>
        <p:nvSpPr>
          <p:cNvPr id="2" name="TextBox 1"/>
          <p:cNvSpPr txBox="1"/>
          <p:nvPr/>
        </p:nvSpPr>
        <p:spPr>
          <a:xfrm>
            <a:off x="500976" y="2938313"/>
            <a:ext cx="1200150" cy="369332"/>
          </a:xfrm>
          <a:prstGeom prst="rect">
            <a:avLst/>
          </a:prstGeom>
          <a:noFill/>
        </p:spPr>
        <p:txBody>
          <a:bodyPr wrap="square" rtlCol="0">
            <a:spAutoFit/>
          </a:bodyPr>
          <a:lstStyle/>
          <a:p>
            <a:r>
              <a:rPr lang="en-US" dirty="0" smtClean="0">
                <a:solidFill>
                  <a:schemeClr val="accent1">
                    <a:lumMod val="75000"/>
                  </a:schemeClr>
                </a:solidFill>
              </a:rPr>
              <a:t>preferred</a:t>
            </a:r>
            <a:endParaRPr lang="en-US" dirty="0">
              <a:solidFill>
                <a:schemeClr val="accent1">
                  <a:lumMod val="75000"/>
                </a:schemeClr>
              </a:solidFill>
            </a:endParaRPr>
          </a:p>
        </p:txBody>
      </p:sp>
      <p:cxnSp>
        <p:nvCxnSpPr>
          <p:cNvPr id="4" name="Straight Arrow Connector 3"/>
          <p:cNvCxnSpPr/>
          <p:nvPr/>
        </p:nvCxnSpPr>
        <p:spPr>
          <a:xfrm flipV="1">
            <a:off x="1520873" y="2247605"/>
            <a:ext cx="850098" cy="82083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134708" y="3066631"/>
            <a:ext cx="1200150" cy="369332"/>
          </a:xfrm>
          <a:prstGeom prst="rect">
            <a:avLst/>
          </a:prstGeom>
          <a:noFill/>
        </p:spPr>
        <p:txBody>
          <a:bodyPr wrap="square" rtlCol="0">
            <a:spAutoFit/>
          </a:bodyPr>
          <a:lstStyle/>
          <a:p>
            <a:r>
              <a:rPr lang="en-US" dirty="0" smtClean="0">
                <a:solidFill>
                  <a:schemeClr val="accent1">
                    <a:lumMod val="75000"/>
                  </a:schemeClr>
                </a:solidFill>
              </a:rPr>
              <a:t>optional</a:t>
            </a:r>
            <a:endParaRPr lang="en-US" dirty="0">
              <a:solidFill>
                <a:schemeClr val="accent1">
                  <a:lumMod val="75000"/>
                </a:schemeClr>
              </a:solidFill>
            </a:endParaRPr>
          </a:p>
        </p:txBody>
      </p:sp>
      <p:cxnSp>
        <p:nvCxnSpPr>
          <p:cNvPr id="13" name="Straight Arrow Connector 12"/>
          <p:cNvCxnSpPr/>
          <p:nvPr/>
        </p:nvCxnSpPr>
        <p:spPr>
          <a:xfrm flipH="1" flipV="1">
            <a:off x="3545232" y="2318047"/>
            <a:ext cx="647668" cy="97328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2230269" y="790490"/>
            <a:ext cx="2371725"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4573419" y="607361"/>
            <a:ext cx="3065430" cy="369332"/>
          </a:xfrm>
          <a:prstGeom prst="rect">
            <a:avLst/>
          </a:prstGeom>
          <a:noFill/>
        </p:spPr>
        <p:txBody>
          <a:bodyPr wrap="square" rtlCol="0">
            <a:spAutoFit/>
          </a:bodyPr>
          <a:lstStyle/>
          <a:p>
            <a:r>
              <a:rPr lang="en-US" dirty="0" smtClean="0">
                <a:solidFill>
                  <a:schemeClr val="accent1">
                    <a:lumMod val="75000"/>
                  </a:schemeClr>
                </a:solidFill>
              </a:rPr>
              <a:t>Aircraft forward direction</a:t>
            </a:r>
            <a:endParaRPr lang="en-US" dirty="0">
              <a:solidFill>
                <a:schemeClr val="accent1">
                  <a:lumMod val="75000"/>
                </a:schemeClr>
              </a:solidFill>
            </a:endParaRPr>
          </a:p>
        </p:txBody>
      </p:sp>
      <p:sp>
        <p:nvSpPr>
          <p:cNvPr id="20" name="TextBox 19"/>
          <p:cNvSpPr txBox="1"/>
          <p:nvPr/>
        </p:nvSpPr>
        <p:spPr>
          <a:xfrm>
            <a:off x="1072718" y="1357905"/>
            <a:ext cx="937283" cy="584775"/>
          </a:xfrm>
          <a:prstGeom prst="rect">
            <a:avLst/>
          </a:prstGeom>
          <a:noFill/>
        </p:spPr>
        <p:txBody>
          <a:bodyPr wrap="square" rtlCol="0">
            <a:spAutoFit/>
          </a:bodyPr>
          <a:lstStyle/>
          <a:p>
            <a:pPr algn="ctr"/>
            <a:r>
              <a:rPr lang="en-US" sz="800" b="1" dirty="0" smtClean="0">
                <a:solidFill>
                  <a:srgbClr val="FF0000"/>
                </a:solidFill>
              </a:rPr>
              <a:t>41.28 mm</a:t>
            </a:r>
          </a:p>
          <a:p>
            <a:pPr algn="ctr"/>
            <a:r>
              <a:rPr lang="en-US" sz="800" b="1" dirty="0" smtClean="0">
                <a:solidFill>
                  <a:srgbClr val="FF0000"/>
                </a:solidFill>
              </a:rPr>
              <a:t>1.625197 in</a:t>
            </a:r>
          </a:p>
          <a:p>
            <a:pPr algn="ctr"/>
            <a:r>
              <a:rPr lang="en-US" sz="800" b="1" dirty="0" smtClean="0">
                <a:solidFill>
                  <a:srgbClr val="FF0000"/>
                </a:solidFill>
              </a:rPr>
              <a:t>(or 1.625 with .01” </a:t>
            </a:r>
            <a:r>
              <a:rPr lang="en-US" sz="800" b="1" dirty="0" smtClean="0">
                <a:solidFill>
                  <a:srgbClr val="FF0000"/>
                </a:solidFill>
              </a:rPr>
              <a:t>tolerance)</a:t>
            </a:r>
            <a:endParaRPr lang="en-US" sz="800" b="1" dirty="0">
              <a:solidFill>
                <a:srgbClr val="FF0000"/>
              </a:solidFill>
            </a:endParaRPr>
          </a:p>
        </p:txBody>
      </p:sp>
      <p:sp>
        <p:nvSpPr>
          <p:cNvPr id="21" name="TextBox 20"/>
          <p:cNvSpPr txBox="1"/>
          <p:nvPr/>
        </p:nvSpPr>
        <p:spPr>
          <a:xfrm>
            <a:off x="2388389" y="1423518"/>
            <a:ext cx="723900" cy="338554"/>
          </a:xfrm>
          <a:prstGeom prst="rect">
            <a:avLst/>
          </a:prstGeom>
          <a:noFill/>
        </p:spPr>
        <p:txBody>
          <a:bodyPr wrap="square" rtlCol="0">
            <a:spAutoFit/>
          </a:bodyPr>
          <a:lstStyle/>
          <a:p>
            <a:pPr algn="ctr"/>
            <a:r>
              <a:rPr lang="en-US" sz="800" b="1" dirty="0" smtClean="0">
                <a:solidFill>
                  <a:srgbClr val="FF0000"/>
                </a:solidFill>
              </a:rPr>
              <a:t>76.2 mm</a:t>
            </a:r>
          </a:p>
          <a:p>
            <a:pPr algn="ctr"/>
            <a:r>
              <a:rPr lang="en-US" sz="800" b="1" dirty="0" smtClean="0">
                <a:solidFill>
                  <a:srgbClr val="FF0000"/>
                </a:solidFill>
              </a:rPr>
              <a:t>3.0 in</a:t>
            </a:r>
            <a:endParaRPr lang="en-US" sz="800" b="1" dirty="0">
              <a:solidFill>
                <a:srgbClr val="FF0000"/>
              </a:solidFill>
            </a:endParaRPr>
          </a:p>
        </p:txBody>
      </p:sp>
      <p:sp>
        <p:nvSpPr>
          <p:cNvPr id="22" name="TextBox 21"/>
          <p:cNvSpPr txBox="1"/>
          <p:nvPr/>
        </p:nvSpPr>
        <p:spPr>
          <a:xfrm>
            <a:off x="3039894" y="924277"/>
            <a:ext cx="723900" cy="338554"/>
          </a:xfrm>
          <a:prstGeom prst="rect">
            <a:avLst/>
          </a:prstGeom>
          <a:noFill/>
        </p:spPr>
        <p:txBody>
          <a:bodyPr wrap="square" rtlCol="0">
            <a:spAutoFit/>
          </a:bodyPr>
          <a:lstStyle/>
          <a:p>
            <a:pPr algn="ctr"/>
            <a:r>
              <a:rPr lang="en-US" sz="800" b="1" dirty="0" smtClean="0">
                <a:solidFill>
                  <a:srgbClr val="FF0000"/>
                </a:solidFill>
              </a:rPr>
              <a:t>152.4 mm </a:t>
            </a:r>
          </a:p>
          <a:p>
            <a:pPr algn="ctr"/>
            <a:r>
              <a:rPr lang="en-US" sz="800" b="1" dirty="0" smtClean="0">
                <a:solidFill>
                  <a:srgbClr val="FF0000"/>
                </a:solidFill>
              </a:rPr>
              <a:t>6.0 in</a:t>
            </a:r>
            <a:endParaRPr lang="en-US" sz="800" b="1" dirty="0">
              <a:solidFill>
                <a:srgbClr val="FF0000"/>
              </a:solidFill>
            </a:endParaRPr>
          </a:p>
        </p:txBody>
      </p:sp>
      <p:sp>
        <p:nvSpPr>
          <p:cNvPr id="23" name="TextBox 22"/>
          <p:cNvSpPr txBox="1"/>
          <p:nvPr/>
        </p:nvSpPr>
        <p:spPr>
          <a:xfrm>
            <a:off x="5586191" y="2451273"/>
            <a:ext cx="838216" cy="707886"/>
          </a:xfrm>
          <a:prstGeom prst="rect">
            <a:avLst/>
          </a:prstGeom>
          <a:noFill/>
        </p:spPr>
        <p:txBody>
          <a:bodyPr wrap="square" rtlCol="0">
            <a:spAutoFit/>
          </a:bodyPr>
          <a:lstStyle/>
          <a:p>
            <a:pPr algn="ctr"/>
            <a:r>
              <a:rPr lang="en-US" sz="800" b="1" dirty="0" smtClean="0">
                <a:solidFill>
                  <a:srgbClr val="FF0000"/>
                </a:solidFill>
              </a:rPr>
              <a:t>28.58 mm</a:t>
            </a:r>
          </a:p>
          <a:p>
            <a:pPr algn="ctr"/>
            <a:r>
              <a:rPr lang="en-US" sz="800" b="1" dirty="0" smtClean="0">
                <a:solidFill>
                  <a:srgbClr val="FF0000"/>
                </a:solidFill>
              </a:rPr>
              <a:t>1.125197 in</a:t>
            </a:r>
          </a:p>
          <a:p>
            <a:pPr algn="ctr"/>
            <a:r>
              <a:rPr lang="en-US" sz="800" b="1" dirty="0" smtClean="0">
                <a:solidFill>
                  <a:srgbClr val="FF0000"/>
                </a:solidFill>
              </a:rPr>
              <a:t>Or 1.25 with .01” tolerance</a:t>
            </a:r>
            <a:endParaRPr lang="en-US" sz="800" b="1" dirty="0">
              <a:solidFill>
                <a:srgbClr val="FF0000"/>
              </a:solidFill>
            </a:endParaRPr>
          </a:p>
        </p:txBody>
      </p:sp>
      <p:sp>
        <p:nvSpPr>
          <p:cNvPr id="24" name="TextBox 23"/>
          <p:cNvSpPr txBox="1"/>
          <p:nvPr/>
        </p:nvSpPr>
        <p:spPr>
          <a:xfrm>
            <a:off x="6504673" y="2067963"/>
            <a:ext cx="723900" cy="338554"/>
          </a:xfrm>
          <a:prstGeom prst="rect">
            <a:avLst/>
          </a:prstGeom>
          <a:noFill/>
          <a:ln>
            <a:noFill/>
            <a:prstDash val="sysDash"/>
          </a:ln>
        </p:spPr>
        <p:txBody>
          <a:bodyPr wrap="square" rtlCol="0">
            <a:spAutoFit/>
          </a:bodyPr>
          <a:lstStyle/>
          <a:p>
            <a:pPr algn="ctr"/>
            <a:r>
              <a:rPr lang="en-US" sz="800" b="1" dirty="0" smtClean="0">
                <a:solidFill>
                  <a:srgbClr val="FF0000"/>
                </a:solidFill>
              </a:rPr>
              <a:t>38.1 mm</a:t>
            </a:r>
          </a:p>
          <a:p>
            <a:pPr algn="ctr"/>
            <a:r>
              <a:rPr lang="en-US" sz="800" b="1" dirty="0" smtClean="0">
                <a:solidFill>
                  <a:srgbClr val="FF0000"/>
                </a:solidFill>
              </a:rPr>
              <a:t>1.5 in</a:t>
            </a:r>
            <a:endParaRPr lang="en-US" sz="800" b="1" dirty="0">
              <a:solidFill>
                <a:srgbClr val="FF0000"/>
              </a:solidFill>
            </a:endParaRPr>
          </a:p>
        </p:txBody>
      </p:sp>
      <p:cxnSp>
        <p:nvCxnSpPr>
          <p:cNvPr id="26" name="Straight Connector 25"/>
          <p:cNvCxnSpPr/>
          <p:nvPr/>
        </p:nvCxnSpPr>
        <p:spPr>
          <a:xfrm flipH="1">
            <a:off x="2686050" y="2225345"/>
            <a:ext cx="128579" cy="691972"/>
          </a:xfrm>
          <a:prstGeom prst="line">
            <a:avLst/>
          </a:prstGeom>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5799187" y="1112304"/>
            <a:ext cx="2872778" cy="830997"/>
          </a:xfrm>
          <a:prstGeom prst="rect">
            <a:avLst/>
          </a:prstGeom>
          <a:noFill/>
        </p:spPr>
        <p:txBody>
          <a:bodyPr wrap="square" rtlCol="0">
            <a:spAutoFit/>
          </a:bodyPr>
          <a:lstStyle/>
          <a:p>
            <a:pPr algn="ctr"/>
            <a:r>
              <a:rPr lang="en-US" sz="800" b="1" dirty="0" smtClean="0">
                <a:solidFill>
                  <a:srgbClr val="FF0000"/>
                </a:solidFill>
              </a:rPr>
              <a:t>Verify that these are airplane hole dimensions</a:t>
            </a:r>
          </a:p>
          <a:p>
            <a:pPr algn="ctr"/>
            <a:r>
              <a:rPr lang="en-US" sz="800" b="1" dirty="0" smtClean="0">
                <a:solidFill>
                  <a:srgbClr val="FF0000"/>
                </a:solidFill>
              </a:rPr>
              <a:t>6 holes </a:t>
            </a:r>
          </a:p>
          <a:p>
            <a:pPr algn="ctr"/>
            <a:r>
              <a:rPr lang="en-US" sz="800" b="1" dirty="0" smtClean="0">
                <a:solidFill>
                  <a:srgbClr val="FF0000"/>
                </a:solidFill>
              </a:rPr>
              <a:t>Diameter  5.6 mm (0.22 inches)</a:t>
            </a:r>
          </a:p>
          <a:p>
            <a:pPr algn="ctr"/>
            <a:r>
              <a:rPr lang="en-US" sz="800" b="1" dirty="0" smtClean="0">
                <a:solidFill>
                  <a:srgbClr val="FF0000"/>
                </a:solidFill>
              </a:rPr>
              <a:t>9.9x100 </a:t>
            </a:r>
            <a:r>
              <a:rPr lang="en-US" sz="800" b="1" dirty="0" err="1" smtClean="0">
                <a:solidFill>
                  <a:srgbClr val="FF0000"/>
                </a:solidFill>
              </a:rPr>
              <a:t>deg</a:t>
            </a:r>
            <a:r>
              <a:rPr lang="en-US" sz="800" b="1" dirty="0" smtClean="0">
                <a:solidFill>
                  <a:srgbClr val="FF0000"/>
                </a:solidFill>
              </a:rPr>
              <a:t> (?) </a:t>
            </a:r>
          </a:p>
          <a:p>
            <a:pPr algn="ctr"/>
            <a:r>
              <a:rPr lang="en-US" sz="800" b="1" dirty="0" smtClean="0">
                <a:solidFill>
                  <a:srgbClr val="FF0000"/>
                </a:solidFill>
              </a:rPr>
              <a:t>what is this specifying? How does this translate into English system?</a:t>
            </a:r>
            <a:endParaRPr lang="en-US" sz="800" b="1" dirty="0">
              <a:solidFill>
                <a:srgbClr val="FF0000"/>
              </a:solidFill>
            </a:endParaRPr>
          </a:p>
        </p:txBody>
      </p:sp>
      <p:sp>
        <p:nvSpPr>
          <p:cNvPr id="30" name="TextBox 29"/>
          <p:cNvSpPr txBox="1"/>
          <p:nvPr/>
        </p:nvSpPr>
        <p:spPr>
          <a:xfrm>
            <a:off x="6513399" y="2677221"/>
            <a:ext cx="1073001" cy="584775"/>
          </a:xfrm>
          <a:prstGeom prst="rect">
            <a:avLst/>
          </a:prstGeom>
          <a:noFill/>
        </p:spPr>
        <p:txBody>
          <a:bodyPr wrap="square" rtlCol="0">
            <a:spAutoFit/>
          </a:bodyPr>
          <a:lstStyle/>
          <a:p>
            <a:pPr algn="ctr"/>
            <a:r>
              <a:rPr lang="en-US" sz="800" b="1" dirty="0" smtClean="0">
                <a:solidFill>
                  <a:srgbClr val="FF0000"/>
                </a:solidFill>
              </a:rPr>
              <a:t>Proposed Tolerance </a:t>
            </a:r>
          </a:p>
          <a:p>
            <a:pPr algn="ctr"/>
            <a:r>
              <a:rPr lang="en-US" sz="800" b="1" dirty="0" smtClean="0">
                <a:solidFill>
                  <a:srgbClr val="FF0000"/>
                </a:solidFill>
              </a:rPr>
              <a:t>+/- </a:t>
            </a:r>
            <a:r>
              <a:rPr lang="en-US" sz="800" b="1" dirty="0" smtClean="0">
                <a:solidFill>
                  <a:srgbClr val="FF0000"/>
                </a:solidFill>
              </a:rPr>
              <a:t>0.25 mm,</a:t>
            </a:r>
          </a:p>
          <a:p>
            <a:pPr algn="ctr"/>
            <a:r>
              <a:rPr lang="en-US" sz="800" b="1" dirty="0" smtClean="0">
                <a:solidFill>
                  <a:srgbClr val="FF0000"/>
                </a:solidFill>
              </a:rPr>
              <a:t>(0.010 in)</a:t>
            </a:r>
            <a:endParaRPr lang="en-US" sz="800" b="1" dirty="0">
              <a:solidFill>
                <a:srgbClr val="FF0000"/>
              </a:solidFill>
            </a:endParaRPr>
          </a:p>
        </p:txBody>
      </p:sp>
      <p:sp>
        <p:nvSpPr>
          <p:cNvPr id="3" name="TextBox 2"/>
          <p:cNvSpPr txBox="1"/>
          <p:nvPr/>
        </p:nvSpPr>
        <p:spPr>
          <a:xfrm>
            <a:off x="1391478" y="6321287"/>
            <a:ext cx="5715000" cy="369332"/>
          </a:xfrm>
          <a:prstGeom prst="rect">
            <a:avLst/>
          </a:prstGeom>
          <a:solidFill>
            <a:schemeClr val="tx2">
              <a:lumMod val="20000"/>
              <a:lumOff val="80000"/>
            </a:schemeClr>
          </a:solidFill>
        </p:spPr>
        <p:txBody>
          <a:bodyPr wrap="square" rtlCol="0">
            <a:spAutoFit/>
          </a:bodyPr>
          <a:lstStyle/>
          <a:p>
            <a:r>
              <a:rPr lang="en-US" dirty="0" smtClean="0"/>
              <a:t>Finalize at 2/27 </a:t>
            </a:r>
            <a:r>
              <a:rPr lang="en-US" dirty="0" err="1" smtClean="0"/>
              <a:t>telecon</a:t>
            </a:r>
            <a:endParaRPr lang="en-US" dirty="0"/>
          </a:p>
        </p:txBody>
      </p:sp>
    </p:spTree>
    <p:extLst>
      <p:ext uri="{BB962C8B-B14F-4D97-AF65-F5344CB8AC3E}">
        <p14:creationId xmlns:p14="http://schemas.microsoft.com/office/powerpoint/2010/main" val="8972380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86" y="136920"/>
            <a:ext cx="8915313" cy="775597"/>
          </a:xfrm>
        </p:spPr>
        <p:txBody>
          <a:bodyPr/>
          <a:lstStyle/>
          <a:p>
            <a:r>
              <a:rPr lang="en-US" dirty="0" smtClean="0"/>
              <a:t>Miami USCG District 7 Rescue Coordination Center Visit Discussion</a:t>
            </a:r>
            <a:endParaRPr lang="en-US" dirty="0"/>
          </a:p>
        </p:txBody>
      </p:sp>
      <p:sp>
        <p:nvSpPr>
          <p:cNvPr id="8" name="TextBox 7"/>
          <p:cNvSpPr txBox="1"/>
          <p:nvPr/>
        </p:nvSpPr>
        <p:spPr>
          <a:xfrm>
            <a:off x="-23494" y="5197415"/>
            <a:ext cx="9167494" cy="2662267"/>
          </a:xfrm>
          <a:prstGeom prst="rect">
            <a:avLst/>
          </a:prstGeom>
          <a:solidFill>
            <a:schemeClr val="bg1"/>
          </a:solidFill>
        </p:spPr>
        <p:txBody>
          <a:bodyPr wrap="square" rtlCol="0">
            <a:spAutoFit/>
          </a:bodyPr>
          <a:lstStyle/>
          <a:p>
            <a:pPr marL="171450" indent="-171450">
              <a:buFont typeface="Arial" panose="020B0604020202020204" pitchFamily="34" charset="0"/>
              <a:buChar char="•"/>
            </a:pPr>
            <a:r>
              <a:rPr lang="en-US" sz="1000" dirty="0" smtClean="0">
                <a:solidFill>
                  <a:srgbClr val="009BDF"/>
                </a:solidFill>
              </a:rPr>
              <a:t>Chuck’s major notes/take-</a:t>
            </a:r>
            <a:r>
              <a:rPr lang="en-US" sz="1000" dirty="0" err="1" smtClean="0">
                <a:solidFill>
                  <a:srgbClr val="009BDF"/>
                </a:solidFill>
              </a:rPr>
              <a:t>aways</a:t>
            </a:r>
            <a:r>
              <a:rPr lang="en-US" sz="1000" dirty="0" smtClean="0">
                <a:solidFill>
                  <a:srgbClr val="009BDF"/>
                </a:solidFill>
              </a:rPr>
              <a:t>:</a:t>
            </a:r>
          </a:p>
          <a:p>
            <a:r>
              <a:rPr lang="en-US" sz="1000" dirty="0" smtClean="0">
                <a:solidFill>
                  <a:srgbClr val="009BDF"/>
                </a:solidFill>
              </a:rPr>
              <a:t>       </a:t>
            </a:r>
            <a:r>
              <a:rPr lang="en-US" sz="1000" b="1" dirty="0" smtClean="0">
                <a:solidFill>
                  <a:srgbClr val="009BDF"/>
                </a:solidFill>
              </a:rPr>
              <a:t>General</a:t>
            </a:r>
          </a:p>
          <a:p>
            <a:pPr marL="742950" lvl="1" indent="-285750">
              <a:buFont typeface="Arial" panose="020B0604020202020204" pitchFamily="34" charset="0"/>
              <a:buChar char="•"/>
            </a:pPr>
            <a:r>
              <a:rPr lang="en-US" sz="900" dirty="0" smtClean="0">
                <a:solidFill>
                  <a:srgbClr val="009BDF"/>
                </a:solidFill>
              </a:rPr>
              <a:t>USCG RCC is extremely </a:t>
            </a:r>
            <a:r>
              <a:rPr lang="en-US" sz="900" dirty="0">
                <a:solidFill>
                  <a:srgbClr val="009BDF"/>
                </a:solidFill>
              </a:rPr>
              <a:t>competent and rescue mission focused</a:t>
            </a:r>
          </a:p>
          <a:p>
            <a:pPr marL="742950" lvl="1" indent="-285750">
              <a:buFont typeface="Arial" panose="020B0604020202020204" pitchFamily="34" charset="0"/>
              <a:buChar char="•"/>
            </a:pPr>
            <a:r>
              <a:rPr lang="en-US" sz="900" dirty="0" smtClean="0">
                <a:solidFill>
                  <a:srgbClr val="009BDF"/>
                </a:solidFill>
              </a:rPr>
              <a:t>Busiest RCC in US (probably the world)</a:t>
            </a:r>
          </a:p>
          <a:p>
            <a:pPr marL="742950" lvl="1" indent="-285750">
              <a:buFont typeface="Arial" panose="020B0604020202020204" pitchFamily="34" charset="0"/>
              <a:buChar char="•"/>
            </a:pPr>
            <a:r>
              <a:rPr lang="en-US" sz="900" dirty="0" smtClean="0">
                <a:solidFill>
                  <a:srgbClr val="009BDF"/>
                </a:solidFill>
              </a:rPr>
              <a:t>Very strong bias for action: alerts are assumed valid and response effort starts immediately – in parallel validation takes place</a:t>
            </a:r>
          </a:p>
          <a:p>
            <a:pPr marL="742950" lvl="1" indent="-285750">
              <a:buFont typeface="Arial" panose="020B0604020202020204" pitchFamily="34" charset="0"/>
              <a:buChar char="•"/>
            </a:pPr>
            <a:r>
              <a:rPr lang="en-US" sz="900" dirty="0" smtClean="0">
                <a:solidFill>
                  <a:srgbClr val="009BDF"/>
                </a:solidFill>
              </a:rPr>
              <a:t>Very lean staff, several on duty staff, more on call, work-stations allow queuing and managing a high number of incidents</a:t>
            </a:r>
          </a:p>
          <a:p>
            <a:pPr marL="742950" lvl="1" indent="-285750">
              <a:buFont typeface="Arial" panose="020B0604020202020204" pitchFamily="34" charset="0"/>
              <a:buChar char="•"/>
            </a:pPr>
            <a:r>
              <a:rPr lang="en-US" sz="900" dirty="0" smtClean="0">
                <a:solidFill>
                  <a:srgbClr val="009BDF"/>
                </a:solidFill>
              </a:rPr>
              <a:t>Rigorous procedures for incident tracking and closure</a:t>
            </a:r>
          </a:p>
          <a:p>
            <a:pPr marL="742950" lvl="1" indent="-285750">
              <a:buFont typeface="Arial" panose="020B0604020202020204" pitchFamily="34" charset="0"/>
              <a:buChar char="•"/>
            </a:pPr>
            <a:r>
              <a:rPr lang="en-US" sz="900" dirty="0" smtClean="0">
                <a:solidFill>
                  <a:srgbClr val="009BDF"/>
                </a:solidFill>
              </a:rPr>
              <a:t>Responses range from police checking out EPIRB activated in marina to multi aircraft/helicopter mid-Atlantic rescues.</a:t>
            </a:r>
          </a:p>
          <a:p>
            <a:r>
              <a:rPr lang="en-US" sz="1000" dirty="0">
                <a:solidFill>
                  <a:srgbClr val="009BDF"/>
                </a:solidFill>
              </a:rPr>
              <a:t> </a:t>
            </a:r>
            <a:r>
              <a:rPr lang="en-US" sz="1000" dirty="0" smtClean="0">
                <a:solidFill>
                  <a:srgbClr val="009BDF"/>
                </a:solidFill>
              </a:rPr>
              <a:t>      </a:t>
            </a:r>
            <a:r>
              <a:rPr lang="en-US" sz="1000" b="1" dirty="0" smtClean="0">
                <a:solidFill>
                  <a:srgbClr val="009BDF"/>
                </a:solidFill>
              </a:rPr>
              <a:t>Aircraft event related</a:t>
            </a:r>
            <a:endParaRPr lang="en-US" sz="1000" b="1" dirty="0">
              <a:solidFill>
                <a:srgbClr val="009BDF"/>
              </a:solidFill>
            </a:endParaRPr>
          </a:p>
          <a:p>
            <a:pPr marL="742950" lvl="1" indent="-285750">
              <a:buFont typeface="Arial" panose="020B0604020202020204" pitchFamily="34" charset="0"/>
              <a:buChar char="•"/>
            </a:pPr>
            <a:r>
              <a:rPr lang="en-US" sz="900" dirty="0" smtClean="0">
                <a:solidFill>
                  <a:srgbClr val="009BDF"/>
                </a:solidFill>
              </a:rPr>
              <a:t>An air transport alert is treated as a potential mass casualty event and is a top priority for handling</a:t>
            </a:r>
          </a:p>
          <a:p>
            <a:pPr marL="742950" lvl="1" indent="-285750">
              <a:buFont typeface="Arial" panose="020B0604020202020204" pitchFamily="34" charset="0"/>
              <a:buChar char="•"/>
            </a:pPr>
            <a:r>
              <a:rPr lang="en-US" sz="900" dirty="0">
                <a:solidFill>
                  <a:srgbClr val="009BDF"/>
                </a:solidFill>
              </a:rPr>
              <a:t>RCC community is very aware of ICAO GADSS is discussing in major forums</a:t>
            </a:r>
          </a:p>
          <a:p>
            <a:pPr marL="742950" lvl="1" indent="-285750">
              <a:buFont typeface="Arial" panose="020B0604020202020204" pitchFamily="34" charset="0"/>
              <a:buChar char="•"/>
            </a:pPr>
            <a:r>
              <a:rPr lang="en-US" sz="900" dirty="0" smtClean="0">
                <a:solidFill>
                  <a:srgbClr val="009BDF"/>
                </a:solidFill>
              </a:rPr>
              <a:t>Relatively few aircraft knowledgeable staff (2 out of several hundred people at RCC)</a:t>
            </a:r>
          </a:p>
          <a:p>
            <a:pPr marL="742950" lvl="1" indent="-285750">
              <a:buFont typeface="Arial" panose="020B0604020202020204" pitchFamily="34" charset="0"/>
              <a:buChar char="•"/>
            </a:pPr>
            <a:r>
              <a:rPr lang="en-US" sz="900" dirty="0" smtClean="0">
                <a:solidFill>
                  <a:srgbClr val="009BDF"/>
                </a:solidFill>
              </a:rPr>
              <a:t>Typically the rescue coordinators would have little interaction with FAA controllers, they do have access to FAA surveillance tracks and to radar return chat rooms for timely assessment of radar data.</a:t>
            </a:r>
          </a:p>
          <a:p>
            <a:pPr marL="742950" lvl="1" indent="-285750">
              <a:buFont typeface="Arial" panose="020B0604020202020204" pitchFamily="34" charset="0"/>
              <a:buChar char="•"/>
            </a:pPr>
            <a:r>
              <a:rPr lang="en-US" sz="900" dirty="0" smtClean="0">
                <a:solidFill>
                  <a:srgbClr val="009BDF"/>
                </a:solidFill>
              </a:rPr>
              <a:t>There have been examples of ELTs inadvertently activated in flight – for example a flight from South America to US, ELT was active entire way due to fault.</a:t>
            </a:r>
          </a:p>
          <a:p>
            <a:pPr marL="742950" lvl="1" indent="-285750">
              <a:buFont typeface="Arial" panose="020B0604020202020204" pitchFamily="34" charset="0"/>
              <a:buChar char="•"/>
            </a:pPr>
            <a:r>
              <a:rPr lang="en-US" sz="900" dirty="0" smtClean="0">
                <a:solidFill>
                  <a:srgbClr val="009BDF"/>
                </a:solidFill>
              </a:rPr>
              <a:t>Very interested in on going dialog with industry as we go forward (would be good candidate for revisit in 2020 </a:t>
            </a:r>
            <a:r>
              <a:rPr lang="en-US" sz="900" dirty="0">
                <a:solidFill>
                  <a:srgbClr val="009BDF"/>
                </a:solidFill>
              </a:rPr>
              <a:t>F</a:t>
            </a:r>
            <a:r>
              <a:rPr lang="en-US" sz="900" dirty="0" smtClean="0">
                <a:solidFill>
                  <a:srgbClr val="009BDF"/>
                </a:solidFill>
              </a:rPr>
              <a:t>eb if at Coral Gables)</a:t>
            </a:r>
          </a:p>
          <a:p>
            <a:pPr marL="171450" indent="-171450">
              <a:buFont typeface="Arial" panose="020B0604020202020204" pitchFamily="34" charset="0"/>
              <a:buChar char="•"/>
            </a:pPr>
            <a:r>
              <a:rPr lang="en-US" sz="1000" dirty="0" smtClean="0">
                <a:solidFill>
                  <a:srgbClr val="009BDF"/>
                </a:solidFill>
              </a:rPr>
              <a:t>Other?</a:t>
            </a:r>
          </a:p>
          <a:p>
            <a:pPr marL="171450" indent="-171450">
              <a:buFont typeface="Arial" panose="020B0604020202020204" pitchFamily="34" charset="0"/>
              <a:buChar char="•"/>
            </a:pPr>
            <a:r>
              <a:rPr lang="en-US" sz="1000" dirty="0" smtClean="0">
                <a:solidFill>
                  <a:srgbClr val="009BDF"/>
                </a:solidFill>
              </a:rPr>
              <a:t>Proposed include as section in Industry Perspectives, add MCC take-</a:t>
            </a:r>
            <a:r>
              <a:rPr lang="en-US" sz="1000" dirty="0" err="1" smtClean="0">
                <a:solidFill>
                  <a:srgbClr val="009BDF"/>
                </a:solidFill>
              </a:rPr>
              <a:t>aways</a:t>
            </a:r>
            <a:r>
              <a:rPr lang="en-US" sz="1000" dirty="0" smtClean="0">
                <a:solidFill>
                  <a:srgbClr val="009BDF"/>
                </a:solidFill>
              </a:rPr>
              <a:t> and notes as well.</a:t>
            </a:r>
          </a:p>
        </p:txBody>
      </p:sp>
      <p:pic>
        <p:nvPicPr>
          <p:cNvPr id="3" name="Picture 2"/>
          <p:cNvPicPr>
            <a:picLocks noChangeAspect="1"/>
          </p:cNvPicPr>
          <p:nvPr/>
        </p:nvPicPr>
        <p:blipFill>
          <a:blip r:embed="rId3"/>
          <a:stretch>
            <a:fillRect/>
          </a:stretch>
        </p:blipFill>
        <p:spPr>
          <a:xfrm>
            <a:off x="396815" y="1412450"/>
            <a:ext cx="7983833" cy="3784965"/>
          </a:xfrm>
          <a:prstGeom prst="rect">
            <a:avLst/>
          </a:prstGeom>
        </p:spPr>
      </p:pic>
      <p:sp>
        <p:nvSpPr>
          <p:cNvPr id="4" name="Rectangle 3"/>
          <p:cNvSpPr/>
          <p:nvPr/>
        </p:nvSpPr>
        <p:spPr>
          <a:xfrm>
            <a:off x="228686" y="910634"/>
            <a:ext cx="8652294" cy="523220"/>
          </a:xfrm>
          <a:prstGeom prst="rect">
            <a:avLst/>
          </a:prstGeom>
        </p:spPr>
        <p:txBody>
          <a:bodyPr wrap="square">
            <a:spAutoFit/>
          </a:bodyPr>
          <a:lstStyle/>
          <a:p>
            <a:r>
              <a:rPr lang="en-US" sz="1400" dirty="0" smtClean="0"/>
              <a:t>Paul Roux’s summary: AEEC -&gt; GAT680 Input -&gt; 17</a:t>
            </a:r>
            <a:r>
              <a:rPr lang="en-US" sz="1400" dirty="0"/>
              <a:t>.) Meeting </a:t>
            </a:r>
            <a:r>
              <a:rPr lang="en-US" sz="1400" dirty="0" smtClean="0"/>
              <a:t>Archives -&gt; 2019-02 </a:t>
            </a:r>
            <a:r>
              <a:rPr lang="en-US" sz="1400" dirty="0"/>
              <a:t>Coral </a:t>
            </a:r>
            <a:r>
              <a:rPr lang="en-US" sz="1400" dirty="0" smtClean="0"/>
              <a:t>Gables -&gt; </a:t>
            </a:r>
            <a:r>
              <a:rPr lang="en-US" sz="1400" dirty="0">
                <a:solidFill>
                  <a:srgbClr val="009BDF"/>
                </a:solidFill>
              </a:rPr>
              <a:t>Miami RCC Visit 05 Feb 2019 current </a:t>
            </a:r>
            <a:r>
              <a:rPr lang="en-US" sz="1400" dirty="0" smtClean="0">
                <a:solidFill>
                  <a:srgbClr val="009BDF"/>
                </a:solidFill>
              </a:rPr>
              <a:t>process</a:t>
            </a:r>
            <a:endParaRPr lang="en-US" sz="1400" dirty="0">
              <a:solidFill>
                <a:srgbClr val="009BDF"/>
              </a:solidFill>
            </a:endParaRPr>
          </a:p>
        </p:txBody>
      </p:sp>
      <p:sp>
        <p:nvSpPr>
          <p:cNvPr id="5" name="Rectangle 4"/>
          <p:cNvSpPr/>
          <p:nvPr/>
        </p:nvSpPr>
        <p:spPr>
          <a:xfrm>
            <a:off x="1035170" y="4783547"/>
            <a:ext cx="6538822" cy="163902"/>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393284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Chevron 164"/>
          <p:cNvSpPr/>
          <p:nvPr/>
        </p:nvSpPr>
        <p:spPr>
          <a:xfrm>
            <a:off x="2462904" y="2076298"/>
            <a:ext cx="6204858" cy="535710"/>
          </a:xfrm>
          <a:prstGeom prst="chevr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2019</a:t>
            </a:r>
            <a:endParaRPr lang="en-US" sz="1200" dirty="0">
              <a:solidFill>
                <a:schemeClr val="tx1"/>
              </a:solidFill>
            </a:endParaRPr>
          </a:p>
        </p:txBody>
      </p:sp>
      <p:sp>
        <p:nvSpPr>
          <p:cNvPr id="2" name="Title 1"/>
          <p:cNvSpPr>
            <a:spLocks noGrp="1"/>
          </p:cNvSpPr>
          <p:nvPr>
            <p:ph type="title"/>
          </p:nvPr>
        </p:nvSpPr>
        <p:spPr>
          <a:xfrm>
            <a:off x="228687" y="121589"/>
            <a:ext cx="8915313" cy="387798"/>
          </a:xfrm>
        </p:spPr>
        <p:txBody>
          <a:bodyPr/>
          <a:lstStyle/>
          <a:p>
            <a:r>
              <a:rPr lang="en-US" dirty="0" smtClean="0"/>
              <a:t>Report A680 Release Schedule</a:t>
            </a:r>
            <a:endParaRPr lang="en-US" dirty="0"/>
          </a:p>
        </p:txBody>
      </p:sp>
      <p:sp>
        <p:nvSpPr>
          <p:cNvPr id="4" name="Chevron 3"/>
          <p:cNvSpPr/>
          <p:nvPr/>
        </p:nvSpPr>
        <p:spPr>
          <a:xfrm>
            <a:off x="970006" y="2080502"/>
            <a:ext cx="1802296" cy="535710"/>
          </a:xfrm>
          <a:prstGeom prst="chevr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2018</a:t>
            </a:r>
            <a:endParaRPr lang="en-US" sz="1200" dirty="0">
              <a:solidFill>
                <a:schemeClr val="tx1"/>
              </a:solidFill>
            </a:endParaRPr>
          </a:p>
        </p:txBody>
      </p:sp>
      <p:sp>
        <p:nvSpPr>
          <p:cNvPr id="52" name="TextBox 51"/>
          <p:cNvSpPr txBox="1"/>
          <p:nvPr/>
        </p:nvSpPr>
        <p:spPr>
          <a:xfrm>
            <a:off x="4661976" y="3444723"/>
            <a:ext cx="1431904" cy="1015663"/>
          </a:xfrm>
          <a:prstGeom prst="rect">
            <a:avLst/>
          </a:prstGeom>
          <a:noFill/>
        </p:spPr>
        <p:txBody>
          <a:bodyPr wrap="square" rtlCol="0">
            <a:spAutoFit/>
          </a:bodyPr>
          <a:lstStyle/>
          <a:p>
            <a:pPr algn="ctr"/>
            <a:r>
              <a:rPr lang="en-US" sz="1200" b="1" dirty="0" smtClean="0"/>
              <a:t>Final Draft</a:t>
            </a:r>
          </a:p>
          <a:p>
            <a:pPr algn="ctr"/>
            <a:r>
              <a:rPr lang="en-US" sz="1200" b="1" dirty="0" smtClean="0"/>
              <a:t>ARINC </a:t>
            </a:r>
            <a:r>
              <a:rPr lang="en-US" sz="1200" b="1" dirty="0"/>
              <a:t>680</a:t>
            </a:r>
          </a:p>
          <a:p>
            <a:pPr algn="ctr"/>
            <a:r>
              <a:rPr lang="en-US" sz="1200" dirty="0" smtClean="0"/>
              <a:t>Submitted to ARINC</a:t>
            </a:r>
          </a:p>
          <a:p>
            <a:pPr algn="ctr"/>
            <a:r>
              <a:rPr lang="en-US" sz="1200" dirty="0" smtClean="0"/>
              <a:t>Feb 28 2019</a:t>
            </a:r>
          </a:p>
        </p:txBody>
      </p:sp>
      <p:cxnSp>
        <p:nvCxnSpPr>
          <p:cNvPr id="55" name="Straight Connector 54"/>
          <p:cNvCxnSpPr/>
          <p:nvPr/>
        </p:nvCxnSpPr>
        <p:spPr>
          <a:xfrm>
            <a:off x="3262329" y="2733767"/>
            <a:ext cx="0" cy="283447"/>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2620509" y="2733767"/>
            <a:ext cx="0" cy="283447"/>
          </a:xfrm>
          <a:prstGeom prst="line">
            <a:avLst/>
          </a:prstGeom>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3904139" y="2733767"/>
            <a:ext cx="0" cy="283447"/>
          </a:xfrm>
          <a:prstGeom prst="line">
            <a:avLst/>
          </a:prstGeom>
        </p:spPr>
        <p:style>
          <a:lnRef idx="1">
            <a:schemeClr val="accent1"/>
          </a:lnRef>
          <a:fillRef idx="0">
            <a:schemeClr val="accent1"/>
          </a:fillRef>
          <a:effectRef idx="0">
            <a:schemeClr val="accent1"/>
          </a:effectRef>
          <a:fontRef idx="minor">
            <a:schemeClr val="tx1"/>
          </a:fontRef>
        </p:style>
      </p:cxnSp>
      <p:sp>
        <p:nvSpPr>
          <p:cNvPr id="80" name="TextBox 79"/>
          <p:cNvSpPr txBox="1"/>
          <p:nvPr/>
        </p:nvSpPr>
        <p:spPr>
          <a:xfrm>
            <a:off x="1959390" y="2644658"/>
            <a:ext cx="680418" cy="461665"/>
          </a:xfrm>
          <a:prstGeom prst="rect">
            <a:avLst/>
          </a:prstGeom>
          <a:noFill/>
        </p:spPr>
        <p:txBody>
          <a:bodyPr wrap="square" rtlCol="0">
            <a:spAutoFit/>
          </a:bodyPr>
          <a:lstStyle/>
          <a:p>
            <a:pPr algn="ctr"/>
            <a:r>
              <a:rPr lang="en-US" sz="1200" dirty="0" smtClean="0"/>
              <a:t>Dec</a:t>
            </a:r>
          </a:p>
          <a:p>
            <a:pPr algn="ctr"/>
            <a:r>
              <a:rPr lang="en-US" sz="1200" dirty="0" smtClean="0"/>
              <a:t>2H</a:t>
            </a:r>
          </a:p>
        </p:txBody>
      </p:sp>
      <p:sp>
        <p:nvSpPr>
          <p:cNvPr id="81" name="TextBox 80"/>
          <p:cNvSpPr txBox="1"/>
          <p:nvPr/>
        </p:nvSpPr>
        <p:spPr>
          <a:xfrm>
            <a:off x="2601210" y="2644658"/>
            <a:ext cx="680418" cy="461665"/>
          </a:xfrm>
          <a:prstGeom prst="rect">
            <a:avLst/>
          </a:prstGeom>
          <a:noFill/>
        </p:spPr>
        <p:txBody>
          <a:bodyPr wrap="square" rtlCol="0">
            <a:spAutoFit/>
          </a:bodyPr>
          <a:lstStyle/>
          <a:p>
            <a:pPr algn="ctr"/>
            <a:r>
              <a:rPr lang="en-US" sz="1200" dirty="0" smtClean="0"/>
              <a:t>JAN</a:t>
            </a:r>
          </a:p>
          <a:p>
            <a:pPr algn="ctr"/>
            <a:r>
              <a:rPr lang="en-US" sz="1200" dirty="0" smtClean="0"/>
              <a:t>1H</a:t>
            </a:r>
          </a:p>
        </p:txBody>
      </p:sp>
      <p:sp>
        <p:nvSpPr>
          <p:cNvPr id="82" name="TextBox 81"/>
          <p:cNvSpPr txBox="1"/>
          <p:nvPr/>
        </p:nvSpPr>
        <p:spPr>
          <a:xfrm>
            <a:off x="3243030" y="2644658"/>
            <a:ext cx="680418" cy="461665"/>
          </a:xfrm>
          <a:prstGeom prst="rect">
            <a:avLst/>
          </a:prstGeom>
          <a:noFill/>
        </p:spPr>
        <p:txBody>
          <a:bodyPr wrap="square" rtlCol="0">
            <a:spAutoFit/>
          </a:bodyPr>
          <a:lstStyle/>
          <a:p>
            <a:pPr algn="ctr"/>
            <a:r>
              <a:rPr lang="en-US" sz="1200" dirty="0" smtClean="0"/>
              <a:t>JAN</a:t>
            </a:r>
          </a:p>
          <a:p>
            <a:pPr algn="ctr"/>
            <a:r>
              <a:rPr lang="en-US" sz="1200" dirty="0" smtClean="0"/>
              <a:t>2H</a:t>
            </a:r>
          </a:p>
        </p:txBody>
      </p:sp>
      <p:cxnSp>
        <p:nvCxnSpPr>
          <p:cNvPr id="172" name="Straight Connector 171"/>
          <p:cNvCxnSpPr/>
          <p:nvPr/>
        </p:nvCxnSpPr>
        <p:spPr>
          <a:xfrm>
            <a:off x="6491782" y="2733767"/>
            <a:ext cx="0" cy="2834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a:off x="4566322" y="2733767"/>
            <a:ext cx="0" cy="2834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a:xfrm>
            <a:off x="5208142" y="2733767"/>
            <a:ext cx="0" cy="2834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a:xfrm>
            <a:off x="5849962" y="2733767"/>
            <a:ext cx="0" cy="283447"/>
          </a:xfrm>
          <a:prstGeom prst="line">
            <a:avLst/>
          </a:prstGeom>
        </p:spPr>
        <p:style>
          <a:lnRef idx="1">
            <a:schemeClr val="accent1"/>
          </a:lnRef>
          <a:fillRef idx="0">
            <a:schemeClr val="accent1"/>
          </a:fillRef>
          <a:effectRef idx="0">
            <a:schemeClr val="accent1"/>
          </a:effectRef>
          <a:fontRef idx="minor">
            <a:schemeClr val="tx1"/>
          </a:fontRef>
        </p:style>
      </p:cxnSp>
      <p:sp>
        <p:nvSpPr>
          <p:cNvPr id="176" name="TextBox 175"/>
          <p:cNvSpPr txBox="1"/>
          <p:nvPr/>
        </p:nvSpPr>
        <p:spPr>
          <a:xfrm>
            <a:off x="3905203" y="2644658"/>
            <a:ext cx="680418" cy="461665"/>
          </a:xfrm>
          <a:prstGeom prst="rect">
            <a:avLst/>
          </a:prstGeom>
          <a:noFill/>
        </p:spPr>
        <p:txBody>
          <a:bodyPr wrap="square" rtlCol="0">
            <a:spAutoFit/>
          </a:bodyPr>
          <a:lstStyle/>
          <a:p>
            <a:pPr algn="ctr"/>
            <a:r>
              <a:rPr lang="en-US" sz="1200" dirty="0" smtClean="0"/>
              <a:t>FEB</a:t>
            </a:r>
          </a:p>
          <a:p>
            <a:pPr algn="ctr"/>
            <a:r>
              <a:rPr lang="en-US" sz="1200" dirty="0" smtClean="0"/>
              <a:t>1H</a:t>
            </a:r>
          </a:p>
        </p:txBody>
      </p:sp>
      <p:sp>
        <p:nvSpPr>
          <p:cNvPr id="177" name="TextBox 176"/>
          <p:cNvSpPr txBox="1"/>
          <p:nvPr/>
        </p:nvSpPr>
        <p:spPr>
          <a:xfrm>
            <a:off x="4574458" y="2672647"/>
            <a:ext cx="680418" cy="461665"/>
          </a:xfrm>
          <a:prstGeom prst="rect">
            <a:avLst/>
          </a:prstGeom>
          <a:noFill/>
        </p:spPr>
        <p:txBody>
          <a:bodyPr wrap="square" rtlCol="0">
            <a:spAutoFit/>
          </a:bodyPr>
          <a:lstStyle/>
          <a:p>
            <a:pPr algn="ctr"/>
            <a:r>
              <a:rPr lang="en-US" sz="1200" dirty="0" smtClean="0"/>
              <a:t>FEB</a:t>
            </a:r>
          </a:p>
          <a:p>
            <a:pPr algn="ctr"/>
            <a:r>
              <a:rPr lang="en-US" sz="1200" dirty="0" smtClean="0"/>
              <a:t>2H</a:t>
            </a:r>
          </a:p>
        </p:txBody>
      </p:sp>
      <p:sp>
        <p:nvSpPr>
          <p:cNvPr id="178" name="TextBox 177"/>
          <p:cNvSpPr txBox="1"/>
          <p:nvPr/>
        </p:nvSpPr>
        <p:spPr>
          <a:xfrm>
            <a:off x="6468769" y="2644658"/>
            <a:ext cx="680418" cy="461665"/>
          </a:xfrm>
          <a:prstGeom prst="rect">
            <a:avLst/>
          </a:prstGeom>
          <a:noFill/>
        </p:spPr>
        <p:txBody>
          <a:bodyPr wrap="square" rtlCol="0">
            <a:spAutoFit/>
          </a:bodyPr>
          <a:lstStyle/>
          <a:p>
            <a:pPr algn="ctr"/>
            <a:r>
              <a:rPr lang="en-US" sz="1200" dirty="0" smtClean="0"/>
              <a:t>APRIL</a:t>
            </a:r>
          </a:p>
          <a:p>
            <a:pPr algn="ctr"/>
            <a:r>
              <a:rPr lang="en-US" sz="1200" dirty="0" smtClean="0"/>
              <a:t>1H</a:t>
            </a:r>
          </a:p>
        </p:txBody>
      </p:sp>
      <p:sp>
        <p:nvSpPr>
          <p:cNvPr id="189" name="TextBox 188"/>
          <p:cNvSpPr txBox="1"/>
          <p:nvPr/>
        </p:nvSpPr>
        <p:spPr>
          <a:xfrm>
            <a:off x="5830663" y="2644658"/>
            <a:ext cx="680418" cy="461665"/>
          </a:xfrm>
          <a:prstGeom prst="rect">
            <a:avLst/>
          </a:prstGeom>
          <a:noFill/>
        </p:spPr>
        <p:txBody>
          <a:bodyPr wrap="square" rtlCol="0">
            <a:spAutoFit/>
          </a:bodyPr>
          <a:lstStyle/>
          <a:p>
            <a:pPr algn="ctr"/>
            <a:r>
              <a:rPr lang="en-US" sz="1200" dirty="0" smtClean="0"/>
              <a:t>MAR</a:t>
            </a:r>
          </a:p>
          <a:p>
            <a:pPr algn="ctr"/>
            <a:r>
              <a:rPr lang="en-US" sz="1200" dirty="0" smtClean="0"/>
              <a:t>2H</a:t>
            </a:r>
          </a:p>
        </p:txBody>
      </p:sp>
      <p:cxnSp>
        <p:nvCxnSpPr>
          <p:cNvPr id="190" name="Straight Connector 189"/>
          <p:cNvCxnSpPr/>
          <p:nvPr/>
        </p:nvCxnSpPr>
        <p:spPr>
          <a:xfrm>
            <a:off x="8415917" y="2733767"/>
            <a:ext cx="0" cy="2834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a:xfrm>
            <a:off x="6490457" y="2733767"/>
            <a:ext cx="0" cy="2834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a:xfrm>
            <a:off x="7132277" y="2733767"/>
            <a:ext cx="0" cy="2834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a:xfrm>
            <a:off x="7774097" y="2733767"/>
            <a:ext cx="0" cy="283447"/>
          </a:xfrm>
          <a:prstGeom prst="line">
            <a:avLst/>
          </a:prstGeom>
        </p:spPr>
        <p:style>
          <a:lnRef idx="1">
            <a:schemeClr val="accent1"/>
          </a:lnRef>
          <a:fillRef idx="0">
            <a:schemeClr val="accent1"/>
          </a:fillRef>
          <a:effectRef idx="0">
            <a:schemeClr val="accent1"/>
          </a:effectRef>
          <a:fontRef idx="minor">
            <a:schemeClr val="tx1"/>
          </a:fontRef>
        </p:style>
      </p:cxnSp>
      <p:sp>
        <p:nvSpPr>
          <p:cNvPr id="199" name="TextBox 198"/>
          <p:cNvSpPr txBox="1"/>
          <p:nvPr/>
        </p:nvSpPr>
        <p:spPr>
          <a:xfrm>
            <a:off x="7772772" y="2644658"/>
            <a:ext cx="680418" cy="461665"/>
          </a:xfrm>
          <a:prstGeom prst="rect">
            <a:avLst/>
          </a:prstGeom>
          <a:noFill/>
        </p:spPr>
        <p:txBody>
          <a:bodyPr wrap="square" rtlCol="0">
            <a:spAutoFit/>
          </a:bodyPr>
          <a:lstStyle/>
          <a:p>
            <a:pPr algn="ctr"/>
            <a:r>
              <a:rPr lang="en-US" sz="1200" dirty="0" smtClean="0"/>
              <a:t>May 1H</a:t>
            </a:r>
          </a:p>
        </p:txBody>
      </p:sp>
      <p:sp>
        <p:nvSpPr>
          <p:cNvPr id="201" name="Isosceles Triangle 200"/>
          <p:cNvSpPr/>
          <p:nvPr/>
        </p:nvSpPr>
        <p:spPr>
          <a:xfrm flipV="1">
            <a:off x="4001873" y="1742467"/>
            <a:ext cx="309705" cy="315114"/>
          </a:xfrm>
          <a:prstGeom prst="triangl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TextBox 201"/>
          <p:cNvSpPr txBox="1"/>
          <p:nvPr/>
        </p:nvSpPr>
        <p:spPr>
          <a:xfrm>
            <a:off x="3873391" y="1462900"/>
            <a:ext cx="1519736" cy="276999"/>
          </a:xfrm>
          <a:prstGeom prst="rect">
            <a:avLst/>
          </a:prstGeom>
          <a:noFill/>
        </p:spPr>
        <p:txBody>
          <a:bodyPr wrap="square" rtlCol="0">
            <a:spAutoFit/>
          </a:bodyPr>
          <a:lstStyle/>
          <a:p>
            <a:pPr algn="ctr"/>
            <a:r>
              <a:rPr lang="en-US" sz="1200" b="1" dirty="0" smtClean="0"/>
              <a:t>Feb 4-6 (SAI 7-8)</a:t>
            </a:r>
          </a:p>
        </p:txBody>
      </p:sp>
      <p:sp>
        <p:nvSpPr>
          <p:cNvPr id="203" name="TextBox 202"/>
          <p:cNvSpPr txBox="1"/>
          <p:nvPr/>
        </p:nvSpPr>
        <p:spPr>
          <a:xfrm>
            <a:off x="3991232" y="882309"/>
            <a:ext cx="1005597" cy="646331"/>
          </a:xfrm>
          <a:prstGeom prst="rect">
            <a:avLst/>
          </a:prstGeom>
          <a:noFill/>
        </p:spPr>
        <p:txBody>
          <a:bodyPr wrap="square" rtlCol="0">
            <a:spAutoFit/>
          </a:bodyPr>
          <a:lstStyle/>
          <a:p>
            <a:pPr algn="ctr"/>
            <a:r>
              <a:rPr lang="en-US" sz="1200" dirty="0" smtClean="0"/>
              <a:t>Gables Engineering</a:t>
            </a:r>
          </a:p>
          <a:p>
            <a:pPr algn="ctr"/>
            <a:r>
              <a:rPr lang="en-US" sz="1200" dirty="0" smtClean="0"/>
              <a:t>Florida F2F</a:t>
            </a:r>
          </a:p>
        </p:txBody>
      </p:sp>
      <p:sp>
        <p:nvSpPr>
          <p:cNvPr id="207" name="Isosceles Triangle 206"/>
          <p:cNvSpPr/>
          <p:nvPr/>
        </p:nvSpPr>
        <p:spPr>
          <a:xfrm flipV="1">
            <a:off x="7617919" y="1729787"/>
            <a:ext cx="309705" cy="315114"/>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 name="TextBox 207"/>
          <p:cNvSpPr txBox="1"/>
          <p:nvPr/>
        </p:nvSpPr>
        <p:spPr>
          <a:xfrm>
            <a:off x="7276356" y="1263918"/>
            <a:ext cx="992829" cy="461665"/>
          </a:xfrm>
          <a:prstGeom prst="rect">
            <a:avLst/>
          </a:prstGeom>
          <a:noFill/>
        </p:spPr>
        <p:txBody>
          <a:bodyPr wrap="square" rtlCol="0">
            <a:spAutoFit/>
          </a:bodyPr>
          <a:lstStyle/>
          <a:p>
            <a:pPr algn="ctr"/>
            <a:r>
              <a:rPr lang="en-US" sz="1200" b="1" dirty="0" smtClean="0"/>
              <a:t>April 29-May 2</a:t>
            </a:r>
          </a:p>
        </p:txBody>
      </p:sp>
      <p:sp>
        <p:nvSpPr>
          <p:cNvPr id="209" name="TextBox 208"/>
          <p:cNvSpPr txBox="1"/>
          <p:nvPr/>
        </p:nvSpPr>
        <p:spPr>
          <a:xfrm>
            <a:off x="6917232" y="941836"/>
            <a:ext cx="1573979" cy="461665"/>
          </a:xfrm>
          <a:prstGeom prst="rect">
            <a:avLst/>
          </a:prstGeom>
          <a:noFill/>
        </p:spPr>
        <p:txBody>
          <a:bodyPr wrap="square" rtlCol="0">
            <a:spAutoFit/>
          </a:bodyPr>
          <a:lstStyle/>
          <a:p>
            <a:pPr algn="ctr"/>
            <a:r>
              <a:rPr lang="en-US" sz="1200" dirty="0" smtClean="0"/>
              <a:t>AEEC General Session</a:t>
            </a:r>
          </a:p>
        </p:txBody>
      </p:sp>
      <p:sp>
        <p:nvSpPr>
          <p:cNvPr id="73" name="TextBox 72"/>
          <p:cNvSpPr txBox="1"/>
          <p:nvPr/>
        </p:nvSpPr>
        <p:spPr>
          <a:xfrm>
            <a:off x="7128563" y="2644658"/>
            <a:ext cx="680418" cy="461665"/>
          </a:xfrm>
          <a:prstGeom prst="rect">
            <a:avLst/>
          </a:prstGeom>
          <a:noFill/>
        </p:spPr>
        <p:txBody>
          <a:bodyPr wrap="square" rtlCol="0">
            <a:spAutoFit/>
          </a:bodyPr>
          <a:lstStyle/>
          <a:p>
            <a:pPr algn="ctr"/>
            <a:r>
              <a:rPr lang="en-US" sz="1200" dirty="0" smtClean="0"/>
              <a:t>APRIL</a:t>
            </a:r>
          </a:p>
          <a:p>
            <a:pPr algn="ctr"/>
            <a:r>
              <a:rPr lang="en-US" sz="1200" dirty="0" smtClean="0"/>
              <a:t>2H</a:t>
            </a:r>
          </a:p>
        </p:txBody>
      </p:sp>
      <p:sp>
        <p:nvSpPr>
          <p:cNvPr id="74" name="TextBox 73"/>
          <p:cNvSpPr txBox="1"/>
          <p:nvPr/>
        </p:nvSpPr>
        <p:spPr>
          <a:xfrm>
            <a:off x="5245415" y="2644658"/>
            <a:ext cx="680418" cy="461665"/>
          </a:xfrm>
          <a:prstGeom prst="rect">
            <a:avLst/>
          </a:prstGeom>
          <a:noFill/>
        </p:spPr>
        <p:txBody>
          <a:bodyPr wrap="square" rtlCol="0">
            <a:spAutoFit/>
          </a:bodyPr>
          <a:lstStyle/>
          <a:p>
            <a:pPr algn="ctr"/>
            <a:r>
              <a:rPr lang="en-US" sz="1200" dirty="0" smtClean="0"/>
              <a:t>MAR</a:t>
            </a:r>
          </a:p>
          <a:p>
            <a:pPr algn="ctr"/>
            <a:r>
              <a:rPr lang="en-US" sz="1200" dirty="0" smtClean="0"/>
              <a:t>1H</a:t>
            </a:r>
          </a:p>
        </p:txBody>
      </p:sp>
      <p:cxnSp>
        <p:nvCxnSpPr>
          <p:cNvPr id="75" name="Straight Connector 74"/>
          <p:cNvCxnSpPr/>
          <p:nvPr/>
        </p:nvCxnSpPr>
        <p:spPr>
          <a:xfrm>
            <a:off x="1396091" y="2733767"/>
            <a:ext cx="0" cy="283447"/>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2058274" y="2733767"/>
            <a:ext cx="0" cy="283447"/>
          </a:xfrm>
          <a:prstGeom prst="line">
            <a:avLst/>
          </a:prstGeom>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1397155" y="2644658"/>
            <a:ext cx="680418" cy="461665"/>
          </a:xfrm>
          <a:prstGeom prst="rect">
            <a:avLst/>
          </a:prstGeom>
          <a:noFill/>
        </p:spPr>
        <p:txBody>
          <a:bodyPr wrap="square" rtlCol="0">
            <a:spAutoFit/>
          </a:bodyPr>
          <a:lstStyle/>
          <a:p>
            <a:pPr algn="ctr"/>
            <a:r>
              <a:rPr lang="en-US" sz="1200" dirty="0" smtClean="0"/>
              <a:t>DEC</a:t>
            </a:r>
          </a:p>
          <a:p>
            <a:pPr algn="ctr"/>
            <a:r>
              <a:rPr lang="en-US" sz="1200" dirty="0" smtClean="0"/>
              <a:t>1H</a:t>
            </a:r>
          </a:p>
        </p:txBody>
      </p:sp>
      <p:sp>
        <p:nvSpPr>
          <p:cNvPr id="83" name="Isosceles Triangle 82"/>
          <p:cNvSpPr/>
          <p:nvPr/>
        </p:nvSpPr>
        <p:spPr>
          <a:xfrm flipV="1">
            <a:off x="1396091" y="1744472"/>
            <a:ext cx="309705" cy="315114"/>
          </a:xfrm>
          <a:prstGeom prst="triangl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TextBox 83"/>
          <p:cNvSpPr txBox="1"/>
          <p:nvPr/>
        </p:nvSpPr>
        <p:spPr>
          <a:xfrm>
            <a:off x="672928" y="1491104"/>
            <a:ext cx="1282287" cy="276999"/>
          </a:xfrm>
          <a:prstGeom prst="rect">
            <a:avLst/>
          </a:prstGeom>
          <a:noFill/>
        </p:spPr>
        <p:txBody>
          <a:bodyPr wrap="square" rtlCol="0">
            <a:spAutoFit/>
          </a:bodyPr>
          <a:lstStyle/>
          <a:p>
            <a:pPr algn="ctr"/>
            <a:r>
              <a:rPr lang="en-US" sz="1200" b="1" dirty="0" smtClean="0"/>
              <a:t>Dec 4, 5, 6 (</a:t>
            </a:r>
            <a:r>
              <a:rPr lang="en-US" sz="1200" b="1" dirty="0" smtClean="0">
                <a:solidFill>
                  <a:schemeClr val="tx2">
                    <a:lumMod val="60000"/>
                    <a:lumOff val="40000"/>
                  </a:schemeClr>
                </a:solidFill>
              </a:rPr>
              <a:t>+7</a:t>
            </a:r>
            <a:r>
              <a:rPr lang="en-US" sz="1200" b="1" dirty="0" smtClean="0"/>
              <a:t>)</a:t>
            </a:r>
          </a:p>
        </p:txBody>
      </p:sp>
      <p:sp>
        <p:nvSpPr>
          <p:cNvPr id="85" name="TextBox 84"/>
          <p:cNvSpPr txBox="1"/>
          <p:nvPr/>
        </p:nvSpPr>
        <p:spPr>
          <a:xfrm>
            <a:off x="672928" y="1077597"/>
            <a:ext cx="1335574" cy="461665"/>
          </a:xfrm>
          <a:prstGeom prst="rect">
            <a:avLst/>
          </a:prstGeom>
          <a:noFill/>
        </p:spPr>
        <p:txBody>
          <a:bodyPr wrap="square" rtlCol="0">
            <a:spAutoFit/>
          </a:bodyPr>
          <a:lstStyle/>
          <a:p>
            <a:pPr algn="ctr"/>
            <a:r>
              <a:rPr lang="en-US" sz="1200" dirty="0" smtClean="0"/>
              <a:t>Iridium WA DC</a:t>
            </a:r>
            <a:endParaRPr lang="en-US" sz="1200" dirty="0"/>
          </a:p>
          <a:p>
            <a:pPr algn="ctr"/>
            <a:r>
              <a:rPr lang="en-US" sz="1200" dirty="0" smtClean="0"/>
              <a:t>F2F</a:t>
            </a:r>
          </a:p>
        </p:txBody>
      </p:sp>
      <p:sp>
        <p:nvSpPr>
          <p:cNvPr id="87" name="TextBox 86"/>
          <p:cNvSpPr txBox="1"/>
          <p:nvPr/>
        </p:nvSpPr>
        <p:spPr>
          <a:xfrm>
            <a:off x="2875525" y="3505988"/>
            <a:ext cx="1000525" cy="553998"/>
          </a:xfrm>
          <a:prstGeom prst="rect">
            <a:avLst/>
          </a:prstGeom>
          <a:noFill/>
        </p:spPr>
        <p:txBody>
          <a:bodyPr wrap="square" rtlCol="0">
            <a:spAutoFit/>
          </a:bodyPr>
          <a:lstStyle/>
          <a:p>
            <a:pPr algn="ctr"/>
            <a:r>
              <a:rPr lang="en-US" sz="1000" b="1" dirty="0" smtClean="0"/>
              <a:t>Draft 3</a:t>
            </a:r>
            <a:endParaRPr lang="en-US" sz="1000" b="1" dirty="0"/>
          </a:p>
          <a:p>
            <a:pPr algn="ctr"/>
            <a:r>
              <a:rPr lang="en-US" sz="1000" dirty="0" smtClean="0"/>
              <a:t>AEEC DL release 1/17</a:t>
            </a:r>
          </a:p>
        </p:txBody>
      </p:sp>
      <p:sp>
        <p:nvSpPr>
          <p:cNvPr id="93" name="Up Arrow 92"/>
          <p:cNvSpPr/>
          <p:nvPr/>
        </p:nvSpPr>
        <p:spPr>
          <a:xfrm>
            <a:off x="4369958" y="3078990"/>
            <a:ext cx="345440" cy="393722"/>
          </a:xfrm>
          <a:prstGeom prst="upArrow">
            <a:avLst/>
          </a:prstGeom>
          <a:solidFill>
            <a:schemeClr val="tx2">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TextBox 93"/>
          <p:cNvSpPr txBox="1"/>
          <p:nvPr/>
        </p:nvSpPr>
        <p:spPr>
          <a:xfrm>
            <a:off x="3904139" y="3516583"/>
            <a:ext cx="1042814" cy="1754326"/>
          </a:xfrm>
          <a:prstGeom prst="rect">
            <a:avLst/>
          </a:prstGeom>
          <a:noFill/>
        </p:spPr>
        <p:txBody>
          <a:bodyPr wrap="square" rtlCol="0">
            <a:spAutoFit/>
          </a:bodyPr>
          <a:lstStyle/>
          <a:p>
            <a:pPr algn="ctr"/>
            <a:r>
              <a:rPr lang="en-US" sz="1200" b="1" dirty="0" smtClean="0"/>
              <a:t>Draft 3+</a:t>
            </a:r>
            <a:endParaRPr lang="en-US" sz="1200" b="1" dirty="0"/>
          </a:p>
          <a:p>
            <a:pPr algn="ctr"/>
            <a:r>
              <a:rPr lang="fr-FR" sz="1200" dirty="0"/>
              <a:t>A680 Base Document </a:t>
            </a:r>
            <a:r>
              <a:rPr lang="fr-FR" sz="1200" dirty="0" err="1"/>
              <a:t>Draft</a:t>
            </a:r>
            <a:r>
              <a:rPr lang="fr-FR" sz="1200" dirty="0"/>
              <a:t> 4 2019-02-12 </a:t>
            </a:r>
            <a:r>
              <a:rPr lang="fr-FR" sz="1200" dirty="0" smtClean="0"/>
              <a:t>mark-ups.docx</a:t>
            </a:r>
          </a:p>
          <a:p>
            <a:pPr algn="ctr"/>
            <a:r>
              <a:rPr lang="fr-FR" sz="1200" dirty="0" smtClean="0"/>
              <a:t>(</a:t>
            </a:r>
            <a:r>
              <a:rPr lang="fr-FR" sz="1200" dirty="0" smtClean="0">
                <a:solidFill>
                  <a:schemeClr val="accent1">
                    <a:lumMod val="60000"/>
                    <a:lumOff val="40000"/>
                  </a:schemeClr>
                </a:solidFill>
              </a:rPr>
              <a:t>structure </a:t>
            </a:r>
            <a:r>
              <a:rPr lang="fr-FR" sz="1200" dirty="0" err="1" smtClean="0">
                <a:solidFill>
                  <a:schemeClr val="accent1">
                    <a:lumMod val="60000"/>
                    <a:lumOff val="40000"/>
                  </a:schemeClr>
                </a:solidFill>
              </a:rPr>
              <a:t>updated</a:t>
            </a:r>
            <a:r>
              <a:rPr lang="fr-FR" sz="1200" dirty="0" smtClean="0"/>
              <a:t>)</a:t>
            </a:r>
            <a:endParaRPr lang="en-US" sz="1200" dirty="0" smtClean="0"/>
          </a:p>
        </p:txBody>
      </p:sp>
      <p:sp>
        <p:nvSpPr>
          <p:cNvPr id="101" name="Up Arrow 100"/>
          <p:cNvSpPr/>
          <p:nvPr/>
        </p:nvSpPr>
        <p:spPr>
          <a:xfrm>
            <a:off x="5047687" y="3079194"/>
            <a:ext cx="345440" cy="393722"/>
          </a:xfrm>
          <a:prstGeom prst="upArrow">
            <a:avLst/>
          </a:pr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Up Arrow 101"/>
          <p:cNvSpPr/>
          <p:nvPr/>
        </p:nvSpPr>
        <p:spPr>
          <a:xfrm>
            <a:off x="5712266" y="3051001"/>
            <a:ext cx="345440" cy="393722"/>
          </a:xfrm>
          <a:prstGeom prst="upArrow">
            <a:avLst/>
          </a:pr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TextBox 103"/>
          <p:cNvSpPr txBox="1"/>
          <p:nvPr/>
        </p:nvSpPr>
        <p:spPr>
          <a:xfrm>
            <a:off x="5970040" y="3814055"/>
            <a:ext cx="1431904" cy="830997"/>
          </a:xfrm>
          <a:prstGeom prst="rect">
            <a:avLst/>
          </a:prstGeom>
          <a:noFill/>
        </p:spPr>
        <p:txBody>
          <a:bodyPr wrap="square" rtlCol="0">
            <a:spAutoFit/>
          </a:bodyPr>
          <a:lstStyle/>
          <a:p>
            <a:pPr algn="ctr"/>
            <a:r>
              <a:rPr lang="en-US" sz="1200" b="1" dirty="0" smtClean="0"/>
              <a:t>Final Draft</a:t>
            </a:r>
          </a:p>
          <a:p>
            <a:pPr algn="ctr"/>
            <a:r>
              <a:rPr lang="en-US" sz="1200" b="1" dirty="0" smtClean="0"/>
              <a:t>ARINC </a:t>
            </a:r>
            <a:r>
              <a:rPr lang="en-US" sz="1200" b="1" dirty="0"/>
              <a:t>680</a:t>
            </a:r>
          </a:p>
          <a:p>
            <a:pPr algn="ctr"/>
            <a:r>
              <a:rPr lang="en-US" sz="1200" dirty="0" smtClean="0"/>
              <a:t>Circulated</a:t>
            </a:r>
          </a:p>
          <a:p>
            <a:pPr algn="ctr"/>
            <a:r>
              <a:rPr lang="en-US" sz="1200" dirty="0" smtClean="0"/>
              <a:t>Target 3/15</a:t>
            </a:r>
          </a:p>
        </p:txBody>
      </p:sp>
      <p:cxnSp>
        <p:nvCxnSpPr>
          <p:cNvPr id="5" name="Straight Connector 4"/>
          <p:cNvCxnSpPr>
            <a:endCxn id="104" idx="0"/>
          </p:cNvCxnSpPr>
          <p:nvPr/>
        </p:nvCxnSpPr>
        <p:spPr>
          <a:xfrm>
            <a:off x="5914670" y="3466033"/>
            <a:ext cx="771322" cy="348022"/>
          </a:xfrm>
          <a:prstGeom prst="line">
            <a:avLst/>
          </a:prstGeom>
        </p:spPr>
        <p:style>
          <a:lnRef idx="1">
            <a:schemeClr val="accent1"/>
          </a:lnRef>
          <a:fillRef idx="0">
            <a:schemeClr val="accent1"/>
          </a:fillRef>
          <a:effectRef idx="0">
            <a:schemeClr val="accent1"/>
          </a:effectRef>
          <a:fontRef idx="minor">
            <a:schemeClr val="tx1"/>
          </a:fontRef>
        </p:style>
      </p:cxnSp>
      <p:sp>
        <p:nvSpPr>
          <p:cNvPr id="113" name="Up Arrow 112"/>
          <p:cNvSpPr/>
          <p:nvPr/>
        </p:nvSpPr>
        <p:spPr>
          <a:xfrm>
            <a:off x="3342993" y="3115465"/>
            <a:ext cx="345440" cy="393722"/>
          </a:xfrm>
          <a:prstGeom prst="upArrow">
            <a:avLst/>
          </a:prstGeom>
          <a:solidFill>
            <a:schemeClr val="tx2">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flipH="1">
            <a:off x="4794846" y="1749722"/>
            <a:ext cx="1441" cy="323750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sp>
        <p:nvSpPr>
          <p:cNvPr id="54" name="Isosceles Triangle 53"/>
          <p:cNvSpPr/>
          <p:nvPr/>
        </p:nvSpPr>
        <p:spPr>
          <a:xfrm flipV="1">
            <a:off x="6376408" y="1749722"/>
            <a:ext cx="309705" cy="315114"/>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p:cNvSpPr txBox="1"/>
          <p:nvPr/>
        </p:nvSpPr>
        <p:spPr>
          <a:xfrm>
            <a:off x="5644663" y="1811458"/>
            <a:ext cx="916421" cy="276999"/>
          </a:xfrm>
          <a:prstGeom prst="rect">
            <a:avLst/>
          </a:prstGeom>
          <a:noFill/>
        </p:spPr>
        <p:txBody>
          <a:bodyPr wrap="square" rtlCol="0">
            <a:spAutoFit/>
          </a:bodyPr>
          <a:lstStyle/>
          <a:p>
            <a:pPr algn="ctr"/>
            <a:r>
              <a:rPr lang="en-US" sz="1200" b="1" dirty="0" smtClean="0"/>
              <a:t>April 2-4</a:t>
            </a:r>
          </a:p>
        </p:txBody>
      </p:sp>
      <p:sp>
        <p:nvSpPr>
          <p:cNvPr id="57" name="TextBox 56"/>
          <p:cNvSpPr txBox="1"/>
          <p:nvPr/>
        </p:nvSpPr>
        <p:spPr>
          <a:xfrm>
            <a:off x="5944917" y="1077597"/>
            <a:ext cx="1335574" cy="646331"/>
          </a:xfrm>
          <a:prstGeom prst="rect">
            <a:avLst/>
          </a:prstGeom>
          <a:noFill/>
        </p:spPr>
        <p:txBody>
          <a:bodyPr wrap="square" rtlCol="0">
            <a:spAutoFit/>
          </a:bodyPr>
          <a:lstStyle/>
          <a:p>
            <a:pPr algn="ctr"/>
            <a:r>
              <a:rPr lang="en-US" sz="1200" dirty="0" err="1" smtClean="0"/>
              <a:t>SatAuth</a:t>
            </a:r>
            <a:endParaRPr lang="en-US" sz="1200" dirty="0" smtClean="0"/>
          </a:p>
          <a:p>
            <a:pPr algn="ctr"/>
            <a:r>
              <a:rPr lang="en-US" sz="1200" dirty="0" smtClean="0"/>
              <a:t>Johannesburg SA</a:t>
            </a:r>
          </a:p>
        </p:txBody>
      </p:sp>
      <p:cxnSp>
        <p:nvCxnSpPr>
          <p:cNvPr id="51" name="Straight Connector 50"/>
          <p:cNvCxnSpPr/>
          <p:nvPr/>
        </p:nvCxnSpPr>
        <p:spPr>
          <a:xfrm flipH="1" flipV="1">
            <a:off x="5047687" y="3112167"/>
            <a:ext cx="291448" cy="2168548"/>
          </a:xfrm>
          <a:prstGeom prst="line">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4946953" y="5275476"/>
            <a:ext cx="1431904" cy="1200329"/>
          </a:xfrm>
          <a:prstGeom prst="rect">
            <a:avLst/>
          </a:prstGeom>
          <a:noFill/>
        </p:spPr>
        <p:txBody>
          <a:bodyPr wrap="square" rtlCol="0">
            <a:spAutoFit/>
          </a:bodyPr>
          <a:lstStyle/>
          <a:p>
            <a:pPr algn="ctr"/>
            <a:r>
              <a:rPr lang="en-US" sz="1200" b="1" dirty="0" smtClean="0"/>
              <a:t>Final </a:t>
            </a:r>
            <a:r>
              <a:rPr lang="en-US" sz="1200" b="1" dirty="0" err="1" smtClean="0"/>
              <a:t>telecon</a:t>
            </a:r>
            <a:r>
              <a:rPr lang="en-US" sz="1200" b="1" dirty="0" smtClean="0"/>
              <a:t> – goal is to have all inputs incorporated for review at this meeting.</a:t>
            </a:r>
            <a:endParaRPr lang="en-US" sz="1200" dirty="0" smtClean="0"/>
          </a:p>
        </p:txBody>
      </p:sp>
    </p:spTree>
    <p:extLst>
      <p:ext uri="{BB962C8B-B14F-4D97-AF65-F5344CB8AC3E}">
        <p14:creationId xmlns:p14="http://schemas.microsoft.com/office/powerpoint/2010/main" val="1958175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WTT-777X_TEMPLATE">
  <a:themeElements>
    <a:clrScheme name="Boeing Color Palette">
      <a:dk1>
        <a:srgbClr val="000000"/>
      </a:dk1>
      <a:lt1>
        <a:srgbClr val="FFFFFF"/>
      </a:lt1>
      <a:dk2>
        <a:srgbClr val="0039A6"/>
      </a:dk2>
      <a:lt2>
        <a:srgbClr val="A5ACB0"/>
      </a:lt2>
      <a:accent1>
        <a:srgbClr val="0039A6"/>
      </a:accent1>
      <a:accent2>
        <a:srgbClr val="E70033"/>
      </a:accent2>
      <a:accent3>
        <a:srgbClr val="0096DB"/>
      </a:accent3>
      <a:accent4>
        <a:srgbClr val="77B800"/>
      </a:accent4>
      <a:accent5>
        <a:srgbClr val="580F8B"/>
      </a:accent5>
      <a:accent6>
        <a:srgbClr val="FFA200"/>
      </a:accent6>
      <a:hlink>
        <a:srgbClr val="0039A6"/>
      </a:hlink>
      <a:folHlink>
        <a:srgbClr val="A5ACB0"/>
      </a:folHlink>
    </a:clrScheme>
    <a:fontScheme name="4_GradientBar_IdentityBar_QUESTION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oeing Color Palette">
        <a:dk1>
          <a:srgbClr val="000000"/>
        </a:dk1>
        <a:lt1>
          <a:srgbClr val="FFFFFF"/>
        </a:lt1>
        <a:dk2>
          <a:srgbClr val="0033A1"/>
        </a:dk2>
        <a:lt2>
          <a:srgbClr val="A5ACB0"/>
        </a:lt2>
        <a:accent1>
          <a:srgbClr val="0033A1"/>
        </a:accent1>
        <a:accent2>
          <a:srgbClr val="E70033"/>
        </a:accent2>
        <a:accent3>
          <a:srgbClr val="0096DB"/>
        </a:accent3>
        <a:accent4>
          <a:srgbClr val="77B800"/>
        </a:accent4>
        <a:accent5>
          <a:srgbClr val="580F8B"/>
        </a:accent5>
        <a:accent6>
          <a:srgbClr val="FFA200"/>
        </a:accent6>
        <a:hlink>
          <a:srgbClr val="0039A6"/>
        </a:hlink>
        <a:folHlink>
          <a:srgbClr val="A5ACB0"/>
        </a:folHlink>
      </a:clrScheme>
      <a:clrMap bg1="lt1" tx1="dk1" bg2="lt2" tx2="dk2" accent1="accent1" accent2="accent2" accent3="accent3" accent4="accent4" accent5="accent5" accent6="accent6" hlink="hlink" folHlink="folHlink"/>
    </a:extraClrScheme>
  </a:extraClrSchemeLst>
  <a:custClrLst>
    <a:custClr name="PANTONE 7546">
      <a:srgbClr val="253746"/>
    </a:custClr>
    <a:custClr name="PANTONE 431">
      <a:srgbClr val="5B6770"/>
    </a:custClr>
    <a:custClr name="PANTONE 429">
      <a:srgbClr val="A3AAAE"/>
    </a:custClr>
    <a:custClr name="PANTONE CG1">
      <a:srgbClr val="DAD9D7"/>
    </a:custClr>
    <a:custClr name="Process Magenta">
      <a:srgbClr val="E5007E"/>
    </a:custClr>
    <a:custClr name="PANTONE 4975">
      <a:srgbClr val="402020"/>
    </a:custClr>
    <a:custClr name="PANTONE 201">
      <a:srgbClr val="A32136"/>
    </a:custClr>
    <a:custClr name="PANTONE 185">
      <a:srgbClr val="EA002A"/>
    </a:custClr>
    <a:custClr name="PANTONE 1665">
      <a:srgbClr val="E14504"/>
    </a:custClr>
    <a:custClr name="PANTONE 137">
      <a:srgbClr val="FFA400"/>
    </a:custClr>
    <a:custClr name="PANTONE 108">
      <a:srgbClr val="FFDB00"/>
    </a:custClr>
    <a:custClr name="PANTONE 1215">
      <a:srgbClr val="FDD773"/>
    </a:custClr>
    <a:custClr name="PANTONE 7499">
      <a:srgbClr val="F2E5B3"/>
    </a:custClr>
    <a:custClr name="PANTONE 553">
      <a:srgbClr val="294635"/>
    </a:custClr>
    <a:custClr name="PANTONE 376">
      <a:srgbClr val="81BC00"/>
    </a:custClr>
    <a:custClr name="PANTONE 373">
      <a:srgbClr val="CCE981"/>
    </a:custClr>
    <a:custClr name="PANTONE 328">
      <a:srgbClr val="007167"/>
    </a:custClr>
    <a:custClr name="PANTONE 309">
      <a:srgbClr val="003B4A"/>
    </a:custClr>
    <a:custClr name="PANTONE 3135">
      <a:srgbClr val="008BAC"/>
    </a:custClr>
    <a:custClr name="PANTONE 7457">
      <a:srgbClr val="BADCE6"/>
    </a:custClr>
    <a:custClr name="PANTONE 289">
      <a:srgbClr val="0A2240"/>
    </a:custClr>
    <a:custClr name="PANTONE 2925">
      <a:srgbClr val="009BDF"/>
    </a:custClr>
    <a:custClr name="PANTONE 283">
      <a:srgbClr val="92C0EA"/>
    </a:custClr>
    <a:custClr name="PANTONE 2597">
      <a:srgbClr val="5C0F8C"/>
    </a:custClr>
  </a:custClr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custClrLst>
    <a:custClr name="PANTONE 7546">
      <a:srgbClr val="394A59"/>
    </a:custClr>
    <a:custClr name="PANTONE 431">
      <a:srgbClr val="5F6A72"/>
    </a:custClr>
    <a:custClr name="PANTONE 429">
      <a:srgbClr val="A5ACB0"/>
    </a:custClr>
    <a:custClr name="PANTONE CG1">
      <a:srgbClr val="E2E1DD"/>
    </a:custClr>
    <a:custClr name="PANTONE 7421">
      <a:srgbClr val="61162D"/>
    </a:custClr>
    <a:custClr name="PANTONE 221">
      <a:srgbClr val="96004B"/>
    </a:custClr>
    <a:custClr name="PANTONE 4975">
      <a:srgbClr val="462324"/>
    </a:custClr>
    <a:custClr name="PANTONE 201">
      <a:srgbClr val="9E1B32"/>
    </a:custClr>
    <a:custClr name="PANTONE 185">
      <a:srgbClr val="E70033"/>
    </a:custClr>
    <a:custClr name="PANTONE 1665">
      <a:srgbClr val="E24912"/>
    </a:custClr>
    <a:custClr name="PANTONE 137">
      <a:srgbClr val="FFA200"/>
    </a:custClr>
    <a:custClr name="PANTONE 1215">
      <a:srgbClr val="FBDE81"/>
    </a:custClr>
    <a:custClr name="PANTONE 7499">
      <a:srgbClr val="EEE8C5"/>
    </a:custClr>
    <a:custClr name="PANTONE 553">
      <a:srgbClr val="214232"/>
    </a:custClr>
    <a:custClr name="PANTONE 376">
      <a:srgbClr val="77B800"/>
    </a:custClr>
    <a:custClr name="PANTONE 373">
      <a:srgbClr val="CFEA8B"/>
    </a:custClr>
    <a:custClr name="PANTONE 328">
      <a:srgbClr val="007165"/>
    </a:custClr>
    <a:custClr name="PANTONE 309">
      <a:srgbClr val="003D4D"/>
    </a:custClr>
    <a:custClr name="PANTONE 3135">
      <a:srgbClr val="0091B5"/>
    </a:custClr>
    <a:custClr name="PANTONE 9041">
      <a:srgbClr val="E2EBE4"/>
    </a:custClr>
    <a:custClr name="PANTONE 289">
      <a:srgbClr val="002144"/>
    </a:custClr>
    <a:custClr name="PANTONE 2925">
      <a:srgbClr val="0096DB"/>
    </a:custClr>
    <a:custClr name="PANTONE 283">
      <a:srgbClr val="97C5EB"/>
    </a:custClr>
    <a:custClr name="PANTONE 2597">
      <a:srgbClr val="580F8B"/>
    </a:custClr>
  </a:custClrLst>
</a:theme>
</file>

<file path=ppt/theme/themeOverride1.xml><?xml version="1.0" encoding="utf-8"?>
<a:themeOverride xmlns:a="http://schemas.openxmlformats.org/drawingml/2006/main">
  <a:clrScheme name="Boeing Color Palette">
    <a:dk1>
      <a:srgbClr val="000000"/>
    </a:dk1>
    <a:lt1>
      <a:srgbClr val="FFFFFF"/>
    </a:lt1>
    <a:dk2>
      <a:srgbClr val="0039A6"/>
    </a:dk2>
    <a:lt2>
      <a:srgbClr val="A5ACB0"/>
    </a:lt2>
    <a:accent1>
      <a:srgbClr val="0039A6"/>
    </a:accent1>
    <a:accent2>
      <a:srgbClr val="E70033"/>
    </a:accent2>
    <a:accent3>
      <a:srgbClr val="0096DB"/>
    </a:accent3>
    <a:accent4>
      <a:srgbClr val="77B800"/>
    </a:accent4>
    <a:accent5>
      <a:srgbClr val="580F8B"/>
    </a:accent5>
    <a:accent6>
      <a:srgbClr val="FFA200"/>
    </a:accent6>
    <a:hlink>
      <a:srgbClr val="0039A6"/>
    </a:hlink>
    <a:folHlink>
      <a:srgbClr val="A5ACB0"/>
    </a:folHlink>
  </a:clrScheme>
</a:themeOverride>
</file>

<file path=ppt/theme/themeOverride2.xml><?xml version="1.0" encoding="utf-8"?>
<a:themeOverride xmlns:a="http://schemas.openxmlformats.org/drawingml/2006/main">
  <a:clrScheme name="Boeing Color Palette">
    <a:dk1>
      <a:srgbClr val="000000"/>
    </a:dk1>
    <a:lt1>
      <a:srgbClr val="FFFFFF"/>
    </a:lt1>
    <a:dk2>
      <a:srgbClr val="0039A6"/>
    </a:dk2>
    <a:lt2>
      <a:srgbClr val="A5ACB0"/>
    </a:lt2>
    <a:accent1>
      <a:srgbClr val="0039A6"/>
    </a:accent1>
    <a:accent2>
      <a:srgbClr val="E70033"/>
    </a:accent2>
    <a:accent3>
      <a:srgbClr val="0096DB"/>
    </a:accent3>
    <a:accent4>
      <a:srgbClr val="77B800"/>
    </a:accent4>
    <a:accent5>
      <a:srgbClr val="580F8B"/>
    </a:accent5>
    <a:accent6>
      <a:srgbClr val="FFA200"/>
    </a:accent6>
    <a:hlink>
      <a:srgbClr val="0039A6"/>
    </a:hlink>
    <a:folHlink>
      <a:srgbClr val="A5ACB0"/>
    </a:folHlink>
  </a:clrScheme>
</a:themeOverride>
</file>

<file path=ppt/theme/themeOverride3.xml><?xml version="1.0" encoding="utf-8"?>
<a:themeOverride xmlns:a="http://schemas.openxmlformats.org/drawingml/2006/main">
  <a:clrScheme name="Boeing Color Palette">
    <a:dk1>
      <a:srgbClr val="000000"/>
    </a:dk1>
    <a:lt1>
      <a:srgbClr val="FFFFFF"/>
    </a:lt1>
    <a:dk2>
      <a:srgbClr val="0039A6"/>
    </a:dk2>
    <a:lt2>
      <a:srgbClr val="A5ACB0"/>
    </a:lt2>
    <a:accent1>
      <a:srgbClr val="0039A6"/>
    </a:accent1>
    <a:accent2>
      <a:srgbClr val="E70033"/>
    </a:accent2>
    <a:accent3>
      <a:srgbClr val="0096DB"/>
    </a:accent3>
    <a:accent4>
      <a:srgbClr val="77B800"/>
    </a:accent4>
    <a:accent5>
      <a:srgbClr val="580F8B"/>
    </a:accent5>
    <a:accent6>
      <a:srgbClr val="FFA200"/>
    </a:accent6>
    <a:hlink>
      <a:srgbClr val="0039A6"/>
    </a:hlink>
    <a:folHlink>
      <a:srgbClr val="A5ACB0"/>
    </a:folHlink>
  </a:clrScheme>
</a:themeOverride>
</file>

<file path=ppt/theme/themeOverride4.xml><?xml version="1.0" encoding="utf-8"?>
<a:themeOverride xmlns:a="http://schemas.openxmlformats.org/drawingml/2006/main">
  <a:clrScheme name="Boeing Color Palette">
    <a:dk1>
      <a:srgbClr val="000000"/>
    </a:dk1>
    <a:lt1>
      <a:srgbClr val="FFFFFF"/>
    </a:lt1>
    <a:dk2>
      <a:srgbClr val="0039A6"/>
    </a:dk2>
    <a:lt2>
      <a:srgbClr val="A5ACB0"/>
    </a:lt2>
    <a:accent1>
      <a:srgbClr val="0039A6"/>
    </a:accent1>
    <a:accent2>
      <a:srgbClr val="E70033"/>
    </a:accent2>
    <a:accent3>
      <a:srgbClr val="0096DB"/>
    </a:accent3>
    <a:accent4>
      <a:srgbClr val="77B800"/>
    </a:accent4>
    <a:accent5>
      <a:srgbClr val="580F8B"/>
    </a:accent5>
    <a:accent6>
      <a:srgbClr val="FFA200"/>
    </a:accent6>
    <a:hlink>
      <a:srgbClr val="0039A6"/>
    </a:hlink>
    <a:folHlink>
      <a:srgbClr val="A5ACB0"/>
    </a:folHlink>
  </a:clrScheme>
</a:themeOverride>
</file>

<file path=docProps/app.xml><?xml version="1.0" encoding="utf-8"?>
<Properties xmlns="http://schemas.openxmlformats.org/officeDocument/2006/extended-properties" xmlns:vt="http://schemas.openxmlformats.org/officeDocument/2006/docPropsVTypes">
  <Template/>
  <TotalTime>21482</TotalTime>
  <Words>1575</Words>
  <Application>Microsoft Office PowerPoint</Application>
  <PresentationFormat>On-screen Show (4:3)</PresentationFormat>
  <Paragraphs>229</Paragraphs>
  <Slides>12</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ＭＳ Ｐゴシック</vt:lpstr>
      <vt:lpstr>Arial</vt:lpstr>
      <vt:lpstr>Calibri</vt:lpstr>
      <vt:lpstr>Courier New</vt:lpstr>
      <vt:lpstr>Wingdings</vt:lpstr>
      <vt:lpstr>WTT-777X_TEMPLATE</vt:lpstr>
      <vt:lpstr>ARINC Airline Electronic Engineering Committee (AEEC)   Systems Architecture and Interfaces (SAI) Subcommittee  Global Aircraft Tracking (GAT) Team Telecon February 20, 2019 REV A (with Notes)</vt:lpstr>
      <vt:lpstr>Agenda</vt:lpstr>
      <vt:lpstr>Upcoming Meeting Schedules 2019 Look-Ahead</vt:lpstr>
      <vt:lpstr>Folders for Upcoming Outside Meetings</vt:lpstr>
      <vt:lpstr>South Africa Agenda (Rough draft 00)</vt:lpstr>
      <vt:lpstr>Interfaces Discussions</vt:lpstr>
      <vt:lpstr>PowerPoint Presentation</vt:lpstr>
      <vt:lpstr>Miami USCG District 7 Rescue Coordination Center Visit Discussion</vt:lpstr>
      <vt:lpstr>Report A680 Release Schedule</vt:lpstr>
      <vt:lpstr>Report A680 revisions</vt:lpstr>
      <vt:lpstr>Report updates needed</vt:lpstr>
      <vt:lpstr>Around the Room?</vt:lpstr>
    </vt:vector>
  </TitlesOfParts>
  <Company>The Boeing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Adler, C. O.</dc:creator>
  <cp:lastModifiedBy>Adler, Charles O</cp:lastModifiedBy>
  <cp:revision>573</cp:revision>
  <cp:lastPrinted>2016-08-29T21:43:19Z</cp:lastPrinted>
  <dcterms:created xsi:type="dcterms:W3CDTF">2015-04-17T16:14:54Z</dcterms:created>
  <dcterms:modified xsi:type="dcterms:W3CDTF">2019-02-20T20:06:39Z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ID">
    <vt:lpwstr>31287f2315a34987bc80002724167eac</vt:lpwstr>
  </property>
  <property fmtid="{D5CDD505-2E9C-101B-9397-08002B2CF9AE}" pid="3" name="PresentationVersion">
    <vt:lpwstr>2.0</vt:lpwstr>
  </property>
  <property fmtid="{D5CDD505-2E9C-101B-9397-08002B2CF9AE}" pid="4" name="SlidesCount">
    <vt:lpwstr>4</vt:lpwstr>
  </property>
</Properties>
</file>