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2"/>
  </p:notesMasterIdLst>
  <p:sldIdLst>
    <p:sldId id="261" r:id="rId2"/>
    <p:sldId id="273" r:id="rId3"/>
    <p:sldId id="285" r:id="rId4"/>
    <p:sldId id="301" r:id="rId5"/>
    <p:sldId id="302" r:id="rId6"/>
    <p:sldId id="299" r:id="rId7"/>
    <p:sldId id="300" r:id="rId8"/>
    <p:sldId id="284" r:id="rId9"/>
    <p:sldId id="286" r:id="rId10"/>
    <p:sldId id="292" r:id="rId11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947">
          <p15:clr>
            <a:srgbClr val="A4A3A4"/>
          </p15:clr>
        </p15:guide>
        <p15:guide id="3" orient="horz" pos="4120">
          <p15:clr>
            <a:srgbClr val="A4A3A4"/>
          </p15:clr>
        </p15:guide>
        <p15:guide id="4" orient="horz" pos="537">
          <p15:clr>
            <a:srgbClr val="A4A3A4"/>
          </p15:clr>
        </p15:guide>
        <p15:guide id="5" orient="horz" pos="2894">
          <p15:clr>
            <a:srgbClr val="A4A3A4"/>
          </p15:clr>
        </p15:guide>
        <p15:guide id="6" orient="horz" pos="2990">
          <p15:clr>
            <a:srgbClr val="A4A3A4"/>
          </p15:clr>
        </p15:guide>
        <p15:guide id="7" orient="horz" pos="3965">
          <p15:clr>
            <a:srgbClr val="A4A3A4"/>
          </p15:clr>
        </p15:guide>
        <p15:guide id="8" orient="horz" pos="2786">
          <p15:clr>
            <a:srgbClr val="A4A3A4"/>
          </p15:clr>
        </p15:guide>
        <p15:guide id="9" pos="2881">
          <p15:clr>
            <a:srgbClr val="A4A3A4"/>
          </p15:clr>
        </p15:guide>
        <p15:guide id="10" pos="245">
          <p15:clr>
            <a:srgbClr val="A4A3A4"/>
          </p15:clr>
        </p15:guide>
        <p15:guide id="11" pos="55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CCFFCC"/>
    <a:srgbClr val="0039A6"/>
    <a:srgbClr val="57000D"/>
    <a:srgbClr val="394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9" autoAdjust="0"/>
    <p:restoredTop sz="95071" autoAdjust="0"/>
  </p:normalViewPr>
  <p:slideViewPr>
    <p:cSldViewPr snapToGrid="0" showGuides="1">
      <p:cViewPr varScale="1">
        <p:scale>
          <a:sx n="73" d="100"/>
          <a:sy n="73" d="100"/>
        </p:scale>
        <p:origin x="91" y="72"/>
      </p:cViewPr>
      <p:guideLst>
        <p:guide orient="horz" pos="2161"/>
        <p:guide orient="horz" pos="947"/>
        <p:guide orient="horz" pos="4120"/>
        <p:guide orient="horz" pos="537"/>
        <p:guide orient="horz" pos="2894"/>
        <p:guide orient="horz" pos="2990"/>
        <p:guide orient="horz" pos="3965"/>
        <p:guide orient="horz" pos="2786"/>
        <p:guide pos="2881"/>
        <p:guide pos="245"/>
        <p:guide pos="55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9F009B-AA83-4291-81BE-194F11CE1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31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7145">
              <a:defRPr/>
            </a:pPr>
            <a:fld id="{A9AFC416-B6F9-4E35-B27F-7A1A6AA3F734}" type="slidenum">
              <a:rPr lang="en-US" smtClean="0">
                <a:solidFill>
                  <a:srgbClr val="000000"/>
                </a:solidFill>
              </a:rPr>
              <a:pPr defTabSz="927145">
                <a:defRPr/>
              </a:pPr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5325"/>
            <a:ext cx="4654550" cy="34925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938" y="4421742"/>
            <a:ext cx="5615228" cy="4192189"/>
          </a:xfrm>
          <a:ln/>
        </p:spPr>
        <p:txBody>
          <a:bodyPr/>
          <a:lstStyle/>
          <a:p>
            <a:pPr>
              <a:defRPr/>
            </a:pPr>
            <a:endParaRPr lang="en-US" sz="11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9861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7145">
              <a:defRPr/>
            </a:pPr>
            <a:fld id="{A9AFC416-B6F9-4E35-B27F-7A1A6AA3F734}" type="slidenum">
              <a:rPr lang="en-US" smtClean="0">
                <a:solidFill>
                  <a:srgbClr val="000000"/>
                </a:solidFill>
              </a:rPr>
              <a:pPr defTabSz="927145">
                <a:defRPr/>
              </a:pPr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5325"/>
            <a:ext cx="4654550" cy="34925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938" y="4421742"/>
            <a:ext cx="5615228" cy="4192189"/>
          </a:xfrm>
          <a:ln/>
        </p:spPr>
        <p:txBody>
          <a:bodyPr/>
          <a:lstStyle/>
          <a:p>
            <a:pPr>
              <a:defRPr/>
            </a:pPr>
            <a:endParaRPr lang="en-US" sz="11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925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7145">
              <a:defRPr/>
            </a:pPr>
            <a:fld id="{A9AFC416-B6F9-4E35-B27F-7A1A6AA3F734}" type="slidenum">
              <a:rPr lang="en-US" smtClean="0">
                <a:solidFill>
                  <a:srgbClr val="000000"/>
                </a:solidFill>
              </a:rPr>
              <a:pPr defTabSz="927145">
                <a:defRPr/>
              </a:pPr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5325"/>
            <a:ext cx="4654550" cy="34925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938" y="4421742"/>
            <a:ext cx="5615228" cy="4192189"/>
          </a:xfrm>
          <a:ln/>
        </p:spPr>
        <p:txBody>
          <a:bodyPr/>
          <a:lstStyle/>
          <a:p>
            <a:pPr>
              <a:defRPr/>
            </a:pPr>
            <a:endParaRPr lang="en-US" sz="11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2590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7145">
              <a:defRPr/>
            </a:pPr>
            <a:fld id="{A9AFC416-B6F9-4E35-B27F-7A1A6AA3F734}" type="slidenum">
              <a:rPr lang="en-US" smtClean="0">
                <a:solidFill>
                  <a:srgbClr val="000000"/>
                </a:solidFill>
              </a:rPr>
              <a:pPr defTabSz="927145">
                <a:defRPr/>
              </a:pPr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5325"/>
            <a:ext cx="4654550" cy="34925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938" y="4421742"/>
            <a:ext cx="5615228" cy="4192189"/>
          </a:xfrm>
          <a:ln/>
        </p:spPr>
        <p:txBody>
          <a:bodyPr/>
          <a:lstStyle/>
          <a:p>
            <a:pPr>
              <a:defRPr/>
            </a:pPr>
            <a:endParaRPr lang="en-US" sz="11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2199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7145">
              <a:defRPr/>
            </a:pPr>
            <a:fld id="{A9AFC416-B6F9-4E35-B27F-7A1A6AA3F734}" type="slidenum">
              <a:rPr lang="en-US" smtClean="0">
                <a:solidFill>
                  <a:srgbClr val="000000"/>
                </a:solidFill>
              </a:rPr>
              <a:pPr defTabSz="927145">
                <a:defRPr/>
              </a:pPr>
              <a:t>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5325"/>
            <a:ext cx="4654550" cy="34925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938" y="4421742"/>
            <a:ext cx="5615228" cy="4192189"/>
          </a:xfrm>
          <a:ln/>
        </p:spPr>
        <p:txBody>
          <a:bodyPr/>
          <a:lstStyle/>
          <a:p>
            <a:pPr>
              <a:defRPr/>
            </a:pPr>
            <a:endParaRPr lang="en-US" sz="11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6831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7145">
              <a:defRPr/>
            </a:pPr>
            <a:fld id="{A9AFC416-B6F9-4E35-B27F-7A1A6AA3F734}" type="slidenum">
              <a:rPr lang="en-US" smtClean="0">
                <a:solidFill>
                  <a:srgbClr val="000000"/>
                </a:solidFill>
              </a:rPr>
              <a:pPr defTabSz="927145">
                <a:defRPr/>
              </a:pPr>
              <a:t>10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5325"/>
            <a:ext cx="4654550" cy="34925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938" y="4421742"/>
            <a:ext cx="5615228" cy="4192189"/>
          </a:xfrm>
          <a:ln/>
        </p:spPr>
        <p:txBody>
          <a:bodyPr/>
          <a:lstStyle/>
          <a:p>
            <a:pPr>
              <a:defRPr/>
            </a:pPr>
            <a:endParaRPr lang="en-US" sz="11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870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388938" y="4746625"/>
            <a:ext cx="8358187" cy="387798"/>
          </a:xfrm>
        </p:spPr>
        <p:txBody>
          <a:bodyPr/>
          <a:lstStyle>
            <a:lvl1pPr algn="l">
              <a:defRPr sz="2800">
                <a:solidFill>
                  <a:srgbClr val="0039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8939" y="5212881"/>
            <a:ext cx="5036502" cy="221599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b="0" baseline="0">
                <a:solidFill>
                  <a:srgbClr val="253746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26" name="Rectangle 1825"/>
          <p:cNvSpPr/>
          <p:nvPr userDrawn="1"/>
        </p:nvSpPr>
        <p:spPr>
          <a:xfrm>
            <a:off x="0" y="4594225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4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" y="464690"/>
            <a:ext cx="8362950" cy="387798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38" y="1503362"/>
            <a:ext cx="8365956" cy="49355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42900" indent="-171450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685800" indent="-171450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88938" y="898525"/>
            <a:ext cx="8361447" cy="235449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9146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247" y="930209"/>
            <a:ext cx="8222583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171450" indent="0">
              <a:buNone/>
              <a:defRPr/>
            </a:lvl2pPr>
            <a:lvl3pPr marL="441325" indent="0">
              <a:buNone/>
              <a:defRPr/>
            </a:lvl3pPr>
            <a:lvl4pPr marL="628650" indent="0">
              <a:buNone/>
              <a:defRPr/>
            </a:lvl4pPr>
            <a:lvl5pPr marL="79375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308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63468"/>
            <a:ext cx="6858000" cy="12464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492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C12CE81-8926-4B14-BD7E-8C6D6D2693F4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3C411-6F49-46A3-94F1-8C6E36649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7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eing 12 column grid" hidden="1"/>
          <p:cNvGrpSpPr/>
          <p:nvPr/>
        </p:nvGrpSpPr>
        <p:grpSpPr>
          <a:xfrm>
            <a:off x="-3" y="456356"/>
            <a:ext cx="9144011" cy="5958732"/>
            <a:chOff x="-3" y="456356"/>
            <a:chExt cx="9144011" cy="5958732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471778" y="995906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471778" y="1291367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71778" y="2136995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471778" y="2432456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471778" y="3288274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71778" y="3583735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471778" y="4424269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471778" y="4719730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471778" y="5567906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71778" y="5863367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" name="Rectangle 18"/>
            <p:cNvSpPr/>
            <p:nvPr userDrawn="1"/>
          </p:nvSpPr>
          <p:spPr>
            <a:xfrm>
              <a:off x="463550" y="456356"/>
              <a:ext cx="8223250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471782" y="1143637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471782" y="5715637"/>
              <a:ext cx="8211312" cy="0"/>
            </a:xfrm>
            <a:prstGeom prst="line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5" name="Group 24"/>
            <p:cNvGrpSpPr/>
            <p:nvPr userDrawn="1"/>
          </p:nvGrpSpPr>
          <p:grpSpPr>
            <a:xfrm>
              <a:off x="1001862" y="457200"/>
              <a:ext cx="7135564" cy="5957888"/>
              <a:chOff x="1001862" y="0"/>
              <a:chExt cx="7135564" cy="68580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570813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" name="Straight Connector 20"/>
              <p:cNvCxnSpPr/>
              <p:nvPr/>
            </p:nvCxnSpPr>
            <p:spPr>
              <a:xfrm>
                <a:off x="100186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" name="Straight Connector 15"/>
              <p:cNvCxnSpPr/>
              <p:nvPr/>
            </p:nvCxnSpPr>
            <p:spPr>
              <a:xfrm>
                <a:off x="1154060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699680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85298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393060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338713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51789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>
              <a:xfrm>
                <a:off x="3095851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>
              <a:xfrm>
                <a:off x="324998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Straight Connector 35"/>
              <p:cNvCxnSpPr/>
              <p:nvPr userDrawn="1"/>
            </p:nvCxnSpPr>
            <p:spPr>
              <a:xfrm>
                <a:off x="379560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>
              <a:xfrm>
                <a:off x="3944076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>
              <a:xfrm>
                <a:off x="4493680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>
              <a:xfrm>
                <a:off x="4641440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5191773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>
              <a:xfrm>
                <a:off x="8137426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2" name="Straight Connector 41"/>
              <p:cNvCxnSpPr/>
              <p:nvPr userDrawn="1"/>
            </p:nvCxnSpPr>
            <p:spPr>
              <a:xfrm>
                <a:off x="5885138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>
              <a:xfrm>
                <a:off x="604398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4" name="Straight Connector 43"/>
              <p:cNvCxnSpPr/>
              <p:nvPr userDrawn="1"/>
            </p:nvCxnSpPr>
            <p:spPr>
              <a:xfrm>
                <a:off x="6589602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>
              <a:xfrm>
                <a:off x="6738076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>
              <a:xfrm>
                <a:off x="7287680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7" name="Straight Connector 46"/>
              <p:cNvCxnSpPr/>
              <p:nvPr userDrawn="1"/>
            </p:nvCxnSpPr>
            <p:spPr>
              <a:xfrm>
                <a:off x="7435440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" name="Straight Connector 47"/>
              <p:cNvCxnSpPr/>
              <p:nvPr userDrawn="1"/>
            </p:nvCxnSpPr>
            <p:spPr>
              <a:xfrm>
                <a:off x="7985773" y="0"/>
                <a:ext cx="0" cy="68580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8938" y="464690"/>
            <a:ext cx="836294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914" y="1692275"/>
            <a:ext cx="8365955" cy="130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4" r:id="rId2"/>
    <p:sldLayoutId id="2147483682" r:id="rId3"/>
    <p:sldLayoutId id="2147483692" r:id="rId4"/>
    <p:sldLayoutId id="214748369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rgbClr val="0039A6"/>
          </a:solidFill>
          <a:latin typeface="+mj-lt"/>
          <a:ea typeface="+mj-ea"/>
          <a:cs typeface="+mj-cs"/>
        </a:defRPr>
      </a:lvl1pPr>
      <a:lvl2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171450" indent="-171450" algn="l" defTabSz="820738" rtl="0" eaLnBrk="1" fontAlgn="base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800" b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820738" rtl="0" eaLnBrk="1" fontAlgn="base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−"/>
        <a:defRPr sz="1600">
          <a:solidFill>
            <a:schemeClr val="tx1"/>
          </a:solidFill>
          <a:latin typeface="+mn-lt"/>
        </a:defRPr>
      </a:lvl2pPr>
      <a:lvl3pPr marL="514350" indent="-173038" algn="l" defTabSz="820738" rtl="0" eaLnBrk="1" fontAlgn="base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3pPr>
      <a:lvl4pPr marL="685800" indent="-171450" algn="l" defTabSz="820738" rtl="0" eaLnBrk="1" fontAlgn="base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Courier New" panose="02070309020205020404" pitchFamily="49" charset="0"/>
        <a:buChar char="o"/>
        <a:defRPr sz="1200">
          <a:solidFill>
            <a:schemeClr val="tx1"/>
          </a:solidFill>
          <a:latin typeface="+mn-lt"/>
        </a:defRPr>
      </a:lvl4pPr>
      <a:lvl5pPr marL="857250" indent="-173038" algn="l" defTabSz="820738" rtl="0" eaLnBrk="1" fontAlgn="base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5pPr>
      <a:lvl6pPr marL="14144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78" y="190496"/>
            <a:ext cx="8612392" cy="3656386"/>
          </a:xfrm>
        </p:spPr>
        <p:txBody>
          <a:bodyPr/>
          <a:lstStyle/>
          <a:p>
            <a:r>
              <a:rPr lang="en-US" sz="3200" dirty="0" smtClean="0"/>
              <a:t>ARINC Airline Electronic Engineering </a:t>
            </a:r>
            <a:r>
              <a:rPr lang="en-US" sz="3200" dirty="0"/>
              <a:t>Committee (AEEC)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Systems </a:t>
            </a:r>
            <a:r>
              <a:rPr lang="en-US" sz="3200" dirty="0"/>
              <a:t>Architecture and Interfaces (SAI) </a:t>
            </a:r>
            <a:r>
              <a:rPr lang="en-US" sz="3200" dirty="0" smtClean="0"/>
              <a:t>Subcommittee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 smtClean="0"/>
              <a:t>Global Aircraft Tracking </a:t>
            </a:r>
            <a:r>
              <a:rPr lang="en-US" sz="2400" dirty="0" err="1" smtClean="0"/>
              <a:t>Telecon</a:t>
            </a:r>
            <a:r>
              <a:rPr lang="en-US" sz="2400" dirty="0" smtClean="0"/>
              <a:t> #1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May 15 2017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2378" y="5308581"/>
            <a:ext cx="4572577" cy="1348061"/>
          </a:xfrm>
        </p:spPr>
        <p:txBody>
          <a:bodyPr/>
          <a:lstStyle/>
          <a:p>
            <a:r>
              <a:rPr lang="en-US" dirty="0" smtClean="0"/>
              <a:t>Paul</a:t>
            </a:r>
            <a:r>
              <a:rPr lang="en-US" dirty="0"/>
              <a:t>  J. </a:t>
            </a:r>
            <a:r>
              <a:rPr lang="en-US" dirty="0"/>
              <a:t>Prisaznuk				</a:t>
            </a:r>
            <a:endParaRPr lang="en-US" dirty="0" smtClean="0"/>
          </a:p>
          <a:p>
            <a:r>
              <a:rPr lang="en-US" dirty="0" smtClean="0"/>
              <a:t>Executive </a:t>
            </a:r>
            <a:r>
              <a:rPr lang="en-US" dirty="0"/>
              <a:t>Secretary and Program </a:t>
            </a:r>
            <a:r>
              <a:rPr lang="en-US" dirty="0"/>
              <a:t>Director	</a:t>
            </a:r>
            <a:r>
              <a:rPr lang="en-US" dirty="0" smtClean="0"/>
              <a:t>,</a:t>
            </a:r>
            <a:endParaRPr lang="en-US" dirty="0"/>
          </a:p>
          <a:p>
            <a:r>
              <a:rPr lang="en-US" dirty="0" smtClean="0"/>
              <a:t>Airlines </a:t>
            </a:r>
            <a:r>
              <a:rPr lang="en-US" dirty="0"/>
              <a:t>Electronic Engineering Committee (AEEC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ARINC Standards </a:t>
            </a:r>
            <a:r>
              <a:rPr lang="en-US" dirty="0" smtClean="0"/>
              <a:t>Development</a:t>
            </a:r>
          </a:p>
        </p:txBody>
      </p:sp>
      <p:sp>
        <p:nvSpPr>
          <p:cNvPr id="1253" name="SessionQuestionData" descr="&lt;?xml version=&quot;1.0&quot;?&gt;&lt;AllQuestions /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254" name="SessionAnswerData" descr="&lt;?xml version=&quot;1.0&quot;?&gt;&lt;AllAnswers /&gt;" hidden="1"/>
          <p:cNvSpPr txBox="1"/>
          <p:nvPr/>
        </p:nvSpPr>
        <p:spPr>
          <a:xfrm>
            <a:off x="127000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255" name="SessionResponseData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256" name="SessionPresentationSettingsData" descr="&lt;?xml version=&quot;1.0&quot;?&gt;&lt;Settings&gt;&lt;answerBulletFormat&gt;Numeric&lt;/answerBulletFormat&gt;&lt;pointsToClock&gt;&lt;/pointsToClock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Yes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Yes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VOTE Pro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435560" y="4088132"/>
            <a:ext cx="2347415" cy="97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b="0" baseline="0">
                <a:solidFill>
                  <a:srgbClr val="253746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820738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+mn-lt"/>
              </a:defRPr>
            </a:lvl2pPr>
            <a:lvl3pPr marL="514350" indent="-173038" algn="l" defTabSz="820738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685800" indent="-171450" algn="l" defTabSz="820738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+mn-lt"/>
              </a:defRPr>
            </a:lvl4pPr>
            <a:lvl5pPr marL="857250" indent="-173038" algn="l" defTabSz="820738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Peter  H. </a:t>
            </a:r>
            <a:r>
              <a:rPr lang="en-US" kern="0" dirty="0" err="1" smtClean="0"/>
              <a:t>Grau</a:t>
            </a:r>
            <a:endParaRPr lang="en-US" kern="0" dirty="0" smtClean="0"/>
          </a:p>
          <a:p>
            <a:r>
              <a:rPr lang="en-US" kern="0" dirty="0" smtClean="0"/>
              <a:t>Principle Engineer,</a:t>
            </a:r>
          </a:p>
          <a:p>
            <a:r>
              <a:rPr lang="en-US" kern="0" dirty="0" smtClean="0"/>
              <a:t>ARINC Industry Activities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272379" y="4088132"/>
            <a:ext cx="3630882" cy="97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b="0" baseline="0">
                <a:solidFill>
                  <a:srgbClr val="253746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820738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+mn-lt"/>
              </a:defRPr>
            </a:lvl2pPr>
            <a:lvl3pPr marL="514350" indent="-173038" algn="l" defTabSz="820738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685800" indent="-171450" algn="l" defTabSz="820738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+mn-lt"/>
              </a:defRPr>
            </a:lvl4pPr>
            <a:lvl5pPr marL="857250" indent="-173038" algn="l" defTabSz="820738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Charles Adler, Project Engineer</a:t>
            </a:r>
          </a:p>
          <a:p>
            <a:r>
              <a:rPr lang="en-US" kern="0" dirty="0" smtClean="0"/>
              <a:t>Boeing Commercial Airplanes, Avionics</a:t>
            </a:r>
          </a:p>
          <a:p>
            <a:r>
              <a:rPr lang="en-US" kern="0" dirty="0" smtClean="0"/>
              <a:t>(charles.o.adler@boeing.com)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695" y="766615"/>
            <a:ext cx="4419599" cy="596438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lIns="137160" tIns="91440" rIns="137160" bIns="91440" rtlCol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ACARS	Aircraft Communications Addressing and 	Reporting System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ADFR	Automatically Deployable Flight Recorder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ADS-C	Automatic Dependent Surveillance - Contract 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ADS-B	Automatic Dependent Surveillance - Broadcast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ADT	Autonomous Distress Tracker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bg1"/>
                </a:solidFill>
              </a:rPr>
              <a:t>AEEC	Airline Electronic Engineering </a:t>
            </a:r>
            <a:r>
              <a:rPr lang="en-US" sz="1100" dirty="0" smtClean="0">
                <a:solidFill>
                  <a:schemeClr val="bg1"/>
                </a:solidFill>
              </a:rPr>
              <a:t>Committee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AMC:	Acceptable </a:t>
            </a:r>
            <a:r>
              <a:rPr lang="en-US" sz="1100" dirty="0">
                <a:solidFill>
                  <a:schemeClr val="bg1"/>
                </a:solidFill>
              </a:rPr>
              <a:t>Means of Compliance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AOC	Airline Operation Center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bg1"/>
                </a:solidFill>
              </a:rPr>
              <a:t>APIM	ARINC Project Initiation/Modification 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ATC	Air Traffic Control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ATS	Air Traffic. Services</a:t>
            </a:r>
          </a:p>
          <a:p>
            <a:pPr>
              <a:spcBef>
                <a:spcPts val="0"/>
              </a:spcBef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CAT	Commercial </a:t>
            </a:r>
            <a:r>
              <a:rPr lang="en-US" sz="1100" dirty="0">
                <a:solidFill>
                  <a:schemeClr val="bg1"/>
                </a:solidFill>
              </a:rPr>
              <a:t>Air Transport </a:t>
            </a:r>
            <a:r>
              <a:rPr lang="en-US" sz="1100" dirty="0" smtClean="0">
                <a:solidFill>
                  <a:schemeClr val="bg1"/>
                </a:solidFill>
              </a:rPr>
              <a:t>Operations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COMM	Communications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CONOPS	Concept of Operations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bg1"/>
                </a:solidFill>
              </a:rPr>
              <a:t>COSPAS/SARSAT Search and Rescue Satellite-Aided </a:t>
            </a:r>
            <a:r>
              <a:rPr lang="en-US" sz="1100" dirty="0" smtClean="0">
                <a:solidFill>
                  <a:schemeClr val="bg1"/>
                </a:solidFill>
              </a:rPr>
              <a:t>	Tracking/</a:t>
            </a:r>
            <a:r>
              <a:rPr lang="en-US" sz="1100" dirty="0" err="1" smtClean="0">
                <a:solidFill>
                  <a:schemeClr val="bg1"/>
                </a:solidFill>
              </a:rPr>
              <a:t>Cosmicheskaya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Sistyema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Poiska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	</a:t>
            </a:r>
            <a:r>
              <a:rPr lang="en-US" sz="1100" dirty="0" err="1" smtClean="0">
                <a:solidFill>
                  <a:schemeClr val="bg1"/>
                </a:solidFill>
              </a:rPr>
              <a:t>Avariynich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Sudov</a:t>
            </a:r>
            <a:r>
              <a:rPr lang="en-US" sz="1100" dirty="0" smtClean="0">
                <a:solidFill>
                  <a:schemeClr val="bg1"/>
                </a:solidFill>
              </a:rPr>
              <a:t> (Space </a:t>
            </a:r>
            <a:r>
              <a:rPr lang="en-US" sz="1100" dirty="0">
                <a:solidFill>
                  <a:schemeClr val="bg1"/>
                </a:solidFill>
              </a:rPr>
              <a:t>System for the Search of </a:t>
            </a:r>
            <a:r>
              <a:rPr lang="en-US" sz="1100" dirty="0" smtClean="0">
                <a:solidFill>
                  <a:schemeClr val="bg1"/>
                </a:solidFill>
              </a:rPr>
              <a:t>	Vessels </a:t>
            </a:r>
            <a:r>
              <a:rPr lang="en-US" sz="1100" dirty="0">
                <a:solidFill>
                  <a:schemeClr val="bg1"/>
                </a:solidFill>
              </a:rPr>
              <a:t>in </a:t>
            </a:r>
            <a:r>
              <a:rPr lang="en-US" sz="1100" dirty="0" smtClean="0">
                <a:solidFill>
                  <a:schemeClr val="bg1"/>
                </a:solidFill>
              </a:rPr>
              <a:t>Distress)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CVR	Cockpit Voice Recorder</a:t>
            </a:r>
          </a:p>
          <a:p>
            <a:pPr>
              <a:spcBef>
                <a:spcPts val="0"/>
              </a:spcBef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EASA	European Aviation Safety Agency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bg1"/>
                </a:solidFill>
              </a:rPr>
              <a:t>ED	</a:t>
            </a:r>
            <a:r>
              <a:rPr lang="en-US" sz="1100" dirty="0" smtClean="0">
                <a:solidFill>
                  <a:schemeClr val="bg1"/>
                </a:solidFill>
              </a:rPr>
              <a:t>EUROCAE Document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bg1"/>
                </a:solidFill>
              </a:rPr>
              <a:t>ED	Executive </a:t>
            </a:r>
            <a:r>
              <a:rPr lang="en-US" sz="1100" dirty="0" smtClean="0">
                <a:solidFill>
                  <a:schemeClr val="bg1"/>
                </a:solidFill>
              </a:rPr>
              <a:t>Director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ELT	Emergency Locator Transmitter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ELT-DT</a:t>
            </a:r>
            <a:r>
              <a:rPr lang="en-US" sz="1100" dirty="0">
                <a:solidFill>
                  <a:schemeClr val="bg1"/>
                </a:solidFill>
              </a:rPr>
              <a:t>	Emergency Locator </a:t>
            </a:r>
            <a:r>
              <a:rPr lang="en-US" sz="1100" dirty="0" smtClean="0">
                <a:solidFill>
                  <a:schemeClr val="bg1"/>
                </a:solidFill>
              </a:rPr>
              <a:t>Transmitter – Distress Tracker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EFDR	Enhanced Flight Data Recovery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EU	European Union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EUROCAE</a:t>
            </a:r>
            <a:r>
              <a:rPr lang="en-US" sz="1100" dirty="0">
                <a:solidFill>
                  <a:schemeClr val="bg1"/>
                </a:solidFill>
              </a:rPr>
              <a:t>	European </a:t>
            </a:r>
            <a:r>
              <a:rPr lang="en-US" sz="1100" dirty="0" err="1">
                <a:solidFill>
                  <a:schemeClr val="bg1"/>
                </a:solidFill>
              </a:rPr>
              <a:t>Organisation</a:t>
            </a:r>
            <a:r>
              <a:rPr lang="en-US" sz="1100" dirty="0">
                <a:solidFill>
                  <a:schemeClr val="bg1"/>
                </a:solidFill>
              </a:rPr>
              <a:t> for Civil Aviation Equipment </a:t>
            </a:r>
            <a:endParaRPr lang="en-US" sz="11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FAA	Federal Aviation Administration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bg1"/>
                </a:solidFill>
              </a:rPr>
              <a:t>FAR	Federal Aviation Regulations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bg1"/>
                </a:solidFill>
              </a:rPr>
              <a:t>FDR	Flight Data Recorder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bg1"/>
                </a:solidFill>
              </a:rPr>
              <a:t>FDS	Flight Data Streaming</a:t>
            </a:r>
          </a:p>
          <a:p>
            <a:pPr>
              <a:spcBef>
                <a:spcPts val="0"/>
              </a:spcBef>
            </a:pPr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1271" y="766616"/>
            <a:ext cx="4419599" cy="596438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lIns="137160" tIns="91440" rIns="137160" bIns="91440" rtlCol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GADSS	Global Aviation Distress Safety System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GATS	Global Aircraft Tracking System 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GM	Guidance </a:t>
            </a:r>
            <a:r>
              <a:rPr lang="en-US" sz="1100" dirty="0">
                <a:solidFill>
                  <a:schemeClr val="bg1"/>
                </a:solidFill>
              </a:rPr>
              <a:t>Material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GNSS	Global Navigation Satellite System</a:t>
            </a:r>
          </a:p>
          <a:p>
            <a:pPr>
              <a:spcBef>
                <a:spcPts val="0"/>
              </a:spcBef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HW	Hardware</a:t>
            </a:r>
          </a:p>
          <a:p>
            <a:pPr>
              <a:spcBef>
                <a:spcPts val="0"/>
              </a:spcBef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ICAO	International Civil Aviation Organization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bg1"/>
                </a:solidFill>
              </a:rPr>
              <a:t>k</a:t>
            </a:r>
            <a:r>
              <a:rPr lang="en-US" sz="1100" dirty="0" smtClean="0">
                <a:solidFill>
                  <a:schemeClr val="bg1"/>
                </a:solidFill>
              </a:rPr>
              <a:t>Hz	kilo-Hertz</a:t>
            </a:r>
          </a:p>
          <a:p>
            <a:pPr>
              <a:spcBef>
                <a:spcPts val="0"/>
              </a:spcBef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LF-ULD	Low Frequency Underwater Locator Device</a:t>
            </a:r>
          </a:p>
          <a:p>
            <a:pPr>
              <a:spcBef>
                <a:spcPts val="0"/>
              </a:spcBef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bg1"/>
                </a:solidFill>
              </a:rPr>
              <a:t>MASPS	Minimum Aviation System Performance </a:t>
            </a:r>
            <a:r>
              <a:rPr lang="en-US" sz="1100" dirty="0" smtClean="0">
                <a:solidFill>
                  <a:schemeClr val="bg1"/>
                </a:solidFill>
              </a:rPr>
              <a:t>	Specification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NM	</a:t>
            </a:r>
            <a:r>
              <a:rPr lang="en-US" sz="1100" dirty="0">
                <a:solidFill>
                  <a:schemeClr val="bg1"/>
                </a:solidFill>
              </a:rPr>
              <a:t>N</a:t>
            </a:r>
            <a:r>
              <a:rPr lang="en-US" sz="1100" dirty="0" smtClean="0">
                <a:solidFill>
                  <a:schemeClr val="bg1"/>
                </a:solidFill>
              </a:rPr>
              <a:t>autical Mile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OEM	Original Equipment Manufacturer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RCC	Rescue Coordination Center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RTCA</a:t>
            </a:r>
            <a:r>
              <a:rPr lang="en-US" sz="1100" dirty="0">
                <a:solidFill>
                  <a:schemeClr val="bg1"/>
                </a:solidFill>
              </a:rPr>
              <a:t>	Radio Technical Commission for </a:t>
            </a:r>
            <a:r>
              <a:rPr lang="en-US" sz="1100" dirty="0" smtClean="0">
                <a:solidFill>
                  <a:schemeClr val="bg1"/>
                </a:solidFill>
              </a:rPr>
              <a:t>Aeronautics </a:t>
            </a:r>
            <a:r>
              <a:rPr lang="en-US" sz="1100" dirty="0" err="1" smtClean="0">
                <a:solidFill>
                  <a:schemeClr val="bg1"/>
                </a:solidFill>
              </a:rPr>
              <a:t>inc.</a:t>
            </a:r>
            <a:endParaRPr lang="en-US" sz="11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sz="11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bg1"/>
                </a:solidFill>
              </a:rPr>
              <a:t>SAI	Systems Architecture and Interfaces Subcommittee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SARPs	Standards And Recommended Practices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SATCOM	Satellite Communications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SC	Special Committee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SW	Software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TBD	To Be Determined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TRFD	Timely Recovery of Flight Data</a:t>
            </a:r>
          </a:p>
          <a:p>
            <a:pPr>
              <a:spcBef>
                <a:spcPts val="0"/>
              </a:spcBef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WG	Working Group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bg1"/>
                </a:solidFill>
              </a:rPr>
              <a:t>WRC	World Radio Communication Conference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19" y="159890"/>
            <a:ext cx="8362949" cy="387798"/>
          </a:xfrm>
        </p:spPr>
        <p:txBody>
          <a:bodyPr/>
          <a:lstStyle/>
          <a:p>
            <a:r>
              <a:rPr lang="en-US" dirty="0" smtClean="0"/>
              <a:t>Acronyms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93192" y="305924"/>
            <a:ext cx="8659812" cy="387798"/>
          </a:xfrm>
        </p:spPr>
        <p:txBody>
          <a:bodyPr/>
          <a:lstStyle/>
          <a:p>
            <a:r>
              <a:rPr lang="en-US" sz="2800" dirty="0" smtClean="0"/>
              <a:t>Meeting Purpose and Agenda</a:t>
            </a:r>
            <a:endParaRPr lang="en-US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" y="890018"/>
            <a:ext cx="8887326" cy="5967982"/>
          </a:xfrm>
          <a:noFill/>
          <a:ln w="9525">
            <a:noFill/>
            <a:miter lim="800000"/>
            <a:headEnd/>
            <a:tailEnd/>
          </a:ln>
          <a:effectLst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668" tIns="0" rIns="0" bIns="0" numCol="1" spcCol="1270" anchor="t" anchorCtr="0" compatLnSpc="1">
            <a:prstTxWarp prst="textNoShape">
              <a:avLst/>
            </a:prstTxWarp>
            <a:noAutofit/>
          </a:bodyPr>
          <a:lstStyle/>
          <a:p>
            <a:pPr lv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/>
              <a:t>Purpose: </a:t>
            </a:r>
            <a:r>
              <a:rPr lang="en-US" sz="2200" dirty="0" smtClean="0"/>
              <a:t> APIM </a:t>
            </a:r>
            <a:r>
              <a:rPr lang="en-US" sz="2200" dirty="0"/>
              <a:t>17-004 - Autonomous Distress </a:t>
            </a:r>
            <a:r>
              <a:rPr lang="en-US" sz="2200" dirty="0" smtClean="0"/>
              <a:t>Tracking kick-off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marL="514350" lvl="1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sz="2000" dirty="0" smtClean="0"/>
              <a:t>Introductions (10 min)</a:t>
            </a:r>
          </a:p>
          <a:p>
            <a:pPr marL="514350" lvl="1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sz="2000" dirty="0"/>
              <a:t>Recap of APIM 17-004 - Autonomous Distress Tracking Kick-off </a:t>
            </a:r>
            <a:r>
              <a:rPr lang="en-US" sz="2000" dirty="0" smtClean="0"/>
              <a:t>Plan (10 min)</a:t>
            </a:r>
            <a:endParaRPr lang="en-US" sz="2000" dirty="0"/>
          </a:p>
          <a:p>
            <a:pPr marL="514350" lvl="1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sz="2000" dirty="0"/>
              <a:t>Upcoming Schedule </a:t>
            </a:r>
            <a:r>
              <a:rPr lang="en-US" sz="2000" dirty="0" smtClean="0"/>
              <a:t>Review/Discussion (5 min)</a:t>
            </a:r>
            <a:endParaRPr lang="en-US" sz="2000" dirty="0"/>
          </a:p>
          <a:p>
            <a:pPr marL="514350" lvl="1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sz="2000" dirty="0" smtClean="0"/>
              <a:t>Review of 2/17 Miami Review APIM Versions (10 min)</a:t>
            </a:r>
          </a:p>
          <a:p>
            <a:pPr marL="514350" lvl="1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sz="2000" dirty="0" smtClean="0"/>
              <a:t>Discussion of updates/developments in driving requirements (5 min)</a:t>
            </a:r>
          </a:p>
          <a:p>
            <a:pPr marL="514350" lvl="1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sz="2000" dirty="0" smtClean="0"/>
              <a:t>Upcoming meeting and working session coordination/logistics discussions (10 min)</a:t>
            </a:r>
          </a:p>
          <a:p>
            <a:pPr marL="514350" lvl="1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sz="2000" dirty="0" smtClean="0"/>
              <a:t>Discussions/Conclusion (10 min)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322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003709"/>
            <a:ext cx="8980186" cy="2389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70" y="475802"/>
            <a:ext cx="8362949" cy="387798"/>
          </a:xfrm>
        </p:spPr>
        <p:txBody>
          <a:bodyPr/>
          <a:lstStyle/>
          <a:p>
            <a:r>
              <a:rPr lang="en-US" dirty="0" smtClean="0"/>
              <a:t>ADT Requirements Phase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910080" y="1212478"/>
            <a:ext cx="1513840" cy="83910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32001" y="2176464"/>
            <a:ext cx="751840" cy="54610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52399" y="3393548"/>
            <a:ext cx="8710863" cy="3464452"/>
          </a:xfrm>
          <a:noFill/>
          <a:ln w="9525">
            <a:noFill/>
            <a:miter lim="800000"/>
            <a:headEnd/>
            <a:tailEnd/>
          </a:ln>
          <a:effectLst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668" tIns="0" rIns="0" bIns="0" numCol="1" spcCol="127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May 15 - June: working </a:t>
            </a:r>
            <a:r>
              <a:rPr lang="en-US" sz="1800" dirty="0" err="1" smtClean="0">
                <a:solidFill>
                  <a:schemeClr val="tx1"/>
                </a:solidFill>
              </a:rPr>
              <a:t>telecon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sessions start 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6/13-14 </a:t>
            </a:r>
            <a:r>
              <a:rPr lang="en-US" sz="1800" dirty="0">
                <a:solidFill>
                  <a:schemeClr val="tx1"/>
                </a:solidFill>
              </a:rPr>
              <a:t>SAI meeting (Denver)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6/15-16 </a:t>
            </a:r>
            <a:r>
              <a:rPr lang="en-US" sz="1800" dirty="0">
                <a:solidFill>
                  <a:schemeClr val="tx1"/>
                </a:solidFill>
              </a:rPr>
              <a:t>(Thursday-Friday)(Denver)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514350" lvl="1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GATteam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Phase 1 ADT requirements face-to-face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August </a:t>
            </a:r>
            <a:r>
              <a:rPr lang="en-US" sz="1800" dirty="0">
                <a:solidFill>
                  <a:schemeClr val="tx1"/>
                </a:solidFill>
              </a:rPr>
              <a:t>16-18 (Wednesday to mid-Friday)(</a:t>
            </a:r>
            <a:r>
              <a:rPr lang="en-US" sz="1800" dirty="0" smtClean="0">
                <a:solidFill>
                  <a:schemeClr val="tx1"/>
                </a:solidFill>
              </a:rPr>
              <a:t>Seattle) </a:t>
            </a:r>
            <a:endParaRPr lang="en-US" sz="1800" dirty="0">
              <a:solidFill>
                <a:schemeClr val="tx1"/>
              </a:solidFill>
            </a:endParaRPr>
          </a:p>
          <a:p>
            <a:pPr marL="514350" lvl="1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GAT team </a:t>
            </a:r>
            <a:r>
              <a:rPr lang="en-US" sz="1800" dirty="0">
                <a:solidFill>
                  <a:schemeClr val="tx1"/>
                </a:solidFill>
              </a:rPr>
              <a:t>Phase 2 architecture options kick-off face-to-face, Phase 1 finalization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194815"/>
              </p:ext>
            </p:extLst>
          </p:nvPr>
        </p:nvGraphicFramePr>
        <p:xfrm>
          <a:off x="6348811" y="3533657"/>
          <a:ext cx="1505458" cy="1948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Acrobat Document" r:id="rId5" imgW="4663386" imgH="6035020" progId="Acrobat.Document.2015">
                  <p:embed/>
                </p:oleObj>
              </mc:Choice>
              <mc:Fallback>
                <p:oleObj name="Acrobat Document" r:id="rId5" imgW="4663386" imgH="603502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48811" y="3533657"/>
                        <a:ext cx="1505458" cy="1948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54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70" y="88003"/>
            <a:ext cx="8362949" cy="775597"/>
          </a:xfrm>
        </p:spPr>
        <p:txBody>
          <a:bodyPr/>
          <a:lstStyle/>
          <a:p>
            <a:r>
              <a:rPr lang="en-US" dirty="0" smtClean="0"/>
              <a:t>ADT Requirements </a:t>
            </a:r>
            <a:r>
              <a:rPr lang="en-US" dirty="0" smtClean="0"/>
              <a:t>Development Tasks </a:t>
            </a:r>
            <a:r>
              <a:rPr lang="en-US" dirty="0" smtClean="0"/>
              <a:t>and Goals Discussion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152397" y="863600"/>
            <a:ext cx="87970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Plan </a:t>
            </a:r>
            <a:r>
              <a:rPr lang="en-US" sz="2000" dirty="0" smtClean="0"/>
              <a:t>for Requirements </a:t>
            </a:r>
            <a:r>
              <a:rPr lang="en-US" sz="2000" dirty="0" smtClean="0"/>
              <a:t>Phase (Today’s focus)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Requirements sufficiently mature/complete to allow architecture phase initiation (August 2017)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Complete </a:t>
            </a:r>
            <a:r>
              <a:rPr lang="en-US" sz="2000" dirty="0"/>
              <a:t>p</a:t>
            </a:r>
            <a:r>
              <a:rPr lang="en-US" sz="2000" dirty="0" smtClean="0"/>
              <a:t>hase 1 requirements </a:t>
            </a:r>
            <a:r>
              <a:rPr lang="en-US" sz="2000" dirty="0" smtClean="0"/>
              <a:t>report out (October 2017)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Report </a:t>
            </a:r>
            <a:r>
              <a:rPr lang="en-US" sz="2000" dirty="0" smtClean="0"/>
              <a:t>submission and </a:t>
            </a:r>
            <a:r>
              <a:rPr lang="en-US" sz="2000" dirty="0" smtClean="0"/>
              <a:t>review </a:t>
            </a:r>
            <a:r>
              <a:rPr lang="en-US" sz="2000" dirty="0" smtClean="0"/>
              <a:t>in General </a:t>
            </a:r>
            <a:r>
              <a:rPr lang="en-US" sz="2000" dirty="0" smtClean="0"/>
              <a:t>Session with Phase 2 report (May 2017)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APIM summary:</a:t>
            </a: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46" y="3036420"/>
            <a:ext cx="5252722" cy="2492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44" y="5528818"/>
            <a:ext cx="5121024" cy="14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0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70" y="88003"/>
            <a:ext cx="8362949" cy="775597"/>
          </a:xfrm>
        </p:spPr>
        <p:txBody>
          <a:bodyPr/>
          <a:lstStyle/>
          <a:p>
            <a:r>
              <a:rPr lang="en-US" dirty="0" smtClean="0"/>
              <a:t>ADT Requirements </a:t>
            </a:r>
            <a:r>
              <a:rPr lang="en-US" dirty="0" smtClean="0"/>
              <a:t>Development Tasks </a:t>
            </a:r>
            <a:r>
              <a:rPr lang="en-US" dirty="0" smtClean="0"/>
              <a:t>and Goals Discussion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1" y="979214"/>
            <a:ext cx="89494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 </a:t>
            </a:r>
            <a:r>
              <a:rPr lang="en-US" dirty="0" smtClean="0"/>
              <a:t>for Requirements </a:t>
            </a:r>
            <a:r>
              <a:rPr lang="en-US" dirty="0" smtClean="0"/>
              <a:t>Phase (Today’s focus)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Requirements </a:t>
            </a:r>
            <a:r>
              <a:rPr lang="en-US" dirty="0" smtClean="0"/>
              <a:t>Development 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Requirements Completeness: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Determine </a:t>
            </a:r>
            <a:r>
              <a:rPr lang="en-US" dirty="0" smtClean="0"/>
              <a:t>gaps/areas where requirements development is still ongoing/maturing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Ensure </a:t>
            </a:r>
            <a:r>
              <a:rPr lang="en-US" dirty="0" smtClean="0"/>
              <a:t>applicable requirements identified and </a:t>
            </a:r>
            <a:r>
              <a:rPr lang="en-US" dirty="0" smtClean="0"/>
              <a:t>included (e.g. IATA etc…?)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Identify </a:t>
            </a:r>
            <a:r>
              <a:rPr lang="en-US" dirty="0" smtClean="0"/>
              <a:t>industry relevant requirements not covered in requirements sources (e.g. “</a:t>
            </a:r>
            <a:r>
              <a:rPr lang="en-US" dirty="0" err="1" smtClean="0"/>
              <a:t>ilities</a:t>
            </a:r>
            <a:r>
              <a:rPr lang="en-US" dirty="0" smtClean="0"/>
              <a:t>”, operational goals etc</a:t>
            </a:r>
            <a:r>
              <a:rPr lang="en-US" dirty="0" smtClean="0"/>
              <a:t>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Requirements Maturity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Identify requirements that need further development/refinement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Identify expected assumptions for immature requirements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 </a:t>
            </a:r>
            <a:r>
              <a:rPr lang="en-US" dirty="0"/>
              <a:t>derived or identified requirements set to use in architectural Selection Phase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Requirements </a:t>
            </a:r>
            <a:r>
              <a:rPr lang="en-US" dirty="0" smtClean="0"/>
              <a:t>Prioritization/Relationships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Identify/resolve potential conflicting requirements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Identify priority or criticality of </a:t>
            </a:r>
            <a:r>
              <a:rPr lang="en-US" dirty="0"/>
              <a:t>requirements </a:t>
            </a:r>
            <a:r>
              <a:rPr lang="en-US" dirty="0" smtClean="0"/>
              <a:t>to </a:t>
            </a:r>
            <a:r>
              <a:rPr lang="en-US" dirty="0"/>
              <a:t>use in architectural Selection Phase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Other</a:t>
            </a:r>
            <a:r>
              <a:rPr lang="en-US" b="1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Complete p</a:t>
            </a:r>
            <a:r>
              <a:rPr lang="en-US" dirty="0" smtClean="0"/>
              <a:t>hase 1 requirements </a:t>
            </a:r>
            <a:r>
              <a:rPr lang="en-US" dirty="0" smtClean="0"/>
              <a:t>report out (October 2017)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 </a:t>
            </a:r>
            <a:r>
              <a:rPr lang="en-US" dirty="0" smtClean="0"/>
              <a:t>submission and </a:t>
            </a:r>
            <a:r>
              <a:rPr lang="en-US" dirty="0" smtClean="0"/>
              <a:t>review </a:t>
            </a:r>
            <a:r>
              <a:rPr lang="en-US" dirty="0" smtClean="0"/>
              <a:t>in General </a:t>
            </a:r>
            <a:r>
              <a:rPr lang="en-US" dirty="0" smtClean="0"/>
              <a:t>Session with Phase 2 report (May 2017)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4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061" y="692479"/>
            <a:ext cx="1971675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International Civil Aviation Organization</a:t>
            </a:r>
          </a:p>
          <a:p>
            <a:pPr algn="ctr"/>
            <a:r>
              <a:rPr lang="en-US" sz="1400" b="1" dirty="0" smtClean="0"/>
              <a:t>(ICAO)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66502" y="692479"/>
            <a:ext cx="1073603" cy="7386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European Union</a:t>
            </a:r>
          </a:p>
          <a:p>
            <a:pPr algn="ctr"/>
            <a:r>
              <a:rPr lang="en-US" sz="1400" b="1" dirty="0" smtClean="0"/>
              <a:t>(EU)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93112" y="692479"/>
            <a:ext cx="1541009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European Aviation Safety Agency</a:t>
            </a:r>
          </a:p>
          <a:p>
            <a:pPr algn="ctr"/>
            <a:r>
              <a:rPr lang="en-US" sz="1400" b="1" dirty="0" smtClean="0"/>
              <a:t>(EASA)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02374" y="692479"/>
            <a:ext cx="1986608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European </a:t>
            </a:r>
            <a:r>
              <a:rPr lang="en-US" sz="1400" b="1" dirty="0" err="1" smtClean="0"/>
              <a:t>Organisation</a:t>
            </a:r>
            <a:r>
              <a:rPr lang="en-US" sz="1400" b="1" dirty="0" smtClean="0"/>
              <a:t> for Civil Aviation Equipment (EUROCAE)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7076273" y="3193660"/>
            <a:ext cx="1684635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COMMISSION REGULATION (EU) 2015/2338</a:t>
            </a:r>
          </a:p>
          <a:p>
            <a:pPr algn="ctr"/>
            <a:r>
              <a:rPr lang="en-US" sz="1000" dirty="0" smtClean="0"/>
              <a:t>11 </a:t>
            </a:r>
            <a:r>
              <a:rPr lang="en-US" sz="1000" dirty="0"/>
              <a:t>December </a:t>
            </a:r>
            <a:r>
              <a:rPr lang="en-US" sz="1000" dirty="0" smtClean="0"/>
              <a:t>2015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Amends 965/2012 to add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CAT.GEN.MPA.210 Location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an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Aircraft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Distress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29457" y="1778773"/>
            <a:ext cx="1932442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ED-237</a:t>
            </a:r>
          </a:p>
          <a:p>
            <a:pPr algn="ctr"/>
            <a:r>
              <a:rPr lang="en-US" sz="1000" dirty="0" smtClean="0"/>
              <a:t>(February 2016)</a:t>
            </a:r>
          </a:p>
          <a:p>
            <a:pPr algn="ctr"/>
            <a:r>
              <a:rPr lang="en-US" sz="1000" dirty="0" smtClean="0"/>
              <a:t>Minimum Aviation System Performance Specification (MASPS) for Criteria to Detect In-Flight Aircraft Distress Events to Trigger Transmission of Flight Information. </a:t>
            </a:r>
            <a:endParaRPr lang="en-US" sz="1000" dirty="0"/>
          </a:p>
        </p:txBody>
      </p:sp>
      <p:sp>
        <p:nvSpPr>
          <p:cNvPr id="12" name="Title 2"/>
          <p:cNvSpPr txBox="1">
            <a:spLocks/>
          </p:cNvSpPr>
          <p:nvPr/>
        </p:nvSpPr>
        <p:spPr bwMode="auto">
          <a:xfrm>
            <a:off x="229621" y="106612"/>
            <a:ext cx="492149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1020763" eaLnBrk="1" hangingPunct="1">
              <a:lnSpc>
                <a:spcPct val="90000"/>
              </a:lnSpc>
              <a:defRPr sz="2800" b="0" kern="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2pPr>
            <a:lvl3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3pPr>
            <a:lvl4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4pPr>
            <a:lvl5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5pPr>
            <a:lvl6pPr marL="4572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6pPr>
            <a:lvl7pPr marL="9144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7pPr>
            <a:lvl8pPr marL="13716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8pPr>
            <a:lvl9pPr marL="18288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Sources of ADT Requirements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74722" y="1778773"/>
            <a:ext cx="1895198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GADSS CONOPS </a:t>
            </a:r>
            <a:r>
              <a:rPr lang="en-US" sz="1000" b="1" dirty="0" smtClean="0">
                <a:solidFill>
                  <a:srgbClr val="FF0000"/>
                </a:solidFill>
              </a:rPr>
              <a:t>Draft</a:t>
            </a:r>
            <a:r>
              <a:rPr lang="en-US" sz="1000" b="1" dirty="0" smtClean="0"/>
              <a:t> 5.11 </a:t>
            </a:r>
          </a:p>
          <a:p>
            <a:pPr algn="ctr"/>
            <a:r>
              <a:rPr lang="en-US" sz="1000" dirty="0" smtClean="0"/>
              <a:t>(1 December 2016) </a:t>
            </a:r>
          </a:p>
          <a:p>
            <a:pPr algn="ctr"/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Normal 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Distress Tracking, </a:t>
            </a:r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TRFD, 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4722" y="2626732"/>
            <a:ext cx="1895198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Annex </a:t>
            </a:r>
            <a:r>
              <a:rPr lang="en-US" sz="1000" b="1" dirty="0"/>
              <a:t>6 to the Convention on International Civil Aviation, </a:t>
            </a:r>
            <a:r>
              <a:rPr lang="en-US" sz="1000" b="1" dirty="0" smtClean="0"/>
              <a:t>Part 1, Tenth Edition  </a:t>
            </a:r>
          </a:p>
          <a:p>
            <a:pPr algn="ctr"/>
            <a:r>
              <a:rPr lang="en-US" sz="1000" dirty="0" smtClean="0"/>
              <a:t>(July 2016)</a:t>
            </a:r>
          </a:p>
          <a:p>
            <a:pPr algn="ctr"/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Standards 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Recommended Practices (SARPs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): </a:t>
            </a:r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Distress 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Tracking, </a:t>
            </a:r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TRFD, </a:t>
            </a: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ELT changes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4722" y="4090244"/>
            <a:ext cx="1895198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Annex 11, 14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Edition</a:t>
            </a:r>
          </a:p>
          <a:p>
            <a:pPr algn="ctr"/>
            <a:r>
              <a:rPr lang="en-US" sz="1000" dirty="0" smtClean="0"/>
              <a:t>(2016</a:t>
            </a:r>
            <a:r>
              <a:rPr lang="en-US" sz="1000" b="1" dirty="0" smtClean="0"/>
              <a:t>)</a:t>
            </a:r>
          </a:p>
          <a:p>
            <a:pPr algn="ctr"/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SARPS for Distress Reporting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42878" y="4070525"/>
            <a:ext cx="2346568" cy="25545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Executive Director (ED) Decision</a:t>
            </a:r>
          </a:p>
          <a:p>
            <a:pPr algn="ctr"/>
            <a:r>
              <a:rPr lang="en-US" sz="1000" b="1" dirty="0" smtClean="0"/>
              <a:t>2016-012</a:t>
            </a:r>
            <a:endParaRPr lang="en-US" sz="1000" dirty="0"/>
          </a:p>
          <a:p>
            <a:pPr algn="ctr"/>
            <a:r>
              <a:rPr lang="en-US" sz="1000" dirty="0"/>
              <a:t> Acceptable Means of Compliance </a:t>
            </a:r>
            <a:r>
              <a:rPr lang="en-US" sz="1000" dirty="0" smtClean="0"/>
              <a:t>(AMC) </a:t>
            </a:r>
            <a:r>
              <a:rPr lang="en-US" sz="1000" dirty="0"/>
              <a:t>and </a:t>
            </a:r>
          </a:p>
          <a:p>
            <a:pPr algn="ctr"/>
            <a:r>
              <a:rPr lang="en-US" sz="1000" dirty="0"/>
              <a:t> Guidance Material </a:t>
            </a:r>
            <a:r>
              <a:rPr lang="en-US" sz="1000" dirty="0" smtClean="0"/>
              <a:t>(GM) to </a:t>
            </a:r>
            <a:r>
              <a:rPr lang="en-US" sz="1000" dirty="0"/>
              <a:t>implementing rules on flight recorders, underwater locating devices and aircraft tracking systems (second set)) </a:t>
            </a:r>
            <a:endParaRPr lang="en-US" sz="1000" dirty="0" smtClean="0"/>
          </a:p>
          <a:p>
            <a:pPr algn="ctr"/>
            <a:r>
              <a:rPr lang="en-US" sz="1000" dirty="0" smtClean="0"/>
              <a:t>(12 September 2016)</a:t>
            </a:r>
          </a:p>
          <a:p>
            <a:pPr algn="ctr"/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AMC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GM related to aircraft tracking systems and to location of an aircraft in distress (refer to Part CAT, CAT.GEN.MPA.205 and CAT.GEN.MPA.210) will be adopted by a Decision published at a later stage</a:t>
            </a:r>
            <a:endParaRPr lang="en-US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8680" y="4784315"/>
            <a:ext cx="1907718" cy="11695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Doc 10054 Manual on Location of Aircraft in Distress and Flight Recorder Data </a:t>
            </a:r>
            <a:r>
              <a:rPr lang="en-US" sz="1000" b="1" dirty="0" smtClean="0"/>
              <a:t>Recovery</a:t>
            </a:r>
          </a:p>
          <a:p>
            <a:pPr algn="ctr"/>
            <a:r>
              <a:rPr lang="en-US" sz="1000" dirty="0" smtClean="0"/>
              <a:t>(</a:t>
            </a:r>
            <a:r>
              <a:rPr lang="en-US" sz="1000" dirty="0" smtClean="0">
                <a:solidFill>
                  <a:srgbClr val="C00000"/>
                </a:solidFill>
              </a:rPr>
              <a:t>not yet published</a:t>
            </a:r>
            <a:r>
              <a:rPr lang="en-US" sz="1000" dirty="0" smtClean="0"/>
              <a:t>)</a:t>
            </a:r>
          </a:p>
          <a:p>
            <a:pPr algn="ctr"/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TBD ADT and TRFD guidance material.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" name="Elbow Connector 2"/>
          <p:cNvCxnSpPr>
            <a:stCxn id="5" idx="2"/>
            <a:endCxn id="13" idx="1"/>
          </p:cNvCxnSpPr>
          <p:nvPr/>
        </p:nvCxnSpPr>
        <p:spPr>
          <a:xfrm rot="16200000" flipH="1">
            <a:off x="920745" y="1778739"/>
            <a:ext cx="486130" cy="22182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5" idx="2"/>
            <a:endCxn id="14" idx="1"/>
          </p:cNvCxnSpPr>
          <p:nvPr/>
        </p:nvCxnSpPr>
        <p:spPr>
          <a:xfrm rot="16200000" flipH="1">
            <a:off x="342877" y="2356607"/>
            <a:ext cx="1641866" cy="22182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5" idx="2"/>
            <a:endCxn id="15" idx="1"/>
          </p:cNvCxnSpPr>
          <p:nvPr/>
        </p:nvCxnSpPr>
        <p:spPr>
          <a:xfrm rot="16200000" flipH="1">
            <a:off x="-196518" y="2896002"/>
            <a:ext cx="2720657" cy="22182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5" idx="2"/>
            <a:endCxn id="17" idx="1"/>
          </p:cNvCxnSpPr>
          <p:nvPr/>
        </p:nvCxnSpPr>
        <p:spPr>
          <a:xfrm rot="16200000" flipH="1">
            <a:off x="-705463" y="3404947"/>
            <a:ext cx="3722505" cy="20578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6" idx="2"/>
            <a:endCxn id="9" idx="3"/>
          </p:cNvCxnSpPr>
          <p:nvPr/>
        </p:nvCxnSpPr>
        <p:spPr>
          <a:xfrm rot="16200000" flipH="1">
            <a:off x="7119988" y="2214459"/>
            <a:ext cx="2424237" cy="857604"/>
          </a:xfrm>
          <a:prstGeom prst="bentConnector4">
            <a:avLst>
              <a:gd name="adj1" fmla="val 7434"/>
              <a:gd name="adj2" fmla="val 1242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7" idx="2"/>
            <a:endCxn id="16" idx="3"/>
          </p:cNvCxnSpPr>
          <p:nvPr/>
        </p:nvCxnSpPr>
        <p:spPr>
          <a:xfrm rot="5400000">
            <a:off x="4425926" y="3410107"/>
            <a:ext cx="3701212" cy="17417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7" idx="2"/>
            <a:endCxn id="49" idx="1"/>
          </p:cNvCxnSpPr>
          <p:nvPr/>
        </p:nvCxnSpPr>
        <p:spPr>
          <a:xfrm rot="16200000" flipH="1">
            <a:off x="4590614" y="3419589"/>
            <a:ext cx="3702647" cy="1566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8" idx="2"/>
            <a:endCxn id="10" idx="0"/>
          </p:cNvCxnSpPr>
          <p:nvPr/>
        </p:nvCxnSpPr>
        <p:spPr>
          <a:xfrm rot="5400000">
            <a:off x="4229585" y="1712679"/>
            <a:ext cx="132187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061115" y="1778773"/>
            <a:ext cx="1684635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COMMISSION REGULATION (EU) </a:t>
            </a:r>
            <a:r>
              <a:rPr lang="en-US" sz="1000" b="1" dirty="0" smtClean="0"/>
              <a:t>965/2012</a:t>
            </a:r>
            <a:endParaRPr lang="en-US" sz="1000" b="1" dirty="0"/>
          </a:p>
          <a:p>
            <a:pPr algn="ctr"/>
            <a:r>
              <a:rPr lang="en-US" sz="1000" dirty="0" smtClean="0"/>
              <a:t>5 </a:t>
            </a:r>
            <a:r>
              <a:rPr lang="en-US" sz="1000" dirty="0"/>
              <a:t>O</a:t>
            </a:r>
            <a:r>
              <a:rPr lang="en-US" sz="1000" dirty="0" smtClean="0"/>
              <a:t>ctober 2012</a:t>
            </a:r>
          </a:p>
          <a:p>
            <a:pPr algn="ctr"/>
            <a:r>
              <a:rPr lang="en-US" sz="1000" dirty="0" smtClean="0"/>
              <a:t> Technical </a:t>
            </a:r>
            <a:r>
              <a:rPr lang="en-US" sz="1000" dirty="0"/>
              <a:t>requirements and administrative procedures related to air operations </a:t>
            </a:r>
          </a:p>
        </p:txBody>
      </p:sp>
      <p:cxnSp>
        <p:nvCxnSpPr>
          <p:cNvPr id="36" name="Elbow Connector 35"/>
          <p:cNvCxnSpPr>
            <a:stCxn id="6" idx="2"/>
            <a:endCxn id="24" idx="3"/>
          </p:cNvCxnSpPr>
          <p:nvPr/>
        </p:nvCxnSpPr>
        <p:spPr>
          <a:xfrm rot="16200000" flipH="1">
            <a:off x="7819852" y="1514595"/>
            <a:ext cx="1009350" cy="842446"/>
          </a:xfrm>
          <a:prstGeom prst="bentConnector4">
            <a:avLst>
              <a:gd name="adj1" fmla="val 17220"/>
              <a:gd name="adj2" fmla="val 1271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20257" y="4764457"/>
            <a:ext cx="2346568" cy="11695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Annex II ED Decision 2015/XXX/R</a:t>
            </a:r>
            <a:endParaRPr lang="en-US" sz="1000" dirty="0"/>
          </a:p>
          <a:p>
            <a:pPr algn="ctr"/>
            <a:r>
              <a:rPr lang="en-US" sz="1000" dirty="0"/>
              <a:t> AMC and GM to Part-CAT — Issue 2, Amendment X’ </a:t>
            </a:r>
            <a:endParaRPr lang="en-US" sz="1000" dirty="0" smtClean="0"/>
          </a:p>
          <a:p>
            <a:pPr algn="ctr"/>
            <a:r>
              <a:rPr lang="en-US" sz="1000" dirty="0" smtClean="0"/>
              <a:t>(</a:t>
            </a:r>
            <a:r>
              <a:rPr lang="en-US" sz="1000" dirty="0" smtClean="0">
                <a:solidFill>
                  <a:srgbClr val="C00000"/>
                </a:solidFill>
              </a:rPr>
              <a:t>Draft, ?)</a:t>
            </a:r>
          </a:p>
          <a:p>
            <a:pPr algn="ctr"/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AMC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GM related to aircraft tracking systems and to location of an aircraft in distress </a:t>
            </a:r>
            <a:endParaRPr lang="en-US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61" y="5953866"/>
            <a:ext cx="32353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Target: finalized </a:t>
            </a:r>
            <a:r>
              <a:rPr lang="en-CA" sz="1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 manual completed for review at the FLIRECSWG/10 meeting in October 2017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477" y="1727779"/>
            <a:ext cx="1009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5.11 not formally released – need to verify with ICAO version to use </a:t>
            </a:r>
            <a:endParaRPr lang="en-US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 bwMode="auto">
          <a:xfrm>
            <a:off x="229621" y="106612"/>
            <a:ext cx="836294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1020763" eaLnBrk="1" hangingPunct="1">
              <a:lnSpc>
                <a:spcPct val="90000"/>
              </a:lnSpc>
              <a:defRPr sz="2800" b="0" kern="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2pPr>
            <a:lvl3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3pPr>
            <a:lvl4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4pPr>
            <a:lvl5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5pPr>
            <a:lvl6pPr marL="4572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6pPr>
            <a:lvl7pPr marL="9144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7pPr>
            <a:lvl8pPr marL="13716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8pPr>
            <a:lvl9pPr marL="18288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How to Organize Requirements Work?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80" y="3151962"/>
            <a:ext cx="5564890" cy="3452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621" y="494410"/>
            <a:ext cx="65166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One Approach – functionally organized working groups: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Aircraft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Data Transmission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Ground Systems and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System-of-Systems (end-to-end)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 smtClean="0"/>
              <a:t>Other Thoughts/Approaches?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50373" y="1007578"/>
            <a:ext cx="44507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Have cross industry (e.g. Airline, OEM, system and service supplier representation) in each group.</a:t>
            </a:r>
          </a:p>
          <a:p>
            <a:endParaRPr lang="en-US" sz="2000" dirty="0"/>
          </a:p>
          <a:p>
            <a:r>
              <a:rPr lang="en-US" sz="2000" dirty="0" smtClean="0"/>
              <a:t>Leads – volunteers?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59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 bwMode="auto">
          <a:xfrm>
            <a:off x="229621" y="106612"/>
            <a:ext cx="836294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1020763" eaLnBrk="1" hangingPunct="1">
              <a:lnSpc>
                <a:spcPct val="90000"/>
              </a:lnSpc>
              <a:defRPr sz="2800" b="0" kern="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2pPr>
            <a:lvl3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3pPr>
            <a:lvl4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4pPr>
            <a:lvl5pPr defTabSz="1020763" eaLnBrk="1" hangingPunct="1">
              <a:lnSpc>
                <a:spcPct val="90000"/>
              </a:lnSpc>
              <a:defRPr sz="3200" b="1">
                <a:solidFill>
                  <a:schemeClr val="tx2"/>
                </a:solidFill>
              </a:defRPr>
            </a:lvl5pPr>
            <a:lvl6pPr marL="4572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6pPr>
            <a:lvl7pPr marL="9144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7pPr>
            <a:lvl8pPr marL="13716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8pPr>
            <a:lvl9pPr marL="1828800" defTabSz="10207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Development Progression Discussion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78855" y="3159441"/>
            <a:ext cx="19734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Goal for June Face-to-Face – discussions at this level</a:t>
            </a:r>
            <a:endParaRPr lang="en-US" sz="1400" dirty="0" smtClean="0"/>
          </a:p>
        </p:txBody>
      </p:sp>
      <p:sp>
        <p:nvSpPr>
          <p:cNvPr id="2" name="Chevron 1"/>
          <p:cNvSpPr/>
          <p:nvPr/>
        </p:nvSpPr>
        <p:spPr>
          <a:xfrm>
            <a:off x="1163495" y="1861732"/>
            <a:ext cx="1564640" cy="53571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dirty="0" smtClean="0">
                <a:solidFill>
                  <a:schemeClr val="tx1"/>
                </a:solidFill>
              </a:rPr>
              <a:t>ompleteness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083275" y="1861732"/>
            <a:ext cx="1564640" cy="53571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Prioritization/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Relationships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2623385" y="1861732"/>
            <a:ext cx="1564640" cy="53571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Maturity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4692875" y="2471069"/>
            <a:ext cx="345440" cy="61474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5543165" y="1861732"/>
            <a:ext cx="1564640" cy="53571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Draft Report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1335" y="4075328"/>
            <a:ext cx="21081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Goal for August Face-to-Face – this is sufficiently mature to support architecture studies initiation</a:t>
            </a:r>
            <a:endParaRPr lang="en-US" sz="1400" dirty="0" smtClean="0"/>
          </a:p>
        </p:txBody>
      </p:sp>
      <p:sp>
        <p:nvSpPr>
          <p:cNvPr id="13" name="Up Arrow 12"/>
          <p:cNvSpPr/>
          <p:nvPr/>
        </p:nvSpPr>
        <p:spPr>
          <a:xfrm>
            <a:off x="6247355" y="2475951"/>
            <a:ext cx="345440" cy="1599377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7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59175" y="3103552"/>
            <a:ext cx="8659812" cy="387798"/>
          </a:xfrm>
        </p:spPr>
        <p:txBody>
          <a:bodyPr/>
          <a:lstStyle/>
          <a:p>
            <a:pPr algn="ctr"/>
            <a:r>
              <a:rPr lang="en-US" b="1" dirty="0" smtClean="0"/>
              <a:t>Discussions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737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TT-777X_TEMPLATE">
  <a:themeElements>
    <a:clrScheme name="Boeing Color Palette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39A6"/>
      </a:accent1>
      <a:accent2>
        <a:srgbClr val="E70033"/>
      </a:accent2>
      <a:accent3>
        <a:srgbClr val="0096DB"/>
      </a:accent3>
      <a:accent4>
        <a:srgbClr val="77B800"/>
      </a:accent4>
      <a:accent5>
        <a:srgbClr val="580F8B"/>
      </a:accent5>
      <a:accent6>
        <a:srgbClr val="FFA200"/>
      </a:accent6>
      <a:hlink>
        <a:srgbClr val="0039A6"/>
      </a:hlink>
      <a:folHlink>
        <a:srgbClr val="A5ACB0"/>
      </a:folHlink>
    </a:clrScheme>
    <a:fontScheme name="4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eing Color Palette">
        <a:dk1>
          <a:srgbClr val="000000"/>
        </a:dk1>
        <a:lt1>
          <a:srgbClr val="FFFFFF"/>
        </a:lt1>
        <a:dk2>
          <a:srgbClr val="0033A1"/>
        </a:dk2>
        <a:lt2>
          <a:srgbClr val="A5ACB0"/>
        </a:lt2>
        <a:accent1>
          <a:srgbClr val="0033A1"/>
        </a:accent1>
        <a:accent2>
          <a:srgbClr val="E70033"/>
        </a:accent2>
        <a:accent3>
          <a:srgbClr val="0096DB"/>
        </a:accent3>
        <a:accent4>
          <a:srgbClr val="77B800"/>
        </a:accent4>
        <a:accent5>
          <a:srgbClr val="580F8B"/>
        </a:accent5>
        <a:accent6>
          <a:srgbClr val="FFA200"/>
        </a:accent6>
        <a:hlink>
          <a:srgbClr val="0039A6"/>
        </a:hlink>
        <a:folHlink>
          <a:srgbClr val="A5A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ANTONE 7546">
      <a:srgbClr val="253746"/>
    </a:custClr>
    <a:custClr name="PANTONE 431">
      <a:srgbClr val="5B6770"/>
    </a:custClr>
    <a:custClr name="PANTONE 429">
      <a:srgbClr val="A3AAAE"/>
    </a:custClr>
    <a:custClr name="PANTONE CG1">
      <a:srgbClr val="DAD9D7"/>
    </a:custClr>
    <a:custClr name="Process Magenta">
      <a:srgbClr val="E5007E"/>
    </a:custClr>
    <a:custClr name="PANTONE 4975">
      <a:srgbClr val="402020"/>
    </a:custClr>
    <a:custClr name="PANTONE 201">
      <a:srgbClr val="A32136"/>
    </a:custClr>
    <a:custClr name="PANTONE 185">
      <a:srgbClr val="EA002A"/>
    </a:custClr>
    <a:custClr name="PANTONE 1665">
      <a:srgbClr val="E14504"/>
    </a:custClr>
    <a:custClr name="PANTONE 137">
      <a:srgbClr val="FFA400"/>
    </a:custClr>
    <a:custClr name="PANTONE 108">
      <a:srgbClr val="FFDB00"/>
    </a:custClr>
    <a:custClr name="PANTONE 1215">
      <a:srgbClr val="FDD773"/>
    </a:custClr>
    <a:custClr name="PANTONE 7499">
      <a:srgbClr val="F2E5B3"/>
    </a:custClr>
    <a:custClr name="PANTONE 553">
      <a:srgbClr val="294635"/>
    </a:custClr>
    <a:custClr name="PANTONE 376">
      <a:srgbClr val="81BC00"/>
    </a:custClr>
    <a:custClr name="PANTONE 373">
      <a:srgbClr val="CCE981"/>
    </a:custClr>
    <a:custClr name="PANTONE 328">
      <a:srgbClr val="007167"/>
    </a:custClr>
    <a:custClr name="PANTONE 309">
      <a:srgbClr val="003B4A"/>
    </a:custClr>
    <a:custClr name="PANTONE 3135">
      <a:srgbClr val="008BAC"/>
    </a:custClr>
    <a:custClr name="PANTONE 7457">
      <a:srgbClr val="BADCE6"/>
    </a:custClr>
    <a:custClr name="PANTONE 289">
      <a:srgbClr val="0A2240"/>
    </a:custClr>
    <a:custClr name="PANTONE 2925">
      <a:srgbClr val="009BDF"/>
    </a:custClr>
    <a:custClr name="PANTONE 283">
      <a:srgbClr val="92C0EA"/>
    </a:custClr>
    <a:custClr name="PANTONE 2597">
      <a:srgbClr val="5C0F8C"/>
    </a:custClr>
  </a:custClr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ANTONE 7421">
      <a:srgbClr val="61162D"/>
    </a:custClr>
    <a:custClr name="PANTONE 221">
      <a:srgbClr val="96004B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9041">
      <a:srgbClr val="E2EBE4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777X_BP_Powerpoint-Master</Template>
  <TotalTime>3740</TotalTime>
  <Words>768</Words>
  <Application>Microsoft Office PowerPoint</Application>
  <PresentationFormat>On-screen Show (4:3)</PresentationFormat>
  <Paragraphs>184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Calibri</vt:lpstr>
      <vt:lpstr>Courier New</vt:lpstr>
      <vt:lpstr>Times New Roman</vt:lpstr>
      <vt:lpstr>Wingdings</vt:lpstr>
      <vt:lpstr>WTT-777X_TEMPLATE</vt:lpstr>
      <vt:lpstr>Adobe Acrobat Document</vt:lpstr>
      <vt:lpstr>ARINC Airline Electronic Engineering Committee (AEEC)   Systems Architecture and Interfaces (SAI) Subcommittee  Global Aircraft Tracking Telecon #1  May 15 2017</vt:lpstr>
      <vt:lpstr>Meeting Purpose and Agenda</vt:lpstr>
      <vt:lpstr>ADT Requirements Phase Schedule</vt:lpstr>
      <vt:lpstr>ADT Requirements Development Tasks and Goals Discussion</vt:lpstr>
      <vt:lpstr>ADT Requirements Development Tasks and Goals Discussion</vt:lpstr>
      <vt:lpstr>PowerPoint Presentation</vt:lpstr>
      <vt:lpstr>PowerPoint Presentation</vt:lpstr>
      <vt:lpstr>PowerPoint Presentation</vt:lpstr>
      <vt:lpstr>Discussions</vt:lpstr>
      <vt:lpstr>Acronyms</vt:lpstr>
    </vt:vector>
  </TitlesOfParts>
  <Company>The Boeing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gibbscd</dc:creator>
  <cp:lastModifiedBy>Adler, Charles O</cp:lastModifiedBy>
  <cp:revision>151</cp:revision>
  <cp:lastPrinted>2016-08-29T21:43:19Z</cp:lastPrinted>
  <dcterms:created xsi:type="dcterms:W3CDTF">2015-04-17T16:14:54Z</dcterms:created>
  <dcterms:modified xsi:type="dcterms:W3CDTF">2017-05-15T15:02:38Z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ID">
    <vt:lpwstr>31287f2315a34987bc80002724167eac</vt:lpwstr>
  </property>
  <property fmtid="{D5CDD505-2E9C-101B-9397-08002B2CF9AE}" pid="3" name="PresentationVersion">
    <vt:lpwstr>2.0</vt:lpwstr>
  </property>
  <property fmtid="{D5CDD505-2E9C-101B-9397-08002B2CF9AE}" pid="4" name="SlidesCount">
    <vt:lpwstr>4</vt:lpwstr>
  </property>
</Properties>
</file>