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2" r:id="rId1"/>
  </p:sldMasterIdLst>
  <p:notesMasterIdLst>
    <p:notesMasterId r:id="rId8"/>
  </p:notesMasterIdLst>
  <p:sldIdLst>
    <p:sldId id="261" r:id="rId2"/>
    <p:sldId id="367" r:id="rId3"/>
    <p:sldId id="385" r:id="rId4"/>
    <p:sldId id="386" r:id="rId5"/>
    <p:sldId id="384" r:id="rId6"/>
    <p:sldId id="387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4104" userDrawn="1">
          <p15:clr>
            <a:srgbClr val="A4A3A4"/>
          </p15:clr>
        </p15:guide>
        <p15:guide id="4" orient="horz" pos="2712" userDrawn="1">
          <p15:clr>
            <a:srgbClr val="A4A3A4"/>
          </p15:clr>
        </p15:guide>
        <p15:guide id="5" orient="horz" pos="2904" userDrawn="1">
          <p15:clr>
            <a:srgbClr val="A4A3A4"/>
          </p15:clr>
        </p15:guide>
        <p15:guide id="6" orient="horz" pos="2952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2760" userDrawn="1">
          <p15:clr>
            <a:srgbClr val="A4A3A4"/>
          </p15:clr>
        </p15:guide>
        <p15:guide id="9" pos="2881">
          <p15:clr>
            <a:srgbClr val="A4A3A4"/>
          </p15:clr>
        </p15:guide>
        <p15:guide id="10" pos="3936" userDrawn="1">
          <p15:clr>
            <a:srgbClr val="A4A3A4"/>
          </p15:clr>
        </p15:guide>
        <p15:guide id="11" pos="55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, Mohammed M" initials="AMM" lastIdx="1" clrIdx="0">
    <p:extLst>
      <p:ext uri="{19B8F6BF-5375-455C-9EA6-DF929625EA0E}">
        <p15:presenceInfo xmlns:p15="http://schemas.microsoft.com/office/powerpoint/2012/main" userId="S-1-5-21-2025429265-1303643608-1417001333-6108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0000FF"/>
    <a:srgbClr val="FF99FF"/>
    <a:srgbClr val="CCFFCC"/>
    <a:srgbClr val="57000D"/>
    <a:srgbClr val="394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358" autoAdjust="0"/>
  </p:normalViewPr>
  <p:slideViewPr>
    <p:cSldViewPr snapToGrid="0" showGuides="1">
      <p:cViewPr varScale="1">
        <p:scale>
          <a:sx n="116" d="100"/>
          <a:sy n="116" d="100"/>
        </p:scale>
        <p:origin x="1500" y="114"/>
      </p:cViewPr>
      <p:guideLst>
        <p:guide orient="horz" pos="2160"/>
        <p:guide orient="horz" pos="960"/>
        <p:guide orient="horz" pos="4104"/>
        <p:guide orient="horz" pos="2712"/>
        <p:guide orient="horz" pos="2904"/>
        <p:guide orient="horz" pos="2952"/>
        <p:guide orient="horz" pos="4008"/>
        <p:guide orient="horz" pos="2760"/>
        <p:guide pos="2881"/>
        <p:guide pos="3936"/>
        <p:guide pos="55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90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533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12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284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475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388938" y="4746625"/>
            <a:ext cx="8358187" cy="387798"/>
          </a:xfrm>
        </p:spPr>
        <p:txBody>
          <a:bodyPr/>
          <a:lstStyle>
            <a:lvl1pPr algn="l">
              <a:defRPr sz="2800">
                <a:solidFill>
                  <a:srgbClr val="0039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8939" y="5212881"/>
            <a:ext cx="5036502" cy="22159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 sz="1600" b="0" baseline="0">
                <a:solidFill>
                  <a:srgbClr val="253746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26" name="Rectangle 1825"/>
          <p:cNvSpPr/>
          <p:nvPr userDrawn="1"/>
        </p:nvSpPr>
        <p:spPr>
          <a:xfrm>
            <a:off x="0" y="4594225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4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64690"/>
            <a:ext cx="8362950" cy="38779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503362"/>
            <a:ext cx="8365956" cy="493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3429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6858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8938" y="898525"/>
            <a:ext cx="8361447" cy="235449"/>
          </a:xfrm>
        </p:spPr>
        <p:txBody>
          <a:bodyPr/>
          <a:lstStyle>
            <a:lvl1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9146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247" y="930209"/>
            <a:ext cx="8222583" cy="33239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171450" indent="0">
              <a:buNone/>
              <a:defRPr/>
            </a:lvl2pPr>
            <a:lvl3pPr marL="441325" indent="0">
              <a:buNone/>
              <a:defRPr/>
            </a:lvl3pPr>
            <a:lvl4pPr marL="628650" indent="0">
              <a:buNone/>
              <a:defRPr/>
            </a:lvl4pPr>
            <a:lvl5pPr marL="79375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83086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eing 12 column grid" hidden="1"/>
          <p:cNvGrpSpPr/>
          <p:nvPr/>
        </p:nvGrpSpPr>
        <p:grpSpPr>
          <a:xfrm>
            <a:off x="-3" y="456356"/>
            <a:ext cx="9144011" cy="5958732"/>
            <a:chOff x="-3" y="456356"/>
            <a:chExt cx="9144011" cy="5958732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471778" y="995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71778" y="1291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71778" y="213699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71778" y="243245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71778" y="3288274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71778" y="358373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71778" y="4424269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71778" y="4719730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71778" y="5567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471778" y="5863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 userDrawn="1"/>
          </p:nvSpPr>
          <p:spPr>
            <a:xfrm>
              <a:off x="463550" y="456356"/>
              <a:ext cx="8223250" cy="5944444"/>
            </a:xfrm>
            <a:prstGeom prst="rect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471782" y="1143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3" y="2284726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80" y="3429000"/>
              <a:ext cx="9143628" cy="7005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3" y="4572000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471782" y="5715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5" name="Group 24"/>
            <p:cNvGrpSpPr/>
            <p:nvPr userDrawn="1"/>
          </p:nvGrpSpPr>
          <p:grpSpPr>
            <a:xfrm>
              <a:off x="1001862" y="457200"/>
              <a:ext cx="7135564" cy="5957888"/>
              <a:chOff x="1001862" y="0"/>
              <a:chExt cx="7135564" cy="68580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5708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" name="Straight Connector 20"/>
              <p:cNvCxnSpPr/>
              <p:nvPr/>
            </p:nvCxnSpPr>
            <p:spPr>
              <a:xfrm>
                <a:off x="100186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" name="Straight Connector 15"/>
              <p:cNvCxnSpPr/>
              <p:nvPr/>
            </p:nvCxnSpPr>
            <p:spPr>
              <a:xfrm>
                <a:off x="1154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9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852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393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3387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51789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>
              <a:xfrm>
                <a:off x="3095851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Straight Connector 34"/>
              <p:cNvCxnSpPr/>
              <p:nvPr userDrawn="1"/>
            </p:nvCxnSpPr>
            <p:spPr>
              <a:xfrm>
                <a:off x="3249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>
              <a:xfrm>
                <a:off x="3795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>
              <a:xfrm>
                <a:off x="3944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>
              <a:xfrm>
                <a:off x="4493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>
              <a:xfrm>
                <a:off x="4641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5191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>
              <a:xfrm>
                <a:off x="813742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>
              <a:xfrm>
                <a:off x="5885138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>
              <a:xfrm>
                <a:off x="6043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>
              <a:xfrm>
                <a:off x="6589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>
              <a:xfrm>
                <a:off x="6738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>
              <a:xfrm>
                <a:off x="7287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 userDrawn="1"/>
            </p:nvCxnSpPr>
            <p:spPr>
              <a:xfrm>
                <a:off x="7435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 userDrawn="1"/>
            </p:nvCxnSpPr>
            <p:spPr>
              <a:xfrm>
                <a:off x="7985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64690"/>
            <a:ext cx="836294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14" y="1692275"/>
            <a:ext cx="8365955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4" r:id="rId2"/>
    <p:sldLayoutId id="2147483682" r:id="rId3"/>
    <p:sldLayoutId id="214748369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rgbClr val="0039A6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7145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−"/>
        <a:defRPr sz="1600">
          <a:solidFill>
            <a:schemeClr val="tx1"/>
          </a:solidFill>
          <a:latin typeface="+mn-lt"/>
        </a:defRPr>
      </a:lvl2pPr>
      <a:lvl3pPr marL="5143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6858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Courier New" panose="02070309020205020404" pitchFamily="49" charset="0"/>
        <a:buChar char="o"/>
        <a:defRPr sz="1200">
          <a:solidFill>
            <a:schemeClr val="tx1"/>
          </a:solidFill>
          <a:latin typeface="+mn-lt"/>
        </a:defRPr>
      </a:lvl4pPr>
      <a:lvl5pPr marL="8572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08" y="1084730"/>
            <a:ext cx="8612392" cy="3877985"/>
          </a:xfrm>
        </p:spPr>
        <p:txBody>
          <a:bodyPr/>
          <a:lstStyle/>
          <a:p>
            <a:r>
              <a:rPr lang="en-US" sz="3200" dirty="0"/>
              <a:t>ARINC Airline Electronic Engineering Committee (AEEC) </a:t>
            </a:r>
            <a:br>
              <a:rPr lang="en-US" sz="3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3200" dirty="0"/>
              <a:t>Systems Architecture and Interfaces (SAI) Subcommittee</a:t>
            </a:r>
            <a:br>
              <a:rPr lang="en-US" sz="3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/>
              <a:t>Traffic Surveillance Working </a:t>
            </a:r>
            <a:r>
              <a:rPr lang="en-US" sz="2400" dirty="0" smtClean="0"/>
              <a:t>Group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ARINC 735C TCAS + ACAS Characteristic Updates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600" b="1" dirty="0" smtClean="0"/>
              <a:t>March, </a:t>
            </a:r>
            <a:r>
              <a:rPr lang="en-US" sz="1600" b="1" dirty="0"/>
              <a:t>2020</a:t>
            </a:r>
            <a:br>
              <a:rPr lang="en-US" sz="1600" b="1" dirty="0"/>
            </a:br>
            <a:endParaRPr lang="en-US" sz="1600" dirty="0"/>
          </a:p>
        </p:txBody>
      </p:sp>
      <p:sp>
        <p:nvSpPr>
          <p:cNvPr id="1253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4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5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6" name="SessionPresentationSettingsData" descr="&lt;?xml version=&quot;1.0&quot;?&gt;&lt;Settings&gt;&lt;answerBulletFormat&gt;Numeric&lt;/answerBulletFormat&gt;&lt;pointsToClock&gt;&lt;/pointsToClock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Yes&lt;/countdownAutoInsert&gt;&lt;countdownSeconds&gt;10&lt;/countdownSeconds&gt;&lt;countdownSound&gt;TicToc.wav&lt;/countdownSound&gt;&lt;countdownStyle&gt;Stopwatch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Response Devices&lt;/inputSource&gt;&lt;userpreferredinputSource&gt;&lt;/userpreferredinputSource&gt;&lt;multipleResponseDivisor&gt;# of Responses&lt;/multipleResponseDivisor&gt;&lt;participantsLeaderBoard&gt;5&lt;/participantsLeaderBoard&gt;&lt;percentageDecimalPlaces&gt;0&lt;/percentageDecimalPlaces&gt;&lt;responseCounterAutoInsert&gt;Yes&lt;/responseCounterAutoInsert&gt;&lt;responseCounterStyle&gt;Circle&lt;/responseCounterStyle&gt;&lt;responseCounterTextColor&gt;0,0,0&lt;/responseCounterTextColor&gt;&lt;responseCounterFillColor&gt;79,129,189&lt;/responseCounterFillColor&gt;&lt;responseCounterBorderColor&gt;56,93,138&lt;/responseCounterBorderColor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VOTE Pro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controlBarPosition&gt;Top Left&lt;/controlBarPosition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DO-260C ADS-B In MOPS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6502" y="917912"/>
            <a:ext cx="727422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TBD Items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502" y="917912"/>
            <a:ext cx="727422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TBD Items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TBD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TBD Items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983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DO-385 ACAS-</a:t>
            </a:r>
            <a:r>
              <a:rPr lang="en-US" dirty="0" err="1" smtClean="0"/>
              <a:t>Xa</a:t>
            </a:r>
            <a:r>
              <a:rPr lang="en-US" dirty="0" smtClean="0"/>
              <a:t>/Xo MOPS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6502" y="917912"/>
            <a:ext cx="727422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Introduction and </a:t>
            </a:r>
            <a:r>
              <a:rPr lang="en-US" sz="2400" dirty="0" smtClean="0">
                <a:solidFill>
                  <a:srgbClr val="000000"/>
                </a:solidFill>
              </a:rPr>
              <a:t>Description (section 1) </a:t>
            </a:r>
            <a:r>
              <a:rPr lang="en-US" sz="2400" dirty="0">
                <a:solidFill>
                  <a:srgbClr val="000000"/>
                </a:solidFill>
              </a:rPr>
              <a:t>updates to appropriately include ACAS </a:t>
            </a:r>
            <a:r>
              <a:rPr lang="en-US" sz="2400" dirty="0" err="1" smtClean="0">
                <a:solidFill>
                  <a:srgbClr val="000000"/>
                </a:solidFill>
              </a:rPr>
              <a:t>Xa</a:t>
            </a:r>
            <a:r>
              <a:rPr lang="en-US" sz="2400" dirty="0" smtClean="0">
                <a:solidFill>
                  <a:srgbClr val="000000"/>
                </a:solidFill>
              </a:rPr>
              <a:t>/Xo </a:t>
            </a:r>
            <a:r>
              <a:rPr lang="en-US" sz="2400" dirty="0">
                <a:solidFill>
                  <a:srgbClr val="000000"/>
                </a:solidFill>
              </a:rPr>
              <a:t>descriptions</a:t>
            </a: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Functional </a:t>
            </a:r>
            <a:r>
              <a:rPr lang="en-US" sz="2400" dirty="0" smtClean="0">
                <a:solidFill>
                  <a:srgbClr val="000000"/>
                </a:solidFill>
              </a:rPr>
              <a:t>Description (section 3) </a:t>
            </a:r>
            <a:r>
              <a:rPr lang="en-US" sz="2400" dirty="0">
                <a:solidFill>
                  <a:srgbClr val="000000"/>
                </a:solidFill>
              </a:rPr>
              <a:t>updates for ACAS </a:t>
            </a:r>
            <a:r>
              <a:rPr lang="en-US" sz="2400" dirty="0" err="1" smtClean="0">
                <a:solidFill>
                  <a:srgbClr val="000000"/>
                </a:solidFill>
              </a:rPr>
              <a:t>Xa</a:t>
            </a:r>
            <a:r>
              <a:rPr lang="en-US" sz="2400" dirty="0" smtClean="0">
                <a:solidFill>
                  <a:srgbClr val="000000"/>
                </a:solidFill>
              </a:rPr>
              <a:t>/Xo</a:t>
            </a:r>
            <a:endParaRPr lang="en-US" sz="2400" dirty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Update Attachment 19G (Data Link Capability Report) for ACAS </a:t>
            </a:r>
            <a:r>
              <a:rPr lang="en-US" sz="2000" dirty="0" err="1" smtClean="0">
                <a:solidFill>
                  <a:srgbClr val="000000"/>
                </a:solidFill>
              </a:rPr>
              <a:t>Xa</a:t>
            </a:r>
            <a:r>
              <a:rPr lang="en-US" sz="2000" dirty="0" smtClean="0">
                <a:solidFill>
                  <a:srgbClr val="000000"/>
                </a:solidFill>
              </a:rPr>
              <a:t>/Xo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New Attachment 19M For transmission of Part Numbers (registers E5 and E6)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7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DO-361A FIM MOPS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6502" y="917912"/>
            <a:ext cx="72742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DO-361 Section 2.3 – Requirements for input and controls (draft version)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02" y="1780062"/>
            <a:ext cx="3573938" cy="473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10" y="1333410"/>
            <a:ext cx="2898095" cy="36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10" y="4934466"/>
            <a:ext cx="2898095" cy="8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10" y="5748879"/>
            <a:ext cx="2898095" cy="85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0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DO-XXX ACAS-Xu MOPS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6502" y="917912"/>
            <a:ext cx="7274226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Introduction and Description (section 1) updates to appropriately include ACAS Xu descriptions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Functional Description (section 1) updates for ACAS Xu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Label definition for horizontal resolution advisories and remain well clear (RWC) guidance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Revise Attachment 6F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Revise label definition for TCAS </a:t>
            </a:r>
            <a:r>
              <a:rPr lang="en-US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Transponder (TX bus) transmission of Resolution Advisories Report (register 30)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Wingdings" panose="05000000000000000000" pitchFamily="2" charset="2"/>
              </a:rPr>
              <a:t>Revise Attachment </a:t>
            </a:r>
            <a:r>
              <a:rPr lang="en-US" sz="2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19F</a:t>
            </a:r>
            <a:endParaRPr lang="en-US" sz="24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Label definition for TCAS </a:t>
            </a:r>
            <a:r>
              <a:rPr lang="en-US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Transponder (TX bus) transmission of register 31</a:t>
            </a:r>
            <a:endParaRPr lang="en-US" sz="2400" dirty="0">
              <a:solidFill>
                <a:srgbClr val="000000"/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New Attachment 19K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DO-XXX ACAS-Xu MOPS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6502" y="917912"/>
            <a:ext cx="727422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Update Attachment 19G (Data Link Capability Report) for ACAS </a:t>
            </a:r>
            <a:r>
              <a:rPr lang="en-US" sz="2400" dirty="0" smtClean="0">
                <a:solidFill>
                  <a:srgbClr val="000000"/>
                </a:solidFill>
              </a:rPr>
              <a:t>Xu</a:t>
            </a:r>
            <a:endParaRPr lang="en-US" sz="24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New Attachment 19N For Operational Status Message data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New Attachment 19O For Operational Coordination Message data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ATAR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interface?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TBD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39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TT-777X_TEMPLATE">
  <a:themeElements>
    <a:clrScheme name="Boeing Color Palette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0039A6"/>
      </a:accent1>
      <a:accent2>
        <a:srgbClr val="E70033"/>
      </a:accent2>
      <a:accent3>
        <a:srgbClr val="0096DB"/>
      </a:accent3>
      <a:accent4>
        <a:srgbClr val="77B800"/>
      </a:accent4>
      <a:accent5>
        <a:srgbClr val="580F8B"/>
      </a:accent5>
      <a:accent6>
        <a:srgbClr val="FFA200"/>
      </a:accent6>
      <a:hlink>
        <a:srgbClr val="0039A6"/>
      </a:hlink>
      <a:folHlink>
        <a:srgbClr val="A5ACB0"/>
      </a:folHlink>
    </a:clrScheme>
    <a:fontScheme name="4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eing Color Palette">
        <a:dk1>
          <a:srgbClr val="000000"/>
        </a:dk1>
        <a:lt1>
          <a:srgbClr val="FFFFFF"/>
        </a:lt1>
        <a:dk2>
          <a:srgbClr val="0033A1"/>
        </a:dk2>
        <a:lt2>
          <a:srgbClr val="A5ACB0"/>
        </a:lt2>
        <a:accent1>
          <a:srgbClr val="0033A1"/>
        </a:accent1>
        <a:accent2>
          <a:srgbClr val="E70033"/>
        </a:accent2>
        <a:accent3>
          <a:srgbClr val="0096DB"/>
        </a:accent3>
        <a:accent4>
          <a:srgbClr val="77B800"/>
        </a:accent4>
        <a:accent5>
          <a:srgbClr val="580F8B"/>
        </a:accent5>
        <a:accent6>
          <a:srgbClr val="FFA200"/>
        </a:accent6>
        <a:hlink>
          <a:srgbClr val="0039A6"/>
        </a:hlink>
        <a:folHlink>
          <a:srgbClr val="A5A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ANTONE 7546">
      <a:srgbClr val="253746"/>
    </a:custClr>
    <a:custClr name="PANTONE 431">
      <a:srgbClr val="5B6770"/>
    </a:custClr>
    <a:custClr name="PANTONE 429">
      <a:srgbClr val="A3AAAE"/>
    </a:custClr>
    <a:custClr name="PANTONE CG1">
      <a:srgbClr val="DAD9D7"/>
    </a:custClr>
    <a:custClr name="Process Magenta">
      <a:srgbClr val="E5007E"/>
    </a:custClr>
    <a:custClr name="PANTONE 4975">
      <a:srgbClr val="402020"/>
    </a:custClr>
    <a:custClr name="PANTONE 201">
      <a:srgbClr val="A32136"/>
    </a:custClr>
    <a:custClr name="PANTONE 185">
      <a:srgbClr val="EA002A"/>
    </a:custClr>
    <a:custClr name="PANTONE 1665">
      <a:srgbClr val="E14504"/>
    </a:custClr>
    <a:custClr name="PANTONE 137">
      <a:srgbClr val="FFA400"/>
    </a:custClr>
    <a:custClr name="PANTONE 108">
      <a:srgbClr val="FFDB00"/>
    </a:custClr>
    <a:custClr name="PANTONE 1215">
      <a:srgbClr val="FDD773"/>
    </a:custClr>
    <a:custClr name="PANTONE 7499">
      <a:srgbClr val="F2E5B3"/>
    </a:custClr>
    <a:custClr name="PANTONE 553">
      <a:srgbClr val="294635"/>
    </a:custClr>
    <a:custClr name="PANTONE 376">
      <a:srgbClr val="81BC00"/>
    </a:custClr>
    <a:custClr name="PANTONE 373">
      <a:srgbClr val="CCE981"/>
    </a:custClr>
    <a:custClr name="PANTONE 328">
      <a:srgbClr val="007167"/>
    </a:custClr>
    <a:custClr name="PANTONE 309">
      <a:srgbClr val="003B4A"/>
    </a:custClr>
    <a:custClr name="PANTONE 3135">
      <a:srgbClr val="008BAC"/>
    </a:custClr>
    <a:custClr name="PANTONE 7457">
      <a:srgbClr val="BADCE6"/>
    </a:custClr>
    <a:custClr name="PANTONE 289">
      <a:srgbClr val="0A2240"/>
    </a:custClr>
    <a:custClr name="PANTONE 2925">
      <a:srgbClr val="009BDF"/>
    </a:custClr>
    <a:custClr name="PANTONE 283">
      <a:srgbClr val="92C0EA"/>
    </a:custClr>
    <a:custClr name="PANTONE 2597">
      <a:srgbClr val="5C0F8C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777X_BP_Powerpoint-Master</Template>
  <TotalTime>25650</TotalTime>
  <Words>249</Words>
  <Application>Microsoft Office PowerPoint</Application>
  <PresentationFormat>On-screen Show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Courier New</vt:lpstr>
      <vt:lpstr>Wingdings</vt:lpstr>
      <vt:lpstr>WTT-777X_TEMPLATE</vt:lpstr>
      <vt:lpstr>ARINC Airline Electronic Engineering Committee (AEEC)   Systems Architecture and Interfaces (SAI) Subcommittee  Traffic Surveillance Working Group  ARINC 735C TCAS + ACAS Characteristic Updates  March, 2020 </vt:lpstr>
      <vt:lpstr>DO-260C ADS-B In MOPS Updates</vt:lpstr>
      <vt:lpstr>DO-385 ACAS-Xa/Xo MOPS Updates</vt:lpstr>
      <vt:lpstr>DO-361A FIM MOPS Updates</vt:lpstr>
      <vt:lpstr>DO-XXX ACAS-Xu MOPS Updates</vt:lpstr>
      <vt:lpstr>DO-XXX ACAS-Xu MOPS Updates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gibbscd</dc:creator>
  <cp:lastModifiedBy>Crossman, Jay (US) @ PRG - ACSSD</cp:lastModifiedBy>
  <cp:revision>412</cp:revision>
  <cp:lastPrinted>2016-08-29T21:43:19Z</cp:lastPrinted>
  <dcterms:created xsi:type="dcterms:W3CDTF">2015-04-17T16:14:54Z</dcterms:created>
  <dcterms:modified xsi:type="dcterms:W3CDTF">2020-03-16T22:48:34Z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31287f2315a34987bc80002724167eac</vt:lpwstr>
  </property>
  <property fmtid="{D5CDD505-2E9C-101B-9397-08002B2CF9AE}" pid="3" name="PresentationVersion">
    <vt:lpwstr>2.0</vt:lpwstr>
  </property>
  <property fmtid="{D5CDD505-2E9C-101B-9397-08002B2CF9AE}" pid="4" name="SlidesCount">
    <vt:lpwstr>4</vt:lpwstr>
  </property>
</Properties>
</file>