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52" r:id="rId1"/>
  </p:sldMasterIdLst>
  <p:notesMasterIdLst>
    <p:notesMasterId r:id="rId8"/>
  </p:notesMasterIdLst>
  <p:sldIdLst>
    <p:sldId id="261" r:id="rId2"/>
    <p:sldId id="367" r:id="rId3"/>
    <p:sldId id="385" r:id="rId4"/>
    <p:sldId id="386" r:id="rId5"/>
    <p:sldId id="384" r:id="rId6"/>
    <p:sldId id="387" r:id="rId7"/>
  </p:sldIdLst>
  <p:sldSz cx="9144000" cy="6858000" type="screen4x3"/>
  <p:notesSz cx="69342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960" userDrawn="1">
          <p15:clr>
            <a:srgbClr val="A4A3A4"/>
          </p15:clr>
        </p15:guide>
        <p15:guide id="3" orient="horz" pos="4104" userDrawn="1">
          <p15:clr>
            <a:srgbClr val="A4A3A4"/>
          </p15:clr>
        </p15:guide>
        <p15:guide id="4" orient="horz" pos="2712" userDrawn="1">
          <p15:clr>
            <a:srgbClr val="A4A3A4"/>
          </p15:clr>
        </p15:guide>
        <p15:guide id="5" orient="horz" pos="2904" userDrawn="1">
          <p15:clr>
            <a:srgbClr val="A4A3A4"/>
          </p15:clr>
        </p15:guide>
        <p15:guide id="6" orient="horz" pos="2952" userDrawn="1">
          <p15:clr>
            <a:srgbClr val="A4A3A4"/>
          </p15:clr>
        </p15:guide>
        <p15:guide id="7" orient="horz" pos="4008" userDrawn="1">
          <p15:clr>
            <a:srgbClr val="A4A3A4"/>
          </p15:clr>
        </p15:guide>
        <p15:guide id="8" orient="horz" pos="2760" userDrawn="1">
          <p15:clr>
            <a:srgbClr val="A4A3A4"/>
          </p15:clr>
        </p15:guide>
        <p15:guide id="9" pos="2881">
          <p15:clr>
            <a:srgbClr val="A4A3A4"/>
          </p15:clr>
        </p15:guide>
        <p15:guide id="10" pos="3936" userDrawn="1">
          <p15:clr>
            <a:srgbClr val="A4A3A4"/>
          </p15:clr>
        </p15:guide>
        <p15:guide id="11" pos="5513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hmed, Mohammed M" initials="AMM" lastIdx="1" clrIdx="0">
    <p:extLst>
      <p:ext uri="{19B8F6BF-5375-455C-9EA6-DF929625EA0E}">
        <p15:presenceInfo xmlns:p15="http://schemas.microsoft.com/office/powerpoint/2012/main" userId="S-1-5-21-2025429265-1303643608-1417001333-61081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9A6"/>
    <a:srgbClr val="0000FF"/>
    <a:srgbClr val="FF99FF"/>
    <a:srgbClr val="CCFFCC"/>
    <a:srgbClr val="57000D"/>
    <a:srgbClr val="394A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7358" autoAdjust="0"/>
  </p:normalViewPr>
  <p:slideViewPr>
    <p:cSldViewPr snapToGrid="0" showGuides="1">
      <p:cViewPr varScale="1">
        <p:scale>
          <a:sx n="116" d="100"/>
          <a:sy n="116" d="100"/>
        </p:scale>
        <p:origin x="1500" y="114"/>
      </p:cViewPr>
      <p:guideLst>
        <p:guide orient="horz" pos="2160"/>
        <p:guide orient="horz" pos="960"/>
        <p:guide orient="horz" pos="4104"/>
        <p:guide orient="horz" pos="2712"/>
        <p:guide orient="horz" pos="2904"/>
        <p:guide orient="horz" pos="2952"/>
        <p:guide orient="horz" pos="4008"/>
        <p:guide orient="horz" pos="2760"/>
        <p:guide pos="2881"/>
        <p:guide pos="3936"/>
        <p:guide pos="551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775" y="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420" y="4379595"/>
            <a:ext cx="5547360" cy="414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759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775" y="875759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39F009B-AA83-4291-81BE-194F11CE19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1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927145">
              <a:defRPr/>
            </a:pPr>
            <a:fld id="{A9AFC416-B6F9-4E35-B27F-7A1A6AA3F734}" type="slidenum">
              <a:rPr lang="en-US" smtClean="0">
                <a:solidFill>
                  <a:srgbClr val="000000"/>
                </a:solidFill>
              </a:rPr>
              <a:pPr defTabSz="927145">
                <a:defRPr/>
              </a:pPr>
              <a:t>2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695325"/>
            <a:ext cx="4654550" cy="3492500"/>
          </a:xfrm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3938" y="4421742"/>
            <a:ext cx="5615228" cy="4192189"/>
          </a:xfrm>
          <a:ln/>
        </p:spPr>
        <p:txBody>
          <a:bodyPr/>
          <a:lstStyle/>
          <a:p>
            <a:pPr>
              <a:defRPr/>
            </a:pPr>
            <a:endParaRPr lang="en-US" sz="1100" dirty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559073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927145">
              <a:defRPr/>
            </a:pPr>
            <a:fld id="{A9AFC416-B6F9-4E35-B27F-7A1A6AA3F734}" type="slidenum">
              <a:rPr lang="en-US" smtClean="0">
                <a:solidFill>
                  <a:srgbClr val="000000"/>
                </a:solidFill>
              </a:rPr>
              <a:pPr defTabSz="927145">
                <a:defRPr/>
              </a:pPr>
              <a:t>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695325"/>
            <a:ext cx="4654550" cy="3492500"/>
          </a:xfrm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3938" y="4421742"/>
            <a:ext cx="5615228" cy="4192189"/>
          </a:xfrm>
          <a:ln/>
        </p:spPr>
        <p:txBody>
          <a:bodyPr/>
          <a:lstStyle/>
          <a:p>
            <a:pPr>
              <a:defRPr/>
            </a:pPr>
            <a:endParaRPr lang="en-US" sz="1100" dirty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95335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927145">
              <a:defRPr/>
            </a:pPr>
            <a:fld id="{A9AFC416-B6F9-4E35-B27F-7A1A6AA3F734}" type="slidenum">
              <a:rPr lang="en-US" smtClean="0">
                <a:solidFill>
                  <a:srgbClr val="000000"/>
                </a:solidFill>
              </a:rPr>
              <a:pPr defTabSz="927145">
                <a:defRPr/>
              </a:pPr>
              <a:t>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695325"/>
            <a:ext cx="4654550" cy="3492500"/>
          </a:xfrm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3938" y="4421742"/>
            <a:ext cx="5615228" cy="4192189"/>
          </a:xfrm>
          <a:ln/>
        </p:spPr>
        <p:txBody>
          <a:bodyPr/>
          <a:lstStyle/>
          <a:p>
            <a:pPr>
              <a:defRPr/>
            </a:pPr>
            <a:endParaRPr lang="en-US" sz="1100" dirty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611236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927145">
              <a:defRPr/>
            </a:pPr>
            <a:fld id="{A9AFC416-B6F9-4E35-B27F-7A1A6AA3F734}" type="slidenum">
              <a:rPr lang="en-US" smtClean="0">
                <a:solidFill>
                  <a:srgbClr val="000000"/>
                </a:solidFill>
              </a:rPr>
              <a:pPr defTabSz="927145">
                <a:defRPr/>
              </a:pPr>
              <a:t>5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695325"/>
            <a:ext cx="4654550" cy="3492500"/>
          </a:xfrm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3938" y="4421742"/>
            <a:ext cx="5615228" cy="4192189"/>
          </a:xfrm>
          <a:ln/>
        </p:spPr>
        <p:txBody>
          <a:bodyPr/>
          <a:lstStyle/>
          <a:p>
            <a:pPr>
              <a:defRPr/>
            </a:pPr>
            <a:endParaRPr lang="en-US" sz="1100" dirty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612847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927145">
              <a:defRPr/>
            </a:pPr>
            <a:fld id="{A9AFC416-B6F9-4E35-B27F-7A1A6AA3F734}" type="slidenum">
              <a:rPr lang="en-US" smtClean="0">
                <a:solidFill>
                  <a:srgbClr val="000000"/>
                </a:solidFill>
              </a:rPr>
              <a:pPr defTabSz="927145">
                <a:defRPr/>
              </a:pPr>
              <a:t>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695325"/>
            <a:ext cx="4654550" cy="3492500"/>
          </a:xfrm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3938" y="4421742"/>
            <a:ext cx="5615228" cy="4192189"/>
          </a:xfrm>
          <a:ln/>
        </p:spPr>
        <p:txBody>
          <a:bodyPr/>
          <a:lstStyle/>
          <a:p>
            <a:pPr>
              <a:defRPr/>
            </a:pPr>
            <a:endParaRPr lang="en-US" sz="1100" dirty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94751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 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27"/>
          <p:cNvSpPr>
            <a:spLocks noGrp="1"/>
          </p:cNvSpPr>
          <p:nvPr>
            <p:ph type="title"/>
          </p:nvPr>
        </p:nvSpPr>
        <p:spPr>
          <a:xfrm>
            <a:off x="388938" y="4746625"/>
            <a:ext cx="8358187" cy="387798"/>
          </a:xfrm>
        </p:spPr>
        <p:txBody>
          <a:bodyPr/>
          <a:lstStyle>
            <a:lvl1pPr algn="l">
              <a:defRPr sz="2800">
                <a:solidFill>
                  <a:srgbClr val="0039A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388939" y="5212881"/>
            <a:ext cx="5036502" cy="221599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  <a:defRPr sz="1600" b="0" baseline="0">
                <a:solidFill>
                  <a:srgbClr val="253746"/>
                </a:solidFill>
              </a:defRPr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26" name="Rectangle 1825"/>
          <p:cNvSpPr/>
          <p:nvPr userDrawn="1"/>
        </p:nvSpPr>
        <p:spPr>
          <a:xfrm>
            <a:off x="0" y="4594225"/>
            <a:ext cx="9144000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643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938" y="464690"/>
            <a:ext cx="8362950" cy="387798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938" y="1503362"/>
            <a:ext cx="8365956" cy="493553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 marL="342900" indent="-171450"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 marL="685800" indent="-171450"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388938" y="898525"/>
            <a:ext cx="8361447" cy="235449"/>
          </a:xfrm>
        </p:spPr>
        <p:txBody>
          <a:bodyPr/>
          <a:lstStyle>
            <a:lvl1pPr marL="0" indent="0">
              <a:lnSpc>
                <a:spcPct val="85000"/>
              </a:lnSpc>
              <a:spcAft>
                <a:spcPts val="0"/>
              </a:spcAft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93"/>
            <a:ext cx="914638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045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,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34247" y="930209"/>
            <a:ext cx="8222583" cy="332399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bg1">
                    <a:lumMod val="65000"/>
                  </a:schemeClr>
                </a:solidFill>
              </a:defRPr>
            </a:lvl1pPr>
            <a:lvl2pPr marL="171450" indent="0">
              <a:buNone/>
              <a:defRPr/>
            </a:lvl2pPr>
            <a:lvl3pPr marL="441325" indent="0">
              <a:buNone/>
              <a:defRPr/>
            </a:lvl3pPr>
            <a:lvl4pPr marL="628650" indent="0">
              <a:buNone/>
              <a:defRPr/>
            </a:lvl4pPr>
            <a:lvl5pPr marL="79375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8830865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Boeing 12 column grid" hidden="1"/>
          <p:cNvGrpSpPr/>
          <p:nvPr/>
        </p:nvGrpSpPr>
        <p:grpSpPr>
          <a:xfrm>
            <a:off x="-3" y="456356"/>
            <a:ext cx="9144011" cy="5958732"/>
            <a:chOff x="-3" y="456356"/>
            <a:chExt cx="9144011" cy="5958732"/>
          </a:xfrm>
        </p:grpSpPr>
        <p:cxnSp>
          <p:nvCxnSpPr>
            <p:cNvPr id="9" name="Straight Connector 8"/>
            <p:cNvCxnSpPr/>
            <p:nvPr userDrawn="1"/>
          </p:nvCxnSpPr>
          <p:spPr>
            <a:xfrm>
              <a:off x="471778" y="995906"/>
              <a:ext cx="8211312" cy="0"/>
            </a:xfrm>
            <a:prstGeom prst="line">
              <a:avLst/>
            </a:prstGeom>
            <a:noFill/>
            <a:ln w="6350">
              <a:solidFill>
                <a:schemeClr val="accent1">
                  <a:lumMod val="20000"/>
                  <a:lumOff val="8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0" name="Straight Connector 9"/>
            <p:cNvCxnSpPr/>
            <p:nvPr userDrawn="1"/>
          </p:nvCxnSpPr>
          <p:spPr>
            <a:xfrm>
              <a:off x="471778" y="1291367"/>
              <a:ext cx="8211312" cy="0"/>
            </a:xfrm>
            <a:prstGeom prst="line">
              <a:avLst/>
            </a:prstGeom>
            <a:noFill/>
            <a:ln w="6350">
              <a:solidFill>
                <a:schemeClr val="accent1">
                  <a:lumMod val="20000"/>
                  <a:lumOff val="8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" name="Straight Connector 10"/>
            <p:cNvCxnSpPr/>
            <p:nvPr userDrawn="1"/>
          </p:nvCxnSpPr>
          <p:spPr>
            <a:xfrm>
              <a:off x="471778" y="2136995"/>
              <a:ext cx="8211312" cy="0"/>
            </a:xfrm>
            <a:prstGeom prst="line">
              <a:avLst/>
            </a:prstGeom>
            <a:noFill/>
            <a:ln w="6350">
              <a:solidFill>
                <a:schemeClr val="accent1">
                  <a:lumMod val="20000"/>
                  <a:lumOff val="8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2" name="Straight Connector 11"/>
            <p:cNvCxnSpPr/>
            <p:nvPr userDrawn="1"/>
          </p:nvCxnSpPr>
          <p:spPr>
            <a:xfrm>
              <a:off x="471778" y="2432456"/>
              <a:ext cx="8211312" cy="0"/>
            </a:xfrm>
            <a:prstGeom prst="line">
              <a:avLst/>
            </a:prstGeom>
            <a:noFill/>
            <a:ln w="6350">
              <a:solidFill>
                <a:schemeClr val="accent1">
                  <a:lumMod val="20000"/>
                  <a:lumOff val="8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Straight Connector 12"/>
            <p:cNvCxnSpPr/>
            <p:nvPr userDrawn="1"/>
          </p:nvCxnSpPr>
          <p:spPr>
            <a:xfrm>
              <a:off x="471778" y="3288274"/>
              <a:ext cx="8211312" cy="0"/>
            </a:xfrm>
            <a:prstGeom prst="line">
              <a:avLst/>
            </a:prstGeom>
            <a:noFill/>
            <a:ln w="6350">
              <a:solidFill>
                <a:schemeClr val="accent1">
                  <a:lumMod val="20000"/>
                  <a:lumOff val="8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>
              <a:off x="471778" y="3583735"/>
              <a:ext cx="8211312" cy="0"/>
            </a:xfrm>
            <a:prstGeom prst="line">
              <a:avLst/>
            </a:prstGeom>
            <a:noFill/>
            <a:ln w="6350">
              <a:solidFill>
                <a:schemeClr val="accent1">
                  <a:lumMod val="20000"/>
                  <a:lumOff val="8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>
              <a:off x="471778" y="4424269"/>
              <a:ext cx="8211312" cy="0"/>
            </a:xfrm>
            <a:prstGeom prst="line">
              <a:avLst/>
            </a:prstGeom>
            <a:noFill/>
            <a:ln w="6350">
              <a:solidFill>
                <a:schemeClr val="accent1">
                  <a:lumMod val="20000"/>
                  <a:lumOff val="8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>
              <a:off x="471778" y="4719730"/>
              <a:ext cx="8211312" cy="0"/>
            </a:xfrm>
            <a:prstGeom prst="line">
              <a:avLst/>
            </a:prstGeom>
            <a:noFill/>
            <a:ln w="6350">
              <a:solidFill>
                <a:schemeClr val="accent1">
                  <a:lumMod val="20000"/>
                  <a:lumOff val="8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Straight Connector 16"/>
            <p:cNvCxnSpPr/>
            <p:nvPr userDrawn="1"/>
          </p:nvCxnSpPr>
          <p:spPr>
            <a:xfrm>
              <a:off x="471778" y="5567906"/>
              <a:ext cx="8211312" cy="0"/>
            </a:xfrm>
            <a:prstGeom prst="line">
              <a:avLst/>
            </a:prstGeom>
            <a:noFill/>
            <a:ln w="6350">
              <a:solidFill>
                <a:schemeClr val="accent1">
                  <a:lumMod val="20000"/>
                  <a:lumOff val="8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8" name="Straight Connector 17"/>
            <p:cNvCxnSpPr/>
            <p:nvPr userDrawn="1"/>
          </p:nvCxnSpPr>
          <p:spPr>
            <a:xfrm>
              <a:off x="471778" y="5863367"/>
              <a:ext cx="8211312" cy="0"/>
            </a:xfrm>
            <a:prstGeom prst="line">
              <a:avLst/>
            </a:prstGeom>
            <a:noFill/>
            <a:ln w="6350">
              <a:solidFill>
                <a:schemeClr val="accent1">
                  <a:lumMod val="20000"/>
                  <a:lumOff val="8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9" name="Rectangle 18"/>
            <p:cNvSpPr/>
            <p:nvPr userDrawn="1"/>
          </p:nvSpPr>
          <p:spPr>
            <a:xfrm>
              <a:off x="463550" y="456356"/>
              <a:ext cx="8223250" cy="5944444"/>
            </a:xfrm>
            <a:prstGeom prst="rect">
              <a:avLst/>
            </a:prstGeom>
            <a:noFill/>
            <a:ln w="6350">
              <a:solidFill>
                <a:schemeClr val="accent1">
                  <a:lumMod val="20000"/>
                  <a:lumOff val="8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0" name="Straight Connector 19"/>
            <p:cNvCxnSpPr/>
            <p:nvPr userDrawn="1"/>
          </p:nvCxnSpPr>
          <p:spPr>
            <a:xfrm>
              <a:off x="471782" y="1143637"/>
              <a:ext cx="8211312" cy="0"/>
            </a:xfrm>
            <a:prstGeom prst="line">
              <a:avLst/>
            </a:prstGeom>
            <a:noFill/>
            <a:ln w="6350">
              <a:solidFill>
                <a:schemeClr val="accent1">
                  <a:lumMod val="20000"/>
                  <a:lumOff val="8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1" name="Straight Connector 20"/>
            <p:cNvCxnSpPr/>
            <p:nvPr userDrawn="1"/>
          </p:nvCxnSpPr>
          <p:spPr>
            <a:xfrm>
              <a:off x="-3" y="2284726"/>
              <a:ext cx="9143998" cy="0"/>
            </a:xfrm>
            <a:prstGeom prst="line">
              <a:avLst/>
            </a:prstGeom>
            <a:noFill/>
            <a:ln w="19050">
              <a:solidFill>
                <a:schemeClr val="accent1">
                  <a:lumMod val="20000"/>
                  <a:lumOff val="8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2" name="Straight Connector 21"/>
            <p:cNvCxnSpPr/>
            <p:nvPr userDrawn="1"/>
          </p:nvCxnSpPr>
          <p:spPr>
            <a:xfrm>
              <a:off x="380" y="3429000"/>
              <a:ext cx="9143628" cy="7005"/>
            </a:xfrm>
            <a:prstGeom prst="line">
              <a:avLst/>
            </a:prstGeom>
            <a:noFill/>
            <a:ln w="6350">
              <a:solidFill>
                <a:schemeClr val="accent1">
                  <a:lumMod val="20000"/>
                  <a:lumOff val="80000"/>
                </a:schemeClr>
              </a:solidFill>
              <a:prstDash val="lg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3" name="Straight Connector 22"/>
            <p:cNvCxnSpPr/>
            <p:nvPr userDrawn="1"/>
          </p:nvCxnSpPr>
          <p:spPr>
            <a:xfrm>
              <a:off x="-3" y="4572000"/>
              <a:ext cx="9143998" cy="0"/>
            </a:xfrm>
            <a:prstGeom prst="line">
              <a:avLst/>
            </a:prstGeom>
            <a:noFill/>
            <a:ln w="19050">
              <a:solidFill>
                <a:schemeClr val="accent1">
                  <a:lumMod val="20000"/>
                  <a:lumOff val="8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4" name="Straight Connector 23"/>
            <p:cNvCxnSpPr/>
            <p:nvPr userDrawn="1"/>
          </p:nvCxnSpPr>
          <p:spPr>
            <a:xfrm>
              <a:off x="471782" y="5715637"/>
              <a:ext cx="8211312" cy="0"/>
            </a:xfrm>
            <a:prstGeom prst="line">
              <a:avLst/>
            </a:prstGeom>
            <a:noFill/>
            <a:ln w="6350">
              <a:solidFill>
                <a:schemeClr val="accent1">
                  <a:lumMod val="20000"/>
                  <a:lumOff val="8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grpSp>
          <p:nvGrpSpPr>
            <p:cNvPr id="25" name="Group 24"/>
            <p:cNvGrpSpPr/>
            <p:nvPr userDrawn="1"/>
          </p:nvGrpSpPr>
          <p:grpSpPr>
            <a:xfrm>
              <a:off x="1001862" y="457200"/>
              <a:ext cx="7135564" cy="5957888"/>
              <a:chOff x="1001862" y="0"/>
              <a:chExt cx="7135564" cy="6858000"/>
            </a:xfrm>
          </p:grpSpPr>
          <p:cxnSp>
            <p:nvCxnSpPr>
              <p:cNvPr id="26" name="Straight Connector 25"/>
              <p:cNvCxnSpPr/>
              <p:nvPr/>
            </p:nvCxnSpPr>
            <p:spPr>
              <a:xfrm>
                <a:off x="4570813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lgDash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7" name="Straight Connector 20"/>
              <p:cNvCxnSpPr/>
              <p:nvPr/>
            </p:nvCxnSpPr>
            <p:spPr>
              <a:xfrm>
                <a:off x="1001862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8" name="Straight Connector 15"/>
              <p:cNvCxnSpPr/>
              <p:nvPr/>
            </p:nvCxnSpPr>
            <p:spPr>
              <a:xfrm>
                <a:off x="1154060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1699680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>
                <a:off x="1852982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2393060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5338713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2551789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4" name="Straight Connector 33"/>
              <p:cNvCxnSpPr/>
              <p:nvPr userDrawn="1"/>
            </p:nvCxnSpPr>
            <p:spPr>
              <a:xfrm>
                <a:off x="3095851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5" name="Straight Connector 34"/>
              <p:cNvCxnSpPr/>
              <p:nvPr userDrawn="1"/>
            </p:nvCxnSpPr>
            <p:spPr>
              <a:xfrm>
                <a:off x="3249982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6" name="Straight Connector 35"/>
              <p:cNvCxnSpPr/>
              <p:nvPr userDrawn="1"/>
            </p:nvCxnSpPr>
            <p:spPr>
              <a:xfrm>
                <a:off x="3795602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7" name="Straight Connector 36"/>
              <p:cNvCxnSpPr/>
              <p:nvPr userDrawn="1"/>
            </p:nvCxnSpPr>
            <p:spPr>
              <a:xfrm>
                <a:off x="3944076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8" name="Straight Connector 37"/>
              <p:cNvCxnSpPr/>
              <p:nvPr userDrawn="1"/>
            </p:nvCxnSpPr>
            <p:spPr>
              <a:xfrm>
                <a:off x="4493680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9" name="Straight Connector 38"/>
              <p:cNvCxnSpPr/>
              <p:nvPr userDrawn="1"/>
            </p:nvCxnSpPr>
            <p:spPr>
              <a:xfrm>
                <a:off x="4641440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0" name="Straight Connector 39"/>
              <p:cNvCxnSpPr/>
              <p:nvPr userDrawn="1"/>
            </p:nvCxnSpPr>
            <p:spPr>
              <a:xfrm>
                <a:off x="5191773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1" name="Straight Connector 40"/>
              <p:cNvCxnSpPr/>
              <p:nvPr userDrawn="1"/>
            </p:nvCxnSpPr>
            <p:spPr>
              <a:xfrm>
                <a:off x="8137426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2" name="Straight Connector 41"/>
              <p:cNvCxnSpPr/>
              <p:nvPr userDrawn="1"/>
            </p:nvCxnSpPr>
            <p:spPr>
              <a:xfrm>
                <a:off x="5885138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3" name="Straight Connector 42"/>
              <p:cNvCxnSpPr/>
              <p:nvPr userDrawn="1"/>
            </p:nvCxnSpPr>
            <p:spPr>
              <a:xfrm>
                <a:off x="6043982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4" name="Straight Connector 43"/>
              <p:cNvCxnSpPr/>
              <p:nvPr userDrawn="1"/>
            </p:nvCxnSpPr>
            <p:spPr>
              <a:xfrm>
                <a:off x="6589602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5" name="Straight Connector 44"/>
              <p:cNvCxnSpPr/>
              <p:nvPr userDrawn="1"/>
            </p:nvCxnSpPr>
            <p:spPr>
              <a:xfrm>
                <a:off x="6738076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6" name="Straight Connector 45"/>
              <p:cNvCxnSpPr/>
              <p:nvPr userDrawn="1"/>
            </p:nvCxnSpPr>
            <p:spPr>
              <a:xfrm>
                <a:off x="7287680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7" name="Straight Connector 46"/>
              <p:cNvCxnSpPr/>
              <p:nvPr userDrawn="1"/>
            </p:nvCxnSpPr>
            <p:spPr>
              <a:xfrm>
                <a:off x="7435440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8" name="Straight Connector 47"/>
              <p:cNvCxnSpPr/>
              <p:nvPr userDrawn="1"/>
            </p:nvCxnSpPr>
            <p:spPr>
              <a:xfrm>
                <a:off x="7985773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88938" y="464690"/>
            <a:ext cx="8362949" cy="387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8914" y="1692275"/>
            <a:ext cx="8365955" cy="130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84" r:id="rId2"/>
    <p:sldLayoutId id="2147483682" r:id="rId3"/>
    <p:sldLayoutId id="2147483692" r:id="rId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10207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0">
          <a:solidFill>
            <a:srgbClr val="0039A6"/>
          </a:solidFill>
          <a:latin typeface="+mj-lt"/>
          <a:ea typeface="+mj-ea"/>
          <a:cs typeface="+mj-cs"/>
        </a:defRPr>
      </a:lvl1pPr>
      <a:lvl2pPr algn="l" defTabSz="10207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defTabSz="10207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defTabSz="10207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defTabSz="10207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defTabSz="10207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defTabSz="10207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defTabSz="10207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defTabSz="10207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171450" indent="-171450" algn="l" defTabSz="820738" rtl="0" eaLnBrk="1" fontAlgn="base" hangingPunct="1">
        <a:lnSpc>
          <a:spcPct val="90000"/>
        </a:lnSpc>
        <a:spcBef>
          <a:spcPts val="0"/>
        </a:spcBef>
        <a:spcAft>
          <a:spcPts val="600"/>
        </a:spcAft>
        <a:buClr>
          <a:schemeClr val="tx1"/>
        </a:buClr>
        <a:buFont typeface="Wingdings" panose="05000000000000000000" pitchFamily="2" charset="2"/>
        <a:buChar char="§"/>
        <a:defRPr sz="1800" b="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71450" algn="l" defTabSz="820738" rtl="0" eaLnBrk="1" fontAlgn="base" hangingPunct="1">
        <a:lnSpc>
          <a:spcPct val="90000"/>
        </a:lnSpc>
        <a:spcBef>
          <a:spcPts val="0"/>
        </a:spcBef>
        <a:spcAft>
          <a:spcPts val="600"/>
        </a:spcAft>
        <a:buClr>
          <a:schemeClr val="tx1"/>
        </a:buClr>
        <a:buFont typeface="Arial" panose="020B0604020202020204" pitchFamily="34" charset="0"/>
        <a:buChar char="−"/>
        <a:defRPr sz="1600">
          <a:solidFill>
            <a:schemeClr val="tx1"/>
          </a:solidFill>
          <a:latin typeface="+mn-lt"/>
        </a:defRPr>
      </a:lvl2pPr>
      <a:lvl3pPr marL="514350" indent="-173038" algn="l" defTabSz="820738" rtl="0" eaLnBrk="1" fontAlgn="base" hangingPunct="1">
        <a:lnSpc>
          <a:spcPct val="90000"/>
        </a:lnSpc>
        <a:spcBef>
          <a:spcPts val="0"/>
        </a:spcBef>
        <a:spcAft>
          <a:spcPts val="600"/>
        </a:spcAft>
        <a:buClr>
          <a:schemeClr val="tx1"/>
        </a:buClr>
        <a:buFont typeface="Arial" panose="020B0604020202020204" pitchFamily="34" charset="0"/>
        <a:buChar char="•"/>
        <a:defRPr sz="1400">
          <a:solidFill>
            <a:schemeClr val="tx1"/>
          </a:solidFill>
          <a:latin typeface="+mn-lt"/>
        </a:defRPr>
      </a:lvl3pPr>
      <a:lvl4pPr marL="685800" indent="-171450" algn="l" defTabSz="820738" rtl="0" eaLnBrk="1" fontAlgn="base" hangingPunct="1">
        <a:lnSpc>
          <a:spcPct val="90000"/>
        </a:lnSpc>
        <a:spcBef>
          <a:spcPts val="0"/>
        </a:spcBef>
        <a:spcAft>
          <a:spcPts val="600"/>
        </a:spcAft>
        <a:buClr>
          <a:schemeClr val="tx1"/>
        </a:buClr>
        <a:buFont typeface="Courier New" panose="02070309020205020404" pitchFamily="49" charset="0"/>
        <a:buChar char="o"/>
        <a:defRPr sz="1200">
          <a:solidFill>
            <a:schemeClr val="tx1"/>
          </a:solidFill>
          <a:latin typeface="+mn-lt"/>
        </a:defRPr>
      </a:lvl4pPr>
      <a:lvl5pPr marL="857250" indent="-173038" algn="l" defTabSz="820738" rtl="0" eaLnBrk="1" fontAlgn="base" hangingPunct="1">
        <a:lnSpc>
          <a:spcPct val="90000"/>
        </a:lnSpc>
        <a:spcBef>
          <a:spcPts val="0"/>
        </a:spcBef>
        <a:spcAft>
          <a:spcPts val="600"/>
        </a:spcAft>
        <a:buClr>
          <a:schemeClr val="tx1"/>
        </a:buClr>
        <a:buFont typeface="Arial" panose="020B0604020202020204" pitchFamily="34" charset="0"/>
        <a:buChar char="•"/>
        <a:defRPr sz="1200">
          <a:solidFill>
            <a:schemeClr val="tx1"/>
          </a:solidFill>
          <a:latin typeface="+mn-lt"/>
        </a:defRPr>
      </a:lvl5pPr>
      <a:lvl6pPr marL="1414463" indent="-163513" algn="l" defTabSz="820738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–"/>
        <a:defRPr sz="1600">
          <a:solidFill>
            <a:schemeClr val="tx1"/>
          </a:solidFill>
          <a:latin typeface="+mn-lt"/>
        </a:defRPr>
      </a:lvl6pPr>
      <a:lvl7pPr marL="1871663" indent="-163513" algn="l" defTabSz="820738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–"/>
        <a:defRPr sz="1600">
          <a:solidFill>
            <a:schemeClr val="tx1"/>
          </a:solidFill>
          <a:latin typeface="+mn-lt"/>
        </a:defRPr>
      </a:lvl7pPr>
      <a:lvl8pPr marL="2328863" indent="-163513" algn="l" defTabSz="820738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–"/>
        <a:defRPr sz="1600">
          <a:solidFill>
            <a:schemeClr val="tx1"/>
          </a:solidFill>
          <a:latin typeface="+mn-lt"/>
        </a:defRPr>
      </a:lvl8pPr>
      <a:lvl9pPr marL="2786063" indent="-163513" algn="l" defTabSz="820738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08" y="1084730"/>
            <a:ext cx="8612392" cy="3877985"/>
          </a:xfrm>
        </p:spPr>
        <p:txBody>
          <a:bodyPr/>
          <a:lstStyle/>
          <a:p>
            <a:r>
              <a:rPr lang="en-US" sz="3200" dirty="0"/>
              <a:t>ARINC Airline Electronic Engineering Committee (AEEC) </a:t>
            </a:r>
            <a:br>
              <a:rPr lang="en-US" sz="3200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sz="3200" dirty="0"/>
              <a:t>Systems Architecture and Interfaces (SAI) Subcommittee</a:t>
            </a:r>
            <a:br>
              <a:rPr lang="en-US" sz="3200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sz="2400" dirty="0"/>
              <a:t>Traffic Surveillance Working </a:t>
            </a:r>
            <a:r>
              <a:rPr lang="en-US" sz="2400" dirty="0" smtClean="0"/>
              <a:t>Group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ARINC 735C TCAS + ACAS Characteristic Updates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1600" b="1" dirty="0" smtClean="0"/>
              <a:t>March, </a:t>
            </a:r>
            <a:r>
              <a:rPr lang="en-US" sz="1600" b="1" dirty="0"/>
              <a:t>2020</a:t>
            </a:r>
            <a:br>
              <a:rPr lang="en-US" sz="1600" b="1" dirty="0"/>
            </a:br>
            <a:endParaRPr lang="en-US" sz="1600" dirty="0"/>
          </a:p>
        </p:txBody>
      </p:sp>
      <p:sp>
        <p:nvSpPr>
          <p:cNvPr id="1253" name="SessionQuestionData" descr="&lt;?xml version=&quot;1.0&quot;?&gt;&lt;AllQuestions /&gt;" hidden="1"/>
          <p:cNvSpPr txBox="1"/>
          <p:nvPr/>
        </p:nvSpPr>
        <p:spPr>
          <a:xfrm>
            <a:off x="0" y="0"/>
            <a:ext cx="0" cy="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  <p:sp>
        <p:nvSpPr>
          <p:cNvPr id="1254" name="SessionAnswerData" descr="&lt;?xml version=&quot;1.0&quot;?&gt;&lt;AllAnswers /&gt;" hidden="1"/>
          <p:cNvSpPr txBox="1"/>
          <p:nvPr/>
        </p:nvSpPr>
        <p:spPr>
          <a:xfrm>
            <a:off x="1270000" y="0"/>
            <a:ext cx="0" cy="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  <p:sp>
        <p:nvSpPr>
          <p:cNvPr id="1255" name="SessionResponseData" hidden="1"/>
          <p:cNvSpPr txBox="1"/>
          <p:nvPr/>
        </p:nvSpPr>
        <p:spPr>
          <a:xfrm>
            <a:off x="0" y="0"/>
            <a:ext cx="0" cy="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  <p:sp>
        <p:nvSpPr>
          <p:cNvPr id="1256" name="SessionPresentationSettingsData" descr="&lt;?xml version=&quot;1.0&quot;?&gt;&lt;Settings&gt;&lt;answerBulletFormat&gt;Numeric&lt;/answerBulletFormat&gt;&lt;pointsToClock&gt;&lt;/pointsToClock&gt;&lt;answerNowAutoInsert&gt;No&lt;/answerNowAutoInsert&gt;&lt;answerNowStyle&gt;Explosion&lt;/answerNowStyle&gt;&lt;answerNowText&gt;Answer Now&lt;/answerNowText&gt;&lt;chartColors&gt;Use PowerPoint Color Scheme&lt;/chartColors&gt;&lt;chartType&gt;Horizontal&lt;/chartType&gt;&lt;correctAnswerIndicator&gt;Checkmark&lt;/correctAnswerIndicator&gt;&lt;countdownAutoInsert&gt;Yes&lt;/countdownAutoInsert&gt;&lt;countdownSeconds&gt;10&lt;/countdownSeconds&gt;&lt;countdownSound&gt;TicToc.wav&lt;/countdownSound&gt;&lt;countdownStyle&gt;Stopwatch&lt;/countdownStyle&gt;&lt;gridAutoInsert&gt;No&lt;/gridAutoInsert&gt;&lt;gridFillStyle&gt;Answered&lt;/gridFillStyle&gt;&lt;gridFillColor&gt;255,255,0&lt;/gridFillColor&gt;&lt;ChartModel&gt;3D&lt;/ChartModel&gt;&lt;SimulatedVoteCount&gt;50&lt;/SimulatedVoteCount&gt;&lt;gridColor&gt;176,216,255&lt;/gridColor&gt;&lt;gridAlternateColor&gt;62,158,255&lt;/gridAlternateColor&gt;&lt;gridIncorrectColor&gt;&lt;/gridIncorrectColor&gt;&lt;gridOpacity&gt;100%&lt;/gridOpacity&gt;&lt;gridTextStyle&gt;Keypad #&lt;/gridTextStyle&gt;&lt;inputSource&gt;Response Devices&lt;/inputSource&gt;&lt;userpreferredinputSource&gt;&lt;/userpreferredinputSource&gt;&lt;multipleResponseDivisor&gt;# of Responses&lt;/multipleResponseDivisor&gt;&lt;participantsLeaderBoard&gt;5&lt;/participantsLeaderBoard&gt;&lt;percentageDecimalPlaces&gt;0&lt;/percentageDecimalPlaces&gt;&lt;responseCounterAutoInsert&gt;Yes&lt;/responseCounterAutoInsert&gt;&lt;responseCounterStyle&gt;Circle&lt;/responseCounterStyle&gt;&lt;responseCounterTextColor&gt;0,0,0&lt;/responseCounterTextColor&gt;&lt;responseCounterFillColor&gt;79,129,189&lt;/responseCounterFillColor&gt;&lt;responseCounterBorderColor&gt;56,93,138&lt;/responseCounterBorderColor&gt;&lt;responseCounterDisplayValue&gt;# of Votes Received&lt;/responseCounterDisplayValue&gt;&lt;insertObjectUsingColor&gt;Blue&lt;/insertObjectUsingColor&gt;&lt;showResults&gt;Yes&lt;/showResults&gt;&lt;teamColors&gt;User Defined&lt;/teamColors&gt;&lt;teamIdentificationType&gt;None&lt;/teamIdentificationType&gt;&lt;teamScoringType&gt;Voting pads only&lt;/teamScoringType&gt;&lt;teamScoringDecimalPlaces&gt;1&lt;/teamScoringDecimalPlaces&gt;&lt;teamIdentificationItem&gt;&lt;/teamIdentificationItem&gt;&lt;teamsLeaderBoard&gt;5&lt;/teamsLeaderBoard&gt;&lt;teamName1&gt;&lt;/teamName1&gt;&lt;teamName2&gt;&lt;/teamName2&gt;&lt;teamName3&gt;&lt;/teamName3&gt;&lt;teamName4&gt;&lt;/teamName4&gt;&lt;teamName5&gt;&lt;/teamName5&gt;&lt;teamName6&gt;&lt;/teamName6&gt;&lt;teamName7&gt;&lt;/teamName7&gt;&lt;teamName8&gt;&lt;/teamName8&gt;&lt;teamName9&gt;&lt;/teamName9&gt;&lt;teamName10&gt;&lt;/teamName10&gt;&lt;showControlBar&gt;Slides with EZ-VOTE Pro Objects&lt;/showControlBar&gt;&lt;defaultCorrectPointValue&gt;100&lt;/defaultCorrectPointValue&gt;&lt;defaultIncorrectPointValue&gt;0&lt;/defaultIncorrectPointValue&gt;&lt;chartColor1&gt;187,224,227&lt;/chartColor1&gt;&lt;chartColor2&gt;51,51,153&lt;/chartColor2&gt;&lt;chartColor3&gt;0,153,153&lt;/chartColor3&gt;&lt;chartColor4&gt;153,204,0&lt;/chartColor4&gt;&lt;chartColor5&gt;128,128,128&lt;/chartColor5&gt;&lt;chartColor6&gt;0,0,0&lt;/chartColor6&gt;&lt;chartColor7&gt;0,102,204&lt;/chartColor7&gt;&lt;chartColor8&gt;204,204,255&lt;/chartColor8&gt;&lt;chartColor9&gt;255,0,0&lt;/chartColor9&gt;&lt;chartColor10&gt;255,255,0&lt;/chartColor10&gt;&lt;teamColor1&gt;187,224,227&lt;/teamColor1&gt;&lt;teamColor2&gt;51,51,153&lt;/teamColor2&gt;&lt;teamColor3&gt;0,153,153&lt;/teamColor3&gt;&lt;teamColor4&gt;153,204,0&lt;/teamColor4&gt;&lt;teamColor5&gt;128,128,128&lt;/teamColor5&gt;&lt;teamColor6&gt;0,0,0&lt;/teamColor6&gt;&lt;teamColor7&gt;0,102,204&lt;/teamColor7&gt;&lt;teamColor8&gt;204,204,255&lt;/teamColor8&gt;&lt;teamColor9&gt;255,0,0&lt;/teamColor9&gt;&lt;teamColor10&gt;255,255,0&lt;/teamColor10&gt;&lt;displayAnswerImagesDuringVote&gt;Yes&lt;/displayAnswerImagesDuringVote&gt;&lt;displayAnswerImagesWithResponses&gt;Yes&lt;/displayAnswerImagesWithResponses&gt;&lt;displayAnswerTextDuringVote&gt;Yes&lt;/displayAnswerTextDuringVote&gt;&lt;displayAnswerTextWithResponses&gt;Yes&lt;/displayAnswerTextWithResponses&gt;&lt;questionSlideID&gt;&lt;/questionSlideID&gt;&lt;controlBarState&gt;Expanded&lt;/controlBarState&gt;&lt;isGridColorKnownColor&gt;No&lt;/isGridColorKnownColor&gt;&lt;gridColorName&gt;255,255,0&lt;/gridColorName&gt;&lt;AutoRec&gt;&lt;/AutoRec&gt;&lt;AutoRecTimeIntrvl&gt;&lt;/AutoRecTimeIntrvl&gt;&lt;chartVotesView&gt;Percentage&lt;/chartVotesView&gt;&lt;chartLabelsColor&gt;0,0,0&lt;/chartLabelsColor&gt;&lt;isChartLabelColorKnownColor&gt;&lt;/isChartLabelColorKnownColor&gt;&lt;chartLabelColorName&gt;&lt;/chartLabelColorName&gt;&lt;chartXAxisLabelType&gt;Full Text&lt;/chartXAxisLabelType&gt;&lt;controlBarPosition&gt;Top Left&lt;/controlBarPosition&gt;&lt;/Settings&gt;" hidden="1"/>
          <p:cNvSpPr txBox="1"/>
          <p:nvPr/>
        </p:nvSpPr>
        <p:spPr>
          <a:xfrm>
            <a:off x="0" y="0"/>
            <a:ext cx="0" cy="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DO-260C ADS-B In MOPS Updates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6502" y="917912"/>
            <a:ext cx="7274226" cy="84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TBD Items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6502" y="917912"/>
            <a:ext cx="7274226" cy="1677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TBD Items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+mn-lt"/>
              </a:rPr>
              <a:t>TBD</a:t>
            </a:r>
            <a:endParaRPr lang="en-US" sz="2000" dirty="0">
              <a:solidFill>
                <a:srgbClr val="000000"/>
              </a:solidFill>
              <a:latin typeface="+mn-lt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TBD Items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TBD</a:t>
            </a:r>
          </a:p>
        </p:txBody>
      </p:sp>
    </p:spTree>
    <p:extLst>
      <p:ext uri="{BB962C8B-B14F-4D97-AF65-F5344CB8AC3E}">
        <p14:creationId xmlns:p14="http://schemas.microsoft.com/office/powerpoint/2010/main" val="298321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DO-385 ACAS-</a:t>
            </a:r>
            <a:r>
              <a:rPr lang="en-US" dirty="0" err="1" smtClean="0"/>
              <a:t>Xa</a:t>
            </a:r>
            <a:r>
              <a:rPr lang="en-US" dirty="0" smtClean="0"/>
              <a:t>/Xo MOPS Updates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6502" y="917912"/>
            <a:ext cx="7274226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Introduction and </a:t>
            </a:r>
            <a:r>
              <a:rPr lang="en-US" sz="2400" dirty="0" smtClean="0">
                <a:solidFill>
                  <a:srgbClr val="000000"/>
                </a:solidFill>
              </a:rPr>
              <a:t>Description (section 1) </a:t>
            </a:r>
            <a:r>
              <a:rPr lang="en-US" sz="2400" dirty="0">
                <a:solidFill>
                  <a:srgbClr val="000000"/>
                </a:solidFill>
              </a:rPr>
              <a:t>updates to appropriately include ACAS </a:t>
            </a:r>
            <a:r>
              <a:rPr lang="en-US" sz="2400" dirty="0" err="1" smtClean="0">
                <a:solidFill>
                  <a:srgbClr val="000000"/>
                </a:solidFill>
              </a:rPr>
              <a:t>Xa</a:t>
            </a:r>
            <a:r>
              <a:rPr lang="en-US" sz="2400" dirty="0" smtClean="0">
                <a:solidFill>
                  <a:srgbClr val="000000"/>
                </a:solidFill>
              </a:rPr>
              <a:t>/Xo </a:t>
            </a:r>
            <a:r>
              <a:rPr lang="en-US" sz="2400" dirty="0">
                <a:solidFill>
                  <a:srgbClr val="000000"/>
                </a:solidFill>
              </a:rPr>
              <a:t>descriptions</a:t>
            </a:r>
          </a:p>
          <a:p>
            <a:pPr lvl="1">
              <a:spcAft>
                <a:spcPts val="600"/>
              </a:spcAft>
            </a:pPr>
            <a:endParaRPr lang="en-US" sz="2000" dirty="0">
              <a:solidFill>
                <a:srgbClr val="000000"/>
              </a:solidFill>
              <a:latin typeface="+mn-lt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Functional </a:t>
            </a:r>
            <a:r>
              <a:rPr lang="en-US" sz="2400" dirty="0" smtClean="0">
                <a:solidFill>
                  <a:srgbClr val="000000"/>
                </a:solidFill>
              </a:rPr>
              <a:t>Description (section 3) </a:t>
            </a:r>
            <a:r>
              <a:rPr lang="en-US" sz="2400" dirty="0">
                <a:solidFill>
                  <a:srgbClr val="000000"/>
                </a:solidFill>
              </a:rPr>
              <a:t>updates for ACAS </a:t>
            </a:r>
            <a:r>
              <a:rPr lang="en-US" sz="2400" dirty="0" err="1" smtClean="0">
                <a:solidFill>
                  <a:srgbClr val="000000"/>
                </a:solidFill>
              </a:rPr>
              <a:t>Xa</a:t>
            </a:r>
            <a:r>
              <a:rPr lang="en-US" sz="2400" dirty="0" smtClean="0">
                <a:solidFill>
                  <a:srgbClr val="000000"/>
                </a:solidFill>
              </a:rPr>
              <a:t>/Xo</a:t>
            </a:r>
            <a:endParaRPr lang="en-US" sz="2400" dirty="0">
              <a:solidFill>
                <a:srgbClr val="000000"/>
              </a:solidFill>
            </a:endParaRPr>
          </a:p>
          <a:p>
            <a:pPr lvl="1">
              <a:spcAft>
                <a:spcPts val="600"/>
              </a:spcAft>
            </a:pPr>
            <a:endParaRPr lang="en-US" sz="2000" dirty="0" smtClean="0">
              <a:solidFill>
                <a:srgbClr val="000000"/>
              </a:solidFill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Update Attachment 19G (Data Link Capability Report) for ACAS </a:t>
            </a:r>
            <a:r>
              <a:rPr lang="en-US" sz="2000" dirty="0" err="1" smtClean="0">
                <a:solidFill>
                  <a:srgbClr val="000000"/>
                </a:solidFill>
              </a:rPr>
              <a:t>Xa</a:t>
            </a:r>
            <a:r>
              <a:rPr lang="en-US" sz="2000" dirty="0" smtClean="0">
                <a:solidFill>
                  <a:srgbClr val="000000"/>
                </a:solidFill>
              </a:rPr>
              <a:t>/Xo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rgbClr val="000000"/>
              </a:solidFill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New Attachment 19M For transmission of Part Numbers (registers E5 and E6)</a:t>
            </a:r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371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DO-361A FIM MOPS Updates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6502" y="917912"/>
            <a:ext cx="72742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DO-361 Section 2.3 – Requirements for input and controls (draft version)</a:t>
            </a:r>
            <a:endParaRPr lang="en-US" sz="2000" dirty="0">
              <a:solidFill>
                <a:srgbClr val="000000"/>
              </a:solidFill>
              <a:latin typeface="+mn-lt"/>
            </a:endParaRPr>
          </a:p>
        </p:txBody>
      </p:sp>
      <p:pic>
        <p:nvPicPr>
          <p:cNvPr id="1026" name="Picture 1" descr="image0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502" y="1780062"/>
            <a:ext cx="3573938" cy="4737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2" descr="image00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9210" y="1333410"/>
            <a:ext cx="2898095" cy="3601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3" descr="image00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9210" y="4934466"/>
            <a:ext cx="2898095" cy="8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4" descr="image00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9210" y="5748879"/>
            <a:ext cx="2898095" cy="854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4002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DO-XXX ACAS-Xu MOPS Updates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6502" y="917912"/>
            <a:ext cx="7274226" cy="56169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Introduction and Description (section 1) updates to appropriately include ACAS Xu descriptions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Functional Description (section 1) updates for ACAS Xu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Label definition for horizontal resolution advisories and remain well clear (RWC) guidance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+mn-lt"/>
              </a:rPr>
              <a:t>Revise Attachment 6F</a:t>
            </a:r>
            <a:endParaRPr lang="en-US" sz="2000" dirty="0">
              <a:solidFill>
                <a:srgbClr val="000000"/>
              </a:solidFill>
              <a:latin typeface="+mn-lt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Revise label definition for TCAS </a:t>
            </a:r>
            <a:r>
              <a:rPr lang="en-US" sz="2400" dirty="0" smtClean="0">
                <a:solidFill>
                  <a:srgbClr val="000000"/>
                </a:solidFill>
                <a:sym typeface="Wingdings" panose="05000000000000000000" pitchFamily="2" charset="2"/>
              </a:rPr>
              <a:t> Transponder (TX bus) transmission of Resolution Advisories Report (register 30)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sym typeface="Wingdings" panose="05000000000000000000" pitchFamily="2" charset="2"/>
              </a:rPr>
              <a:t>Revise Attachment </a:t>
            </a:r>
            <a:r>
              <a:rPr lang="en-US" sz="2000" dirty="0" smtClean="0">
                <a:solidFill>
                  <a:srgbClr val="000000"/>
                </a:solidFill>
                <a:sym typeface="Wingdings" panose="05000000000000000000" pitchFamily="2" charset="2"/>
              </a:rPr>
              <a:t>19F</a:t>
            </a:r>
            <a:endParaRPr lang="en-US" sz="2400" dirty="0">
              <a:solidFill>
                <a:srgbClr val="000000"/>
              </a:solidFill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Label definition for TCAS </a:t>
            </a:r>
            <a:r>
              <a:rPr lang="en-US" sz="2400" dirty="0" smtClean="0">
                <a:solidFill>
                  <a:srgbClr val="000000"/>
                </a:solidFill>
                <a:sym typeface="Wingdings" panose="05000000000000000000" pitchFamily="2" charset="2"/>
              </a:rPr>
              <a:t> Transponder (TX bus) transmission of register 31</a:t>
            </a:r>
            <a:endParaRPr lang="en-US" sz="2400" dirty="0">
              <a:solidFill>
                <a:srgbClr val="000000"/>
              </a:solidFill>
            </a:endParaRP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New Attachment 19K</a:t>
            </a:r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244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DO-XXX ACAS-Xu MOPS Updates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6502" y="917912"/>
            <a:ext cx="7274226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Update Attachment 19G (Data Link Capability Report) for ACAS </a:t>
            </a:r>
            <a:r>
              <a:rPr lang="en-US" sz="2400" dirty="0" smtClean="0">
                <a:solidFill>
                  <a:srgbClr val="000000"/>
                </a:solidFill>
              </a:rPr>
              <a:t>Xu</a:t>
            </a:r>
            <a:endParaRPr lang="en-US" sz="2400" dirty="0">
              <a:solidFill>
                <a:srgbClr val="000000"/>
              </a:solidFill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New Attachment 19N For Operational Status Message data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New Attachment 19O For Operational Coordination Message data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ATAR </a:t>
            </a: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interface?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TBD</a:t>
            </a:r>
            <a:endParaRPr lang="en-US" sz="2400" dirty="0" smtClean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52399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TT-777X_TEMPLATE">
  <a:themeElements>
    <a:clrScheme name="Boeing Color Palette">
      <a:dk1>
        <a:srgbClr val="000000"/>
      </a:dk1>
      <a:lt1>
        <a:srgbClr val="FFFFFF"/>
      </a:lt1>
      <a:dk2>
        <a:srgbClr val="0039A6"/>
      </a:dk2>
      <a:lt2>
        <a:srgbClr val="A5ACB0"/>
      </a:lt2>
      <a:accent1>
        <a:srgbClr val="0039A6"/>
      </a:accent1>
      <a:accent2>
        <a:srgbClr val="E70033"/>
      </a:accent2>
      <a:accent3>
        <a:srgbClr val="0096DB"/>
      </a:accent3>
      <a:accent4>
        <a:srgbClr val="77B800"/>
      </a:accent4>
      <a:accent5>
        <a:srgbClr val="580F8B"/>
      </a:accent5>
      <a:accent6>
        <a:srgbClr val="FFA200"/>
      </a:accent6>
      <a:hlink>
        <a:srgbClr val="0039A6"/>
      </a:hlink>
      <a:folHlink>
        <a:srgbClr val="A5ACB0"/>
      </a:folHlink>
    </a:clrScheme>
    <a:fontScheme name="4_GradientBar_IdentityBar_QUESTION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oeing Color Palette">
        <a:dk1>
          <a:srgbClr val="000000"/>
        </a:dk1>
        <a:lt1>
          <a:srgbClr val="FFFFFF"/>
        </a:lt1>
        <a:dk2>
          <a:srgbClr val="0033A1"/>
        </a:dk2>
        <a:lt2>
          <a:srgbClr val="A5ACB0"/>
        </a:lt2>
        <a:accent1>
          <a:srgbClr val="0033A1"/>
        </a:accent1>
        <a:accent2>
          <a:srgbClr val="E70033"/>
        </a:accent2>
        <a:accent3>
          <a:srgbClr val="0096DB"/>
        </a:accent3>
        <a:accent4>
          <a:srgbClr val="77B800"/>
        </a:accent4>
        <a:accent5>
          <a:srgbClr val="580F8B"/>
        </a:accent5>
        <a:accent6>
          <a:srgbClr val="FFA200"/>
        </a:accent6>
        <a:hlink>
          <a:srgbClr val="0039A6"/>
        </a:hlink>
        <a:folHlink>
          <a:srgbClr val="A5ACB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PANTONE 7546">
      <a:srgbClr val="253746"/>
    </a:custClr>
    <a:custClr name="PANTONE 431">
      <a:srgbClr val="5B6770"/>
    </a:custClr>
    <a:custClr name="PANTONE 429">
      <a:srgbClr val="A3AAAE"/>
    </a:custClr>
    <a:custClr name="PANTONE CG1">
      <a:srgbClr val="DAD9D7"/>
    </a:custClr>
    <a:custClr name="Process Magenta">
      <a:srgbClr val="E5007E"/>
    </a:custClr>
    <a:custClr name="PANTONE 4975">
      <a:srgbClr val="402020"/>
    </a:custClr>
    <a:custClr name="PANTONE 201">
      <a:srgbClr val="A32136"/>
    </a:custClr>
    <a:custClr name="PANTONE 185">
      <a:srgbClr val="EA002A"/>
    </a:custClr>
    <a:custClr name="PANTONE 1665">
      <a:srgbClr val="E14504"/>
    </a:custClr>
    <a:custClr name="PANTONE 137">
      <a:srgbClr val="FFA400"/>
    </a:custClr>
    <a:custClr name="PANTONE 108">
      <a:srgbClr val="FFDB00"/>
    </a:custClr>
    <a:custClr name="PANTONE 1215">
      <a:srgbClr val="FDD773"/>
    </a:custClr>
    <a:custClr name="PANTONE 7499">
      <a:srgbClr val="F2E5B3"/>
    </a:custClr>
    <a:custClr name="PANTONE 553">
      <a:srgbClr val="294635"/>
    </a:custClr>
    <a:custClr name="PANTONE 376">
      <a:srgbClr val="81BC00"/>
    </a:custClr>
    <a:custClr name="PANTONE 373">
      <a:srgbClr val="CCE981"/>
    </a:custClr>
    <a:custClr name="PANTONE 328">
      <a:srgbClr val="007167"/>
    </a:custClr>
    <a:custClr name="PANTONE 309">
      <a:srgbClr val="003B4A"/>
    </a:custClr>
    <a:custClr name="PANTONE 3135">
      <a:srgbClr val="008BAC"/>
    </a:custClr>
    <a:custClr name="PANTONE 7457">
      <a:srgbClr val="BADCE6"/>
    </a:custClr>
    <a:custClr name="PANTONE 289">
      <a:srgbClr val="0A2240"/>
    </a:custClr>
    <a:custClr name="PANTONE 2925">
      <a:srgbClr val="009BDF"/>
    </a:custClr>
    <a:custClr name="PANTONE 283">
      <a:srgbClr val="92C0EA"/>
    </a:custClr>
    <a:custClr name="PANTONE 2597">
      <a:srgbClr val="5C0F8C"/>
    </a:custClr>
  </a:custClr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PANTONE 7546">
      <a:srgbClr val="394A59"/>
    </a:custClr>
    <a:custClr name="PANTONE 431">
      <a:srgbClr val="5F6A72"/>
    </a:custClr>
    <a:custClr name="PANTONE 429">
      <a:srgbClr val="A5ACB0"/>
    </a:custClr>
    <a:custClr name="PANTONE CG1">
      <a:srgbClr val="E2E1DD"/>
    </a:custClr>
    <a:custClr name="PANTONE 7421">
      <a:srgbClr val="61162D"/>
    </a:custClr>
    <a:custClr name="PANTONE 221">
      <a:srgbClr val="96004B"/>
    </a:custClr>
    <a:custClr name="PANTONE 4975">
      <a:srgbClr val="462324"/>
    </a:custClr>
    <a:custClr name="PANTONE 201">
      <a:srgbClr val="9E1B32"/>
    </a:custClr>
    <a:custClr name="PANTONE 185">
      <a:srgbClr val="E70033"/>
    </a:custClr>
    <a:custClr name="PANTONE 1665">
      <a:srgbClr val="E24912"/>
    </a:custClr>
    <a:custClr name="PANTONE 137">
      <a:srgbClr val="FFA200"/>
    </a:custClr>
    <a:custClr name="PANTONE 1215">
      <a:srgbClr val="FBDE81"/>
    </a:custClr>
    <a:custClr name="PANTONE 7499">
      <a:srgbClr val="EEE8C5"/>
    </a:custClr>
    <a:custClr name="PANTONE 553">
      <a:srgbClr val="214232"/>
    </a:custClr>
    <a:custClr name="PANTONE 376">
      <a:srgbClr val="77B800"/>
    </a:custClr>
    <a:custClr name="PANTONE 373">
      <a:srgbClr val="CFEA8B"/>
    </a:custClr>
    <a:custClr name="PANTONE 328">
      <a:srgbClr val="007165"/>
    </a:custClr>
    <a:custClr name="PANTONE 309">
      <a:srgbClr val="003D4D"/>
    </a:custClr>
    <a:custClr name="PANTONE 3135">
      <a:srgbClr val="0091B5"/>
    </a:custClr>
    <a:custClr name="PANTONE 9041">
      <a:srgbClr val="E2EBE4"/>
    </a:custClr>
    <a:custClr name="PANTONE 289">
      <a:srgbClr val="002144"/>
    </a:custClr>
    <a:custClr name="PANTONE 2925">
      <a:srgbClr val="0096DB"/>
    </a:custClr>
    <a:custClr name="PANTONE 283">
      <a:srgbClr val="97C5EB"/>
    </a:custClr>
    <a:custClr name="PANTONE 2597">
      <a:srgbClr val="580F8B"/>
    </a:custClr>
  </a:custClrLst>
</a:theme>
</file>

<file path=docProps/app.xml><?xml version="1.0" encoding="utf-8"?>
<Properties xmlns="http://schemas.openxmlformats.org/officeDocument/2006/extended-properties" xmlns:vt="http://schemas.openxmlformats.org/officeDocument/2006/docPropsVTypes">
  <Template>777X_BP_Powerpoint-Master</Template>
  <TotalTime>25650</TotalTime>
  <Words>249</Words>
  <Application>Microsoft Office PowerPoint</Application>
  <PresentationFormat>On-screen Show (4:3)</PresentationFormat>
  <Paragraphs>37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Courier New</vt:lpstr>
      <vt:lpstr>Wingdings</vt:lpstr>
      <vt:lpstr>WTT-777X_TEMPLATE</vt:lpstr>
      <vt:lpstr>ARINC Airline Electronic Engineering Committee (AEEC)   Systems Architecture and Interfaces (SAI) Subcommittee  Traffic Surveillance Working Group  ARINC 735C TCAS + ACAS Characteristic Updates  March, 2020 </vt:lpstr>
      <vt:lpstr>DO-260C ADS-B In MOPS Updates</vt:lpstr>
      <vt:lpstr>DO-385 ACAS-Xa/Xo MOPS Updates</vt:lpstr>
      <vt:lpstr>DO-361A FIM MOPS Updates</vt:lpstr>
      <vt:lpstr>DO-XXX ACAS-Xu MOPS Updates</vt:lpstr>
      <vt:lpstr>DO-XXX ACAS-Xu MOPS Updates</vt:lpstr>
    </vt:vector>
  </TitlesOfParts>
  <Company>The Boeing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gibbscd</dc:creator>
  <cp:lastModifiedBy>Crossman, Jay (US) @ PRG - ACSSD</cp:lastModifiedBy>
  <cp:revision>412</cp:revision>
  <cp:lastPrinted>2016-08-29T21:43:19Z</cp:lastPrinted>
  <dcterms:created xsi:type="dcterms:W3CDTF">2015-04-17T16:14:54Z</dcterms:created>
  <dcterms:modified xsi:type="dcterms:W3CDTF">2020-03-16T22:48:34Z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ID">
    <vt:lpwstr>31287f2315a34987bc80002724167eac</vt:lpwstr>
  </property>
  <property fmtid="{D5CDD505-2E9C-101B-9397-08002B2CF9AE}" pid="3" name="PresentationVersion">
    <vt:lpwstr>2.0</vt:lpwstr>
  </property>
  <property fmtid="{D5CDD505-2E9C-101B-9397-08002B2CF9AE}" pid="4" name="SlidesCount">
    <vt:lpwstr>4</vt:lpwstr>
  </property>
</Properties>
</file>